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>
        <p:scale>
          <a:sx n="77" d="100"/>
          <a:sy n="77" d="100"/>
        </p:scale>
        <p:origin x="-2604" y="-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3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</a:t>
            </a:r>
            <a:r>
              <a:rPr lang="es-CL" altLang="es-CL" sz="3200" dirty="0" smtClean="0"/>
              <a:t>marzo 2021</a:t>
            </a:r>
            <a:endParaRPr lang="es-CL" altLang="es-CL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934341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733.499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718.089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690.472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422.901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516.748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1.143.156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1.156.400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1.234.837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1.833.628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marzo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</a:t>
            </a:r>
            <a:r>
              <a:rPr lang="es-CL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CMF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CL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tales 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618948"/>
              </p:ext>
            </p:extLst>
          </p:nvPr>
        </p:nvGraphicFramePr>
        <p:xfrm>
          <a:off x="319297" y="1835696"/>
          <a:ext cx="8319300" cy="4052762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</a:t>
                      </a: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mar.’20 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</a:t>
                      </a: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mar.’21  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474.513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3.458.097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689.849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4.107.588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53,8%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297.404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1.350.276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391.323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1.297.347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18,9%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185.836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931.838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272.919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1.136.366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15,8%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45.387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825.861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51.621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959.102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  <a:endParaRPr kumimoji="0" lang="es-C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0,1%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1.003.147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6.567.288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1.405.732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7.510.892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236937"/>
              </p:ext>
            </p:extLst>
          </p:nvPr>
        </p:nvGraphicFramePr>
        <p:xfrm>
          <a:off x="377600" y="1813984"/>
          <a:ext cx="8100000" cy="379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mar.’20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mar.’21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1.551.750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1.726.493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62,2%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186.081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6,5%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708.217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780.071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28,1%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85.847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2.532.446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2.775.747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5427" name="Text Box 290"/>
          <p:cNvSpPr txBox="1">
            <a:spLocks noChangeArrowheads="1"/>
          </p:cNvSpPr>
          <p:nvPr/>
        </p:nvSpPr>
        <p:spPr bwMode="auto">
          <a:xfrm>
            <a:off x="377600" y="5732463"/>
            <a:ext cx="8100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Nota: </a:t>
            </a:r>
            <a:r>
              <a:rPr lang="es-CL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La disminución en los Fondos para la Vivienda, se debe a la disolución de AFV CCHC S.A.. Los recursos destinados a Planes APV invertidos en los Fondos para la Vivienda bajo su administración, fueron retirados y/o traspasados a otras instituciones autorizadas para administrar dichos Planes. Esta situación se mantuvo hasta junio de 2016.</a:t>
            </a: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2800" b="1" dirty="0"/>
              <a:t/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enero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marzo 2021)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685679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41.047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21.667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21.928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6.530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3.256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(marzo 2021)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74358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924.640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608.469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141.051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51.360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89.399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64.620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233.699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224.247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7.487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16.979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1.264.986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906.839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168.638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62.315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(junio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2003 –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marzo 2021)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181178"/>
              </p:ext>
            </p:extLst>
          </p:nvPr>
        </p:nvGraphicFramePr>
        <p:xfrm>
          <a:off x="722313" y="2125663"/>
          <a:ext cx="8118475" cy="390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Hoja de cálculo" r:id="rId4" imgW="7943962" imgH="3819498" progId="Excel.Sheet.8">
                  <p:embed/>
                </p:oleObj>
              </mc:Choice>
              <mc:Fallback>
                <p:oleObj name="Hoja de cálculo" r:id="rId4" imgW="7943962" imgH="3819498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2125663"/>
                        <a:ext cx="8118475" cy="3903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8600</TotalTime>
  <Words>946</Words>
  <Application>Microsoft Office PowerPoint</Application>
  <PresentationFormat>Presentación en pantalla (4:3)</PresentationFormat>
  <Paragraphs>290</Paragraphs>
  <Slides>11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</vt:lpstr>
      <vt:lpstr>Información sobre APV y APVC  a marzo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enero - marzo 2021)</vt:lpstr>
      <vt:lpstr>Número de personas con cuentas de ahorro Previsional Voluntario por industria y género (marzo 2021)</vt:lpstr>
      <vt:lpstr>Evolución del saldo de Ahorro  Previsional Voluntario y número de cuentas  (junio 2003 – marzo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SPensiones</cp:lastModifiedBy>
  <cp:revision>606</cp:revision>
  <dcterms:created xsi:type="dcterms:W3CDTF">2003-09-04T14:25:55Z</dcterms:created>
  <dcterms:modified xsi:type="dcterms:W3CDTF">2021-09-13T16:06:01Z</dcterms:modified>
</cp:coreProperties>
</file>