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2215" autoAdjust="0"/>
  </p:normalViewPr>
  <p:slideViewPr>
    <p:cSldViewPr>
      <p:cViewPr>
        <p:scale>
          <a:sx n="77" d="100"/>
          <a:sy n="77" d="100"/>
        </p:scale>
        <p:origin x="-25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4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</a:t>
            </a:r>
            <a:r>
              <a:rPr lang="es-CL" altLang="es-CL" sz="3200" dirty="0" smtClean="0"/>
              <a:t>diciembre </a:t>
            </a:r>
            <a:r>
              <a:rPr lang="es-CL" altLang="es-CL" sz="3200" dirty="0"/>
              <a:t>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r>
              <a:rPr lang="es-CL" altLang="es-CL" sz="4000" b="1" dirty="0"/>
              <a:t/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307661"/>
              </p:ext>
            </p:extLst>
          </p:nvPr>
        </p:nvGraphicFramePr>
        <p:xfrm>
          <a:off x="290512" y="1916832"/>
          <a:ext cx="8585201" cy="3665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dic,</a:t>
                      </a: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dic,</a:t>
                      </a: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697.713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690.517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672.938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433.878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555.004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1.123.470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1.131.591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1.245.521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1.796.408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</a:t>
            </a:r>
            <a:r>
              <a:rPr lang="es-CL" altLang="es-C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marzo </a:t>
            </a: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4533094"/>
              </p:ext>
            </p:extLst>
          </p:nvPr>
        </p:nvGraphicFramePr>
        <p:xfrm>
          <a:off x="319297" y="1835696"/>
          <a:ext cx="8319300" cy="3532418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717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1444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</a:t>
                      </a:r>
                      <a:r>
                        <a:rPr kumimoji="0" 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dic.</a:t>
                      </a: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’19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</a:t>
                      </a:r>
                      <a:r>
                        <a:rPr kumimoji="0" 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dic.</a:t>
                      </a: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548.049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3.875.968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52,8%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644.539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4.022.031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53,9%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313.163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1.467.615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372.220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1.268.442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195.706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1.030.352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254.863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1.106.458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47.034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907.829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51.165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929.129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1.103.959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7.283.059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1.322.793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7.327.896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r>
              <a:rPr lang="es-CL" altLang="es-CL" sz="4000" b="1" dirty="0"/>
              <a:t/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401478"/>
              </p:ext>
            </p:extLst>
          </p:nvPr>
        </p:nvGraphicFramePr>
        <p:xfrm>
          <a:off x="377600" y="1813984"/>
          <a:ext cx="8100000" cy="3434384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8250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dic.</a:t>
                      </a: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’19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dic.</a:t>
                      </a: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1.495.558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1.687.239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189.668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180.823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705.013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781.846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88.230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88.408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2.479.022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2.738.888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427" name="Text Box 290"/>
          <p:cNvSpPr txBox="1">
            <a:spLocks noChangeArrowheads="1"/>
          </p:cNvSpPr>
          <p:nvPr/>
        </p:nvSpPr>
        <p:spPr bwMode="auto">
          <a:xfrm>
            <a:off x="377600" y="5732463"/>
            <a:ext cx="81000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Nota: </a:t>
            </a:r>
            <a:r>
              <a:rPr lang="es-CL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La disminución en los Fondos para la Vivienda, se debe a la disolución de AFV CCHC S.A.. Los recursos destinados a Planes APV invertidos en los Fondos para la Vivienda bajo su administración, fueron retirados y/o traspasados a otras instituciones autorizadas para administrar dichos Planes. Esta situación se mantuvo hasta junio de 2016.</a:t>
            </a:r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r>
              <a:rPr lang="es-CL" altLang="es-CL" sz="2800" b="1" dirty="0"/>
              <a:t/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</a:t>
            </a: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octubre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diciembre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2020)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224236"/>
              </p:ext>
            </p:extLst>
          </p:nvPr>
        </p:nvGraphicFramePr>
        <p:xfrm>
          <a:off x="503720" y="2012962"/>
          <a:ext cx="8244000" cy="359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36.684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41,9%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22.804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62,4%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25.495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29,1%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6.321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17,3%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21.417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24,5%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6.265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17,1%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3.855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87.483</a:t>
                      </a:r>
                      <a:endParaRPr lang="es-C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36.532</a:t>
                      </a:r>
                      <a:endParaRPr lang="es-C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(diciembre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2020)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830343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902.837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595.397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138.033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50.095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89.914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64.592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232.711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222.067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16.533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7.391</a:t>
                      </a:r>
                      <a:endParaRPr lang="es-C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16.962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9.325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5.735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1.242.693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891.544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165.556</a:t>
                      </a:r>
                      <a:endParaRPr lang="es-C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60.937</a:t>
                      </a:r>
                      <a:endParaRPr lang="es-C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(junio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2003 – </a:t>
            </a: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diciembre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2020)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579712"/>
              </p:ext>
            </p:extLst>
          </p:nvPr>
        </p:nvGraphicFramePr>
        <p:xfrm>
          <a:off x="714375" y="2125663"/>
          <a:ext cx="8135938" cy="390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Hoja de cálculo" r:id="rId3" imgW="7982047" imgH="3829210" progId="Excel.Sheet.8">
                  <p:embed/>
                </p:oleObj>
              </mc:Choice>
              <mc:Fallback>
                <p:oleObj name="Hoja de cálculo" r:id="rId3" imgW="7982047" imgH="3829210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125663"/>
                        <a:ext cx="8135938" cy="3903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8576</TotalTime>
  <Words>894</Words>
  <Application>Microsoft Office PowerPoint</Application>
  <PresentationFormat>Presentación en pantalla (4:3)</PresentationFormat>
  <Paragraphs>267</Paragraphs>
  <Slides>11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Diseño predeterminado</vt:lpstr>
      <vt:lpstr>Diseño personalizado</vt:lpstr>
      <vt:lpstr>1_Diseño personalizado</vt:lpstr>
      <vt:lpstr>2_Diseño personalizado</vt:lpstr>
      <vt:lpstr>Fotografía de Photo Editor</vt:lpstr>
      <vt:lpstr>Hoja de cálculo</vt:lpstr>
      <vt:lpstr>Información sobre APV y APVC  a diciembre 2020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octubre - diciembre 2020)</vt:lpstr>
      <vt:lpstr>Número de personas con cuentas de ahorro Previsional Voluntario por industria y género (diciembre 2020)</vt:lpstr>
      <vt:lpstr>Evolución del saldo de Ahorro  Previsional Voluntario y número de cuentas  (junio 2003 – diciembre 2020)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Superintendencia de Pensiones</cp:lastModifiedBy>
  <cp:revision>601</cp:revision>
  <dcterms:created xsi:type="dcterms:W3CDTF">2003-09-04T14:25:55Z</dcterms:created>
  <dcterms:modified xsi:type="dcterms:W3CDTF">2021-04-20T17:51:26Z</dcterms:modified>
</cp:coreProperties>
</file>