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1" r:id="rId3"/>
    <p:sldMasterId id="2147483652" r:id="rId4"/>
  </p:sldMasterIdLst>
  <p:notesMasterIdLst>
    <p:notesMasterId r:id="rId16"/>
  </p:notesMasterIdLst>
  <p:handoutMasterIdLst>
    <p:handoutMasterId r:id="rId17"/>
  </p:handoutMasterIdLst>
  <p:sldIdLst>
    <p:sldId id="256" r:id="rId5"/>
    <p:sldId id="258" r:id="rId6"/>
    <p:sldId id="266" r:id="rId7"/>
    <p:sldId id="267" r:id="rId8"/>
    <p:sldId id="274" r:id="rId9"/>
    <p:sldId id="275" r:id="rId10"/>
    <p:sldId id="268" r:id="rId11"/>
    <p:sldId id="263" r:id="rId12"/>
    <p:sldId id="272" r:id="rId13"/>
    <p:sldId id="271" r:id="rId14"/>
    <p:sldId id="265" r:id="rId15"/>
  </p:sldIdLst>
  <p:sldSz cx="9144000" cy="6858000" type="screen4x3"/>
  <p:notesSz cx="6997700" cy="9283700"/>
  <p:defaultTextStyle>
    <a:defPPr>
      <a:defRPr lang="es-C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FFCC66"/>
    <a:srgbClr val="FFFF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2215" autoAdjust="0"/>
  </p:normalViewPr>
  <p:slideViewPr>
    <p:cSldViewPr>
      <p:cViewPr varScale="1">
        <p:scale>
          <a:sx n="66" d="100"/>
          <a:sy n="66" d="100"/>
        </p:scale>
        <p:origin x="150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2556" y="-84"/>
      </p:cViewPr>
      <p:guideLst>
        <p:guide orient="horz" pos="2924"/>
        <p:guide pos="22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1" tIns="46512" rIns="93021" bIns="46512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/>
            </a:lvl1pPr>
          </a:lstStyle>
          <a:p>
            <a:fld id="{F18BDB8B-F5FA-4A4E-ADF6-AE7632B437CA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9945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0075"/>
            <a:ext cx="5597525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noProof="0"/>
              <a:t>Haga clic para modificar el estilo de texto del patrón</a:t>
            </a:r>
          </a:p>
          <a:p>
            <a:pPr lvl="1"/>
            <a:r>
              <a:rPr lang="es-CL" noProof="0"/>
              <a:t>Segundo nivel</a:t>
            </a:r>
          </a:p>
          <a:p>
            <a:pPr lvl="2"/>
            <a:r>
              <a:rPr lang="es-CL" noProof="0"/>
              <a:t>Tercer nivel</a:t>
            </a:r>
          </a:p>
          <a:p>
            <a:pPr lvl="3"/>
            <a:r>
              <a:rPr lang="es-CL" noProof="0"/>
              <a:t>Cuarto nivel</a:t>
            </a:r>
          </a:p>
          <a:p>
            <a:pPr lvl="4"/>
            <a:r>
              <a:rPr lang="es-CL" noProof="0"/>
              <a:t>Quinto nivel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defTabSz="93345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406" tIns="46703" rIns="93406" bIns="46703" numCol="1" anchor="b" anchorCtr="0" compatLnSpc="1">
            <a:prstTxWarp prst="textNoShape">
              <a:avLst/>
            </a:prstTxWarp>
          </a:bodyPr>
          <a:lstStyle>
            <a:lvl1pPr algn="r" defTabSz="933450" eaLnBrk="1" hangingPunct="1">
              <a:defRPr sz="1200"/>
            </a:lvl1pPr>
          </a:lstStyle>
          <a:p>
            <a:fld id="{8E26E5FB-B55C-4819-A1B7-BB3FDF8AFE67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21136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B61E8FEB-2CAA-4D32-9A3C-E4F1810E2588}" type="slidenum">
              <a:rPr lang="es-CL" altLang="es-CL"/>
              <a:pPr/>
              <a:t>1</a:t>
            </a:fld>
            <a:endParaRPr lang="es-CL" altLang="es-CL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s-CL" altLang="es-C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/>
          </a:p>
        </p:txBody>
      </p:sp>
      <p:sp>
        <p:nvSpPr>
          <p:cNvPr id="13316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1E836C41-C6DB-4118-8173-22D415B763F4}" type="slidenum">
              <a:rPr lang="es-CL" altLang="es-CL"/>
              <a:pPr/>
              <a:t>4</a:t>
            </a:fld>
            <a:endParaRPr lang="es-CL" altLang="es-C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Marcador de imagen de diapositiva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2 Marcador de notas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CL" altLang="es-CL"/>
          </a:p>
        </p:txBody>
      </p:sp>
      <p:sp>
        <p:nvSpPr>
          <p:cNvPr id="16388" name="3 Marcador de número de diapositiva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3345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EBF0DABD-D4F2-421E-95D0-5302B7642307}" type="slidenum">
              <a:rPr lang="es-CL" altLang="es-CL"/>
              <a:pPr/>
              <a:t>6</a:t>
            </a:fld>
            <a:endParaRPr lang="es-CL" altLang="es-C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888" y="349250"/>
            <a:ext cx="23050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6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7" name="Object 15"/>
          <p:cNvGraphicFramePr>
            <a:graphicFrameLocks noChangeAspect="1"/>
          </p:cNvGraphicFramePr>
          <p:nvPr userDrawn="1"/>
        </p:nvGraphicFramePr>
        <p:xfrm>
          <a:off x="419100" y="477838"/>
          <a:ext cx="2376488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11" name="Fotografía de Photo Editor" r:id="rId4" imgW="7000000" imgH="3057143" progId="MSPhotoEd.3">
                  <p:embed/>
                </p:oleObj>
              </mc:Choice>
              <mc:Fallback>
                <p:oleObj name="Fotografía de Photo Editor" r:id="rId4" imgW="7000000" imgH="3057143" progId="MSPhotoEd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" y="477838"/>
                        <a:ext cx="2376488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CL" noProof="0"/>
              <a:t>Haga clic para cambiar el estilo de título	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s-CL" noProof="0"/>
              <a:t>Haga clic para modificar el estilo de subtítulo del patrón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54B1C-6CBA-4A55-8C63-E3E6B7ACC0F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732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466562-383B-474B-89D2-8759B64147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13110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03F1ED-5095-4AB7-9AFC-3115AEBE5BE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57465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s-C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734450-C3EA-42C1-8071-1B0279A55DC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96148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8445C5-5D3B-4804-8370-5CC05155A13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0843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6043B3-C3EA-48FC-B5A2-FE5A64C83B2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596070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A48A2D-A318-4C97-9690-2EF1A282C8E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226724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14FBB06-535B-4972-A4CC-0A0E7D4909B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651959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9F9F26-5AD7-48A9-A8CF-1C3CD9FA9BE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013198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8C7DE35-6FC6-4FAE-96E3-6A38874E4A8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60109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C4402F-382A-41B7-B98A-5E78A5FD282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832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053B42-7395-4BC0-9518-7E71C9BAAE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0242537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383CCE-78A3-43F6-B865-04D0DFE8223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57839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E3EB9-2A7A-4FD8-AEE6-A947C9AF2D1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510103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B55761-B01A-4884-8147-55053B0C043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46335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6C7DD5-A001-44C8-8694-4C353C7A1C2A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5502484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E48B09-74E6-4FA8-991D-010209A36BF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843688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BAB682-00BA-40C1-ACD3-37185B79A87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793363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F3F79F-CADB-4656-A474-8760F4788DE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114479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618503C-6E63-42D9-A655-951A75871642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295882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1080EF1-7992-4E71-8A37-AA9E34C5571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164802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40B457-BB67-4894-B46B-746159AC6A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6679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A867BD-E6B7-4E68-A22D-62268B15894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841027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8EC0FB-4A3E-4B64-916A-889EC30AB1A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71949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C3EB3-5267-4855-A92C-B0DE4D55D60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3046783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8DE237D-71FA-4BC2-92D6-AC1C2B40605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584214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EFD07A-6E73-4DF2-9633-E7758C9E7B45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10651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41E225-1953-4AD4-97C5-85E2742CCFD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309494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3C7263-C048-42A6-A079-1AB14FC961AF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787028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0C8D9C-0AE9-4856-BEF2-FA5D61B1C8E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17227840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25AA73-8763-4CA0-BBF0-FA957BD9A42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0012369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C5E2B6-C27C-42CC-A71A-C5751375AF3D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283456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B95C1-7A55-424E-BE87-2AD9169E5876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9416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769869-CD24-41FD-8802-6FB868345B8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255147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EAF322-78F1-4189-96F1-3F1A8AFE9DE1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4463545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3688CD-74D0-4AD4-A5A4-CCE217A8C1FC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057198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DF774-A33B-4FD9-AC0E-D1743B1EE43B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218873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76E2ED-A187-47D4-9477-0C7035C1E5A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578987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B85F0E-9824-4C93-8E2E-006D7C9113B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4578249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AD841F-B3AB-4FED-9A0C-1A354A7ADA0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1545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397E52-5016-45D6-8CF1-9676D7D1D3D3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9639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47ACC3-B403-446C-AB03-8A94FDD68C30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026050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37E1BF-274C-4672-9322-1F33EFC60CEE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94389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19C6A0E-4962-4D8F-90ED-03F639F2B999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7262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F7FC9B-B372-43F0-87D3-29B7C86BACD4}" type="slidenum">
              <a:rPr lang="es-CL"/>
              <a:pPr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1560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2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5463" y="357188"/>
            <a:ext cx="152717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9113" y="504825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8B694D5-210D-47F9-A206-A42E4932FCD3}" type="slidenum">
              <a:rPr lang="es-CL"/>
              <a:pPr/>
              <a:t>‹Nº›</a:t>
            </a:fld>
            <a:endParaRPr lang="es-CL"/>
          </a:p>
        </p:txBody>
      </p:sp>
      <p:sp>
        <p:nvSpPr>
          <p:cNvPr id="1032" name="Line 7"/>
          <p:cNvSpPr>
            <a:spLocks noChangeShapeType="1"/>
          </p:cNvSpPr>
          <p:nvPr userDrawn="1"/>
        </p:nvSpPr>
        <p:spPr bwMode="auto">
          <a:xfrm>
            <a:off x="395288" y="33337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sp>
        <p:nvSpPr>
          <p:cNvPr id="1033" name="Line 8"/>
          <p:cNvSpPr>
            <a:spLocks noChangeShapeType="1"/>
          </p:cNvSpPr>
          <p:nvPr userDrawn="1"/>
        </p:nvSpPr>
        <p:spPr bwMode="auto">
          <a:xfrm>
            <a:off x="395288" y="6308725"/>
            <a:ext cx="8353425" cy="0"/>
          </a:xfrm>
          <a:prstGeom prst="line">
            <a:avLst/>
          </a:prstGeom>
          <a:noFill/>
          <a:ln w="9525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CL"/>
          </a:p>
        </p:txBody>
      </p:sp>
      <p:graphicFrame>
        <p:nvGraphicFramePr>
          <p:cNvPr id="1034" name="Object 16"/>
          <p:cNvGraphicFramePr>
            <a:graphicFrameLocks noChangeAspect="1"/>
          </p:cNvGraphicFramePr>
          <p:nvPr userDrawn="1"/>
        </p:nvGraphicFramePr>
        <p:xfrm>
          <a:off x="971550" y="409575"/>
          <a:ext cx="1296988" cy="566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Fotografía de Photo Editor" r:id="rId16" imgW="7000000" imgH="3057143" progId="MSPhotoEd.3">
                  <p:embed/>
                </p:oleObj>
              </mc:Choice>
              <mc:Fallback>
                <p:oleObj name="Fotografía de Photo Editor" r:id="rId16" imgW="7000000" imgH="3057143" progId="MSPhotoEd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09575"/>
                        <a:ext cx="1296988" cy="5667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8296" r:id="rId1"/>
    <p:sldLayoutId id="2147488252" r:id="rId2"/>
    <p:sldLayoutId id="2147488253" r:id="rId3"/>
    <p:sldLayoutId id="2147488254" r:id="rId4"/>
    <p:sldLayoutId id="2147488255" r:id="rId5"/>
    <p:sldLayoutId id="2147488256" r:id="rId6"/>
    <p:sldLayoutId id="2147488257" r:id="rId7"/>
    <p:sldLayoutId id="2147488258" r:id="rId8"/>
    <p:sldLayoutId id="2147488259" r:id="rId9"/>
    <p:sldLayoutId id="2147488260" r:id="rId10"/>
    <p:sldLayoutId id="2147488261" r:id="rId11"/>
    <p:sldLayoutId id="21474882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2641DCD-D89E-40A4-B4BC-B98F5D17A534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63" r:id="rId1"/>
    <p:sldLayoutId id="2147488264" r:id="rId2"/>
    <p:sldLayoutId id="2147488265" r:id="rId3"/>
    <p:sldLayoutId id="2147488266" r:id="rId4"/>
    <p:sldLayoutId id="2147488267" r:id="rId5"/>
    <p:sldLayoutId id="2147488268" r:id="rId6"/>
    <p:sldLayoutId id="2147488269" r:id="rId7"/>
    <p:sldLayoutId id="2147488270" r:id="rId8"/>
    <p:sldLayoutId id="2147488271" r:id="rId9"/>
    <p:sldLayoutId id="2147488272" r:id="rId10"/>
    <p:sldLayoutId id="21474882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85B4D3F-2084-4CDC-81CB-136D96867C35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74" r:id="rId1"/>
    <p:sldLayoutId id="2147488275" r:id="rId2"/>
    <p:sldLayoutId id="2147488276" r:id="rId3"/>
    <p:sldLayoutId id="2147488277" r:id="rId4"/>
    <p:sldLayoutId id="2147488278" r:id="rId5"/>
    <p:sldLayoutId id="2147488279" r:id="rId6"/>
    <p:sldLayoutId id="2147488280" r:id="rId7"/>
    <p:sldLayoutId id="2147488281" r:id="rId8"/>
    <p:sldLayoutId id="2147488282" r:id="rId9"/>
    <p:sldLayoutId id="2147488283" r:id="rId10"/>
    <p:sldLayoutId id="21474882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cambiar el estilo de título	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CL" altLang="es-CL"/>
              <a:t>Haga clic para modificar el estilo de texto del patrón</a:t>
            </a:r>
          </a:p>
          <a:p>
            <a:pPr lvl="1"/>
            <a:r>
              <a:rPr lang="es-CL" altLang="es-CL"/>
              <a:t>Segundo nivel</a:t>
            </a:r>
          </a:p>
          <a:p>
            <a:pPr lvl="2"/>
            <a:r>
              <a:rPr lang="es-CL" altLang="es-CL"/>
              <a:t>Tercer nivel</a:t>
            </a:r>
          </a:p>
          <a:p>
            <a:pPr lvl="3"/>
            <a:r>
              <a:rPr lang="es-CL" altLang="es-CL"/>
              <a:t>Cuarto nivel</a:t>
            </a:r>
          </a:p>
          <a:p>
            <a:pPr lvl="4"/>
            <a:r>
              <a:rPr lang="es-CL" altLang="es-CL"/>
              <a:t>Quinto nivel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73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341581C6-95AA-477C-8D28-C8054F951039}" type="slidenum">
              <a:rPr lang="es-CL"/>
              <a:pPr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8285" r:id="rId1"/>
    <p:sldLayoutId id="2147488286" r:id="rId2"/>
    <p:sldLayoutId id="2147488287" r:id="rId3"/>
    <p:sldLayoutId id="2147488288" r:id="rId4"/>
    <p:sldLayoutId id="2147488289" r:id="rId5"/>
    <p:sldLayoutId id="2147488290" r:id="rId6"/>
    <p:sldLayoutId id="2147488291" r:id="rId7"/>
    <p:sldLayoutId id="2147488292" r:id="rId8"/>
    <p:sldLayoutId id="2147488293" r:id="rId9"/>
    <p:sldLayoutId id="2147488294" r:id="rId10"/>
    <p:sldLayoutId id="21474882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2924175"/>
            <a:ext cx="8604250" cy="1470025"/>
          </a:xfrm>
        </p:spPr>
        <p:txBody>
          <a:bodyPr/>
          <a:lstStyle/>
          <a:p>
            <a:pPr eaLnBrk="1" hangingPunct="1"/>
            <a:r>
              <a:rPr lang="es-CL" altLang="es-CL" sz="4000"/>
              <a:t>Información sobre APV y APVC </a:t>
            </a:r>
            <a:br>
              <a:rPr lang="es-CL" altLang="es-CL" sz="4000"/>
            </a:br>
            <a:r>
              <a:rPr lang="es-CL" altLang="es-CL" sz="4000"/>
              <a:t>a Diciembre 2019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06203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/>
              <a:t>Contratos, cuentas y saldo de Ahorro Previsional Voluntario Colectivo por Industria</a:t>
            </a:r>
            <a:br>
              <a:rPr lang="es-CL" altLang="es-CL" sz="4000" b="1"/>
            </a:br>
            <a:endParaRPr lang="es-CL" altLang="es-CL" sz="200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</p:nvPr>
        </p:nvGraphicFramePr>
        <p:xfrm>
          <a:off x="323850" y="1855788"/>
          <a:ext cx="8585200" cy="4081462"/>
        </p:xfrm>
        <a:graphic>
          <a:graphicData uri="http://schemas.openxmlformats.org/drawingml/2006/table">
            <a:tbl>
              <a:tblPr/>
              <a:tblGrid>
                <a:gridCol w="20880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8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07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405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234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16924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INDUSTRIA</a:t>
                      </a:r>
                      <a:endParaRPr kumimoji="0" lang="es-CL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contratos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Dic.</a:t>
                      </a: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’19</a:t>
                      </a:r>
                      <a:endParaRPr kumimoji="0" lang="es-CL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cuentas de APVC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dic.’19</a:t>
                      </a:r>
                      <a:endParaRPr kumimoji="0" lang="es-CL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Saldo total en M$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0682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Empleador</a:t>
                      </a: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a)</a:t>
                      </a:r>
                      <a:endParaRPr kumimoji="0" lang="es-CL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Trabajador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b)</a:t>
                      </a:r>
                      <a:endParaRPr kumimoji="0" lang="es-CL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AFP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562.314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593.105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663.995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692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BANCOS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880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COMPAÑÍAS DE SEGUROS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692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FONDOS MUTUOS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387.760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494.249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985.192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880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FONDOS PARA LA VIVIENDA</a:t>
                      </a:r>
                      <a:endParaRPr kumimoji="0" lang="es-CL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3880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INTERMEDIARIOS DE VALORES</a:t>
                      </a:r>
                      <a:endParaRPr kumimoji="0" lang="es-CL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880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SISTEMA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1.383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950.074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1.087.354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1.649.187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427163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3200" b="1"/>
              <a:t>Información Complementaria</a:t>
            </a:r>
          </a:p>
        </p:txBody>
      </p:sp>
      <p:sp>
        <p:nvSpPr>
          <p:cNvPr id="2150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68313" y="2708275"/>
            <a:ext cx="8351837" cy="1296988"/>
          </a:xfrm>
        </p:spPr>
        <p:txBody>
          <a:bodyPr/>
          <a:lstStyle/>
          <a:p>
            <a:pPr eaLnBrk="1" hangingPunct="1"/>
            <a:r>
              <a:rPr lang="es-CL" altLang="es-CL" sz="2400"/>
              <a:t>Para acceder a estadísticas adicionales, utilice el archivo excel que acompaña esta presentación.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484313"/>
            <a:ext cx="8229600" cy="777875"/>
          </a:xfrm>
        </p:spPr>
        <p:txBody>
          <a:bodyPr/>
          <a:lstStyle/>
          <a:p>
            <a:pPr eaLnBrk="1" hangingPunct="1">
              <a:defRPr/>
            </a:pPr>
            <a:r>
              <a:rPr lang="es-CL" sz="4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Objetivo</a:t>
            </a:r>
            <a:br>
              <a:rPr lang="es-ES" sz="40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s-CL" sz="400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2349500"/>
            <a:ext cx="7705725" cy="3743325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s-CL" altLang="es-CL" sz="2400"/>
              <a:t>Este informe es una publicación conjunta de las Superintendencias de Pensiones (SP)y  la Comisión para el Mercado Financiero (CMF).</a:t>
            </a:r>
          </a:p>
          <a:p>
            <a:pPr algn="just" eaLnBrk="1" hangingPunct="1">
              <a:lnSpc>
                <a:spcPct val="90000"/>
              </a:lnSpc>
              <a:buFontTx/>
              <a:buNone/>
            </a:pPr>
            <a:endParaRPr lang="es-CL" altLang="es-CL" sz="2400"/>
          </a:p>
          <a:p>
            <a:pPr algn="just" eaLnBrk="1" hangingPunct="1">
              <a:lnSpc>
                <a:spcPct val="90000"/>
              </a:lnSpc>
            </a:pPr>
            <a:r>
              <a:rPr lang="es-CL" altLang="es-CL" sz="2400"/>
              <a:t>Su objetivo es dar a conocer la evolución del Ahorro Previsional Voluntario (APV) y Ahorro Previsional Voluntario Colectivo (APVC) en las distintas instituciones autorizadas para ofrecerlo.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11255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Antecedentes</a:t>
            </a:r>
            <a:br>
              <a:rPr lang="es-ES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s-CL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844675"/>
            <a:ext cx="8075612" cy="4681538"/>
          </a:xfrm>
        </p:spPr>
        <p:txBody>
          <a:bodyPr/>
          <a:lstStyle/>
          <a:p>
            <a:pPr marL="609600" indent="-609600" algn="just" eaLnBrk="1" hangingPunct="1">
              <a:lnSpc>
                <a:spcPct val="90000"/>
              </a:lnSpc>
            </a:pPr>
            <a:r>
              <a:rPr lang="es-CL" altLang="es-CL" sz="2400"/>
              <a:t>El 1° de marzo de 2002 entró en vigencia la nueva normativa que creó el APV. Su objetivo es mejorar el monto de las pensiones futuras e incrementar el ahorro nacional. Esta normativa contempla lo siguiente: </a:t>
            </a:r>
          </a:p>
          <a:p>
            <a:pPr marL="609600" indent="-609600" algn="just" eaLnBrk="1" hangingPunct="1">
              <a:lnSpc>
                <a:spcPct val="40000"/>
              </a:lnSpc>
            </a:pPr>
            <a:endParaRPr lang="es-CL" altLang="es-CL" sz="2400"/>
          </a:p>
          <a:p>
            <a:pPr marL="990600" lvl="1" indent="-53340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000"/>
              <a:t>Autorización para que las cotizaciones libremente enteradas por un trabajador a través de este producto, puedan retirarse en cualquier momento de su vida laboral, bajo las condiciones tributarias que la Ley señala.</a:t>
            </a:r>
          </a:p>
          <a:p>
            <a:pPr marL="990600" lvl="1" indent="-53340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000"/>
          </a:p>
          <a:p>
            <a:pPr marL="990600" lvl="1" indent="-533400" algn="just" eaLnBrk="1" hangingPunct="1">
              <a:lnSpc>
                <a:spcPct val="90000"/>
              </a:lnSpc>
              <a:buFontTx/>
              <a:buAutoNum type="arabicPeriod"/>
            </a:pPr>
            <a:r>
              <a:rPr lang="es-CL" altLang="es-CL" sz="2000"/>
              <a:t>Incremento del monto máximo de ahorro voluntario que goza de incentivos tributarios, desde 48 a 50 UF mensuales.</a:t>
            </a:r>
          </a:p>
          <a:p>
            <a:pPr marL="990600" lvl="1" indent="-533400" algn="just" eaLnBrk="1" hangingPunct="1">
              <a:lnSpc>
                <a:spcPct val="50000"/>
              </a:lnSpc>
              <a:buFontTx/>
              <a:buAutoNum type="arabicPeriod"/>
            </a:pPr>
            <a:endParaRPr lang="es-CL" altLang="es-CL" sz="2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74650" y="765175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s-CL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Antecedentes</a:t>
            </a:r>
            <a:br>
              <a:rPr lang="es-ES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s-ES" sz="1800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(Continuación)</a:t>
            </a:r>
            <a:endParaRPr lang="es-CL" sz="1800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844675"/>
            <a:ext cx="7920038" cy="3168650"/>
          </a:xfrm>
        </p:spPr>
        <p:txBody>
          <a:bodyPr/>
          <a:lstStyle/>
          <a:p>
            <a:pPr marL="914400" lvl="1" indent="-45720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000" dirty="0"/>
              <a:t>Ampliación del beneficio tributario a trabajadores independientes e imponentes del Instituto de Previsión Social (IPS). </a:t>
            </a:r>
          </a:p>
          <a:p>
            <a:pPr marL="914400" lvl="1" indent="-457200" algn="just" eaLnBrk="1" hangingPunct="1">
              <a:lnSpc>
                <a:spcPct val="50000"/>
              </a:lnSpc>
              <a:buFontTx/>
              <a:buAutoNum type="arabicPeriod" startAt="3"/>
              <a:defRPr/>
            </a:pPr>
            <a:endParaRPr lang="es-CL" sz="2000" dirty="0"/>
          </a:p>
          <a:p>
            <a:pPr marL="914400" lvl="1" indent="-457200" algn="just" eaLnBrk="1" hangingPunct="1">
              <a:lnSpc>
                <a:spcPct val="90000"/>
              </a:lnSpc>
              <a:buFontTx/>
              <a:buAutoNum type="arabicPeriod" startAt="3"/>
              <a:defRPr/>
            </a:pPr>
            <a:r>
              <a:rPr lang="es-CL" sz="2000" dirty="0"/>
              <a:t>Autorización para que el APV - que con anterioridad a la Ley N° 19.768 sólo podía ser ofrecido por las Administradoras de Fondos de Pensiones - se pueda contratar también en las Administradoras de Fondos de Inversión, de Fondos para la Vivienda, Compañías de Seguros de Vida, Bancos, Intermediarios de Valores y otras entidades que autorice la CMF.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endParaRPr lang="es-CL" sz="1400" dirty="0"/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r>
              <a:rPr lang="es-CL" sz="2000" dirty="0"/>
              <a:t>Desde octubre de 2008 se incorpora nuevo régimen tributario para los aportes de ahorro previsional voluntario (artículo 20L, letra a) del D.L. 3.500, de 1980) y el ahorro previsional voluntario colectivo (APVC).</a:t>
            </a:r>
          </a:p>
          <a:p>
            <a:pPr marL="457200" lvl="1" indent="0" algn="just" eaLnBrk="1" hangingPunct="1">
              <a:lnSpc>
                <a:spcPct val="90000"/>
              </a:lnSpc>
              <a:buFontTx/>
              <a:buNone/>
              <a:defRPr/>
            </a:pPr>
            <a:endParaRPr lang="es-CL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846138"/>
            <a:ext cx="8496300" cy="1143000"/>
          </a:xfrm>
        </p:spPr>
        <p:txBody>
          <a:bodyPr/>
          <a:lstStyle/>
          <a:p>
            <a:pPr eaLnBrk="1" hangingPunct="1"/>
            <a:r>
              <a:rPr lang="es-CL" altLang="es-CL" sz="2800" b="1"/>
              <a:t>Monto Total Acumulado </a:t>
            </a:r>
            <a:br>
              <a:rPr lang="es-CL" altLang="es-CL" sz="2800" b="1"/>
            </a:br>
            <a:r>
              <a:rPr lang="es-CL" altLang="es-CL" sz="2800" b="1"/>
              <a:t>de Ahorro Previsional Voluntario por Industria</a:t>
            </a:r>
            <a:endParaRPr lang="es-CL" altLang="es-CL" sz="2000"/>
          </a:p>
        </p:txBody>
      </p:sp>
      <p:graphicFrame>
        <p:nvGraphicFramePr>
          <p:cNvPr id="12901" name="Group 613"/>
          <p:cNvGraphicFramePr>
            <a:graphicFrameLocks noGrp="1"/>
          </p:cNvGraphicFramePr>
          <p:nvPr>
            <p:ph idx="1"/>
          </p:nvPr>
        </p:nvGraphicFramePr>
        <p:xfrm>
          <a:off x="107950" y="1914525"/>
          <a:ext cx="8972549" cy="4052886"/>
        </p:xfrm>
        <a:graphic>
          <a:graphicData uri="http://schemas.openxmlformats.org/drawingml/2006/table">
            <a:tbl>
              <a:tblPr/>
              <a:tblGrid>
                <a:gridCol w="19441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81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021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57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9247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60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54384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8144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INDUSTRIA</a:t>
                      </a:r>
                      <a:endParaRPr kumimoji="0" lang="es-CL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Saldo acumulado dic</a:t>
                      </a: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.’18 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participación en el Sistema</a:t>
                      </a:r>
                      <a:endParaRPr kumimoji="0" lang="es-CL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Saldo acumulado dic</a:t>
                      </a: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.’19 ( MM$)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participación en el Sistema</a:t>
                      </a:r>
                      <a:endParaRPr kumimoji="0" lang="es-CL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68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a)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Art. 20L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Letra b)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01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AFP</a:t>
                      </a:r>
                      <a:endParaRPr kumimoji="0" lang="es-CL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403.802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3.325.007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548.049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3.875.968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BANCOS</a:t>
                      </a:r>
                      <a:endParaRPr kumimoji="0" lang="es-CL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1.393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83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CÍAS. DE SEGUROS</a:t>
                      </a:r>
                      <a:endParaRPr kumimoji="0" lang="es-CL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253.401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1.288.086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313.163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1.467.615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FDOS. DE INVERSION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FDOS. </a:t>
                      </a:r>
                      <a:r>
                        <a:rPr kumimoji="0" lang="es-CL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MUTUOS</a:t>
                      </a:r>
                      <a:endParaRPr kumimoji="0" lang="es-CL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144.925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925.033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195.706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1.030.352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046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FDOS. PARA LA VIVIENDA</a:t>
                      </a:r>
                      <a:endParaRPr kumimoji="0" lang="es-CL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046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INTERMEDIARIOS DE VALORES</a:t>
                      </a: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38.828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818.262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47.034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907.829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7046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SISTEMA</a:t>
                      </a:r>
                      <a:endParaRPr kumimoji="0" lang="es-CL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2" marR="90002" marT="46812" marB="468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840.970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6.358.525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1.103.959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7.283.059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4425" name="Text Box 290"/>
          <p:cNvSpPr txBox="1">
            <a:spLocks noChangeArrowheads="1"/>
          </p:cNvSpPr>
          <p:nvPr/>
        </p:nvSpPr>
        <p:spPr bwMode="auto">
          <a:xfrm>
            <a:off x="179388" y="6275388"/>
            <a:ext cx="87852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altLang="es-CL" sz="1000">
                <a:solidFill>
                  <a:srgbClr val="000000"/>
                </a:solidFill>
              </a:rPr>
              <a:t>Nota: Las estadísticas en el caso de las AFP consideran los aportes efectuados como depósitos convenidos y cotizaciones voluntarias con anterioridad a la Ley N° 19.768. Cifras en pesos de cada período.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1062038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/>
              <a:t>Número de Cuentas</a:t>
            </a:r>
            <a:br>
              <a:rPr lang="es-CL" altLang="es-CL" sz="2800" b="1"/>
            </a:br>
            <a:r>
              <a:rPr lang="es-CL" altLang="es-CL" sz="2800" b="1"/>
              <a:t>de Ahorro Previsional Voluntario por Industria</a:t>
            </a:r>
            <a:br>
              <a:rPr lang="es-CL" altLang="es-CL" sz="4000" b="1"/>
            </a:br>
            <a:endParaRPr lang="es-CL" altLang="es-CL" sz="2000"/>
          </a:p>
        </p:txBody>
      </p:sp>
      <p:graphicFrame>
        <p:nvGraphicFramePr>
          <p:cNvPr id="14657" name="Group 321"/>
          <p:cNvGraphicFramePr>
            <a:graphicFrameLocks noGrp="1"/>
          </p:cNvGraphicFramePr>
          <p:nvPr>
            <p:ph idx="1"/>
          </p:nvPr>
        </p:nvGraphicFramePr>
        <p:xfrm>
          <a:off x="179388" y="1916113"/>
          <a:ext cx="8496299" cy="3773487"/>
        </p:xfrm>
        <a:graphic>
          <a:graphicData uri="http://schemas.openxmlformats.org/drawingml/2006/table">
            <a:tbl>
              <a:tblPr/>
              <a:tblGrid>
                <a:gridCol w="2490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18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4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390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06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82509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INDUSTRIA</a:t>
                      </a:r>
                      <a:endParaRPr kumimoji="0" lang="es-CL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dic</a:t>
                      </a: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.’18</a:t>
                      </a:r>
                      <a:endParaRPr kumimoji="0" lang="es-CL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% de participación en el Sistema</a:t>
                      </a:r>
                      <a:endParaRPr kumimoji="0" lang="es-CL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Número de cuentas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dic</a:t>
                      </a: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.’19</a:t>
                      </a:r>
                      <a:endParaRPr kumimoji="0" lang="es-CL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% de participación en el Sistema</a:t>
                      </a:r>
                      <a:endParaRPr kumimoji="0" lang="es-CL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1" marR="91441" marT="45712" marB="45712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6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AFP</a:t>
                      </a:r>
                      <a:endParaRPr kumimoji="0" lang="es-CL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7" marR="90007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1.383.541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1.495.558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60,3%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16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BANCOS</a:t>
                      </a:r>
                      <a:endParaRPr kumimoji="0" lang="es-CL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7" marR="90007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3.118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93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CÍAS. DE SEGUROS</a:t>
                      </a:r>
                      <a:endParaRPr kumimoji="0" lang="es-CL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7" marR="90007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192.007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189.668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16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FDOS. DE INVERSION</a:t>
                      </a:r>
                    </a:p>
                  </a:txBody>
                  <a:tcPr marL="90007" marR="90007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6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FDOS. MUTUOS</a:t>
                      </a:r>
                      <a:endParaRPr kumimoji="0" lang="es-CL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7" marR="90007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518.156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705.013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28,4%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096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FDOS. PARA LA VIVIENDA</a:t>
                      </a:r>
                      <a:endParaRPr kumimoji="0" lang="es-CL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7" marR="90007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504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INTERMEDIARIOS DE VALORES</a:t>
                      </a:r>
                    </a:p>
                  </a:txBody>
                  <a:tcPr marL="90007" marR="90007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90.957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88.230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158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SISTEMA</a:t>
                      </a:r>
                      <a:endParaRPr kumimoji="0" lang="es-CL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7" marR="90007" marT="46800" marB="46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2.187.911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2.479.022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5427" name="Text Box 290"/>
          <p:cNvSpPr txBox="1">
            <a:spLocks noChangeArrowheads="1"/>
          </p:cNvSpPr>
          <p:nvPr/>
        </p:nvSpPr>
        <p:spPr bwMode="auto">
          <a:xfrm>
            <a:off x="352425" y="5732463"/>
            <a:ext cx="8208963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s-CL" altLang="es-CL" sz="1000"/>
              <a:t>Nota: </a:t>
            </a:r>
            <a:r>
              <a:rPr lang="es-CL" altLang="es-CL" sz="1000">
                <a:solidFill>
                  <a:srgbClr val="000000"/>
                </a:solidFill>
              </a:rPr>
              <a:t>* La disminución en los Fondos para la Vivienda, se debe a la disolución de AFV CCHC S.A.. Los recursos destinados a Planes APV invertidos en los Fondos para la Vivienda bajo su administración, fueron retirados y/o traspasados a otras instituciones autorizadas para administrar dichos Planes. Esta situación se mantuvo hasta junio de 2016.</a:t>
            </a:r>
            <a:r>
              <a:rPr lang="es-CL" altLang="es-CL" sz="1000"/>
              <a:t>”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981075"/>
            <a:ext cx="8496300" cy="1143000"/>
          </a:xfrm>
        </p:spPr>
        <p:txBody>
          <a:bodyPr/>
          <a:lstStyle/>
          <a:p>
            <a:pPr eaLnBrk="1" hangingPunct="1"/>
            <a:r>
              <a:rPr lang="es-CL" altLang="es-CL" sz="2800" b="1"/>
              <a:t>Monto de los Depósitos* y Retiros </a:t>
            </a:r>
            <a:br>
              <a:rPr lang="es-CL" altLang="es-CL" sz="2800" b="1"/>
            </a:br>
            <a:r>
              <a:rPr lang="es-CL" altLang="es-CL" sz="2800" b="1"/>
              <a:t>de Ahorro Previsional Voluntario por Industria</a:t>
            </a:r>
            <a:br>
              <a:rPr lang="es-CL" altLang="es-CL" sz="2800" b="1"/>
            </a:br>
            <a:r>
              <a:rPr lang="es-CL" altLang="es-CL" sz="1600" b="1"/>
              <a:t>(Promedio mensual trimestre octubre - diciembre 2019)</a:t>
            </a:r>
          </a:p>
        </p:txBody>
      </p:sp>
      <p:graphicFrame>
        <p:nvGraphicFramePr>
          <p:cNvPr id="44289" name="Group 257"/>
          <p:cNvGraphicFramePr>
            <a:graphicFrameLocks noGrp="1"/>
          </p:cNvGraphicFramePr>
          <p:nvPr>
            <p:ph idx="1"/>
          </p:nvPr>
        </p:nvGraphicFramePr>
        <p:xfrm>
          <a:off x="395288" y="2349500"/>
          <a:ext cx="8353425" cy="3579815"/>
        </p:xfrm>
        <a:graphic>
          <a:graphicData uri="http://schemas.openxmlformats.org/drawingml/2006/table">
            <a:tbl>
              <a:tblPr/>
              <a:tblGrid>
                <a:gridCol w="23765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034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557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9864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19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3984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INDUSTRIA</a:t>
                      </a:r>
                      <a:endParaRPr kumimoji="0" lang="es-C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Monto depósitos por Industria (MM$)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participación en el Sistema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Monto retiros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por Industria (MM$)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% de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participación en el Sistema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3" marR="90003" marT="46803" marB="4680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56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AFP</a:t>
                      </a:r>
                      <a:endParaRPr kumimoji="0" lang="es-CL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9" marR="90009" marT="46802" marB="4680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29.462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41,10%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41.571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698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BANCOS</a:t>
                      </a:r>
                      <a:endParaRPr kumimoji="0" lang="es-CL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9" marR="90009" marT="46802" marB="4680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0,01%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564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CÍAS. DE SEGUROS</a:t>
                      </a:r>
                      <a:endParaRPr kumimoji="0" lang="es-CL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9" marR="90009" marT="46802" marB="4680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23.977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33,45%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7.962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13,2%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98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FDOS. DE INVERSION</a:t>
                      </a:r>
                    </a:p>
                  </a:txBody>
                  <a:tcPr marL="90009" marR="90009" marT="46802" marB="4680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698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FDOS. MUTUOS</a:t>
                      </a:r>
                      <a:endParaRPr kumimoji="0" lang="es-CL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9" marR="90009" marT="46802" marB="4680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14.736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20,56%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8.896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14,7%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1724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FDOS. PARA LA VIVIENDA</a:t>
                      </a:r>
                      <a:endParaRPr kumimoji="0" lang="es-CL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9" marR="90009" marT="46802" marB="4680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03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INTERMEDIARIOS DE VALORES</a:t>
                      </a:r>
                    </a:p>
                  </a:txBody>
                  <a:tcPr marL="90009" marR="90009" marT="46802" marB="4680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3.501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4,88%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2,9%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974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SISTEMA</a:t>
                      </a:r>
                      <a:endParaRPr kumimoji="0" lang="es-CL" sz="13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9" marR="90009" marT="46802" marB="4680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71.685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60.315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7473" name="Text Box 144"/>
          <p:cNvSpPr txBox="1">
            <a:spLocks noChangeArrowheads="1"/>
          </p:cNvSpPr>
          <p:nvPr/>
        </p:nvSpPr>
        <p:spPr bwMode="auto">
          <a:xfrm>
            <a:off x="250825" y="6026150"/>
            <a:ext cx="611981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ES" altLang="es-CL" sz="1000"/>
              <a:t>* Considera los depósitos que son enterados por primera vez en un plan de ahorro previsional voluntario.</a:t>
            </a:r>
          </a:p>
          <a:p>
            <a:pPr eaLnBrk="1" hangingPunct="1"/>
            <a:endParaRPr lang="es-ES" altLang="es-CL" sz="1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52513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/>
              <a:t>Número de personas con cuentas de Ahorro Previsional Voluntario por Industria y Género</a:t>
            </a:r>
            <a:br>
              <a:rPr lang="es-CL" altLang="es-CL" sz="2800" b="1"/>
            </a:br>
            <a:r>
              <a:rPr lang="es-CL" altLang="es-CL" sz="2000"/>
              <a:t>(diciembre 2019)</a:t>
            </a:r>
          </a:p>
        </p:txBody>
      </p:sp>
      <p:graphicFrame>
        <p:nvGraphicFramePr>
          <p:cNvPr id="17376" name="Group 992"/>
          <p:cNvGraphicFramePr>
            <a:graphicFrameLocks noGrp="1"/>
          </p:cNvGraphicFramePr>
          <p:nvPr/>
        </p:nvGraphicFramePr>
        <p:xfrm>
          <a:off x="395288" y="2276475"/>
          <a:ext cx="7993061" cy="3836989"/>
        </p:xfrm>
        <a:graphic>
          <a:graphicData uri="http://schemas.openxmlformats.org/drawingml/2006/table">
            <a:tbl>
              <a:tblPr/>
              <a:tblGrid>
                <a:gridCol w="2789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48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0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47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32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68611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INDUSTRIA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Depósitos de APV y Cotizaciones Voluntarias*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Depósitos Convenidos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9999" marR="89999" marT="46787" marB="4678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42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Hombres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Mujeres</a:t>
                      </a:r>
                      <a:endParaRPr kumimoji="0" lang="es-CL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Hombres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Mujeres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23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AFP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803.540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529.690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120.292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41.240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4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BANCOS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542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COMPAÑÍAS DE SEGUROS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94.585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66.649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6.194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1.890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46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FONDOS MUTUOS Y FONDOS DE INVERSION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220.776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211.242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15.977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6.937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436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FONDOS PARA LA VIVIENDA</a:t>
                      </a:r>
                      <a:endParaRPr kumimoji="0" lang="es-CL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861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INTERMEDIARIOS DE VALORES</a:t>
                      </a: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17.006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9.287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5.747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1.709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3633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CL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SISTEMA</a:t>
                      </a:r>
                      <a:endParaRPr kumimoji="0" lang="es-CL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89999" marR="89999" marT="46787" marB="46787" anchor="b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1.136.188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817.034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148.232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es-E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51.780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06500"/>
            <a:ext cx="8229600" cy="1143000"/>
          </a:xfrm>
        </p:spPr>
        <p:txBody>
          <a:bodyPr/>
          <a:lstStyle/>
          <a:p>
            <a:pPr eaLnBrk="1" hangingPunct="1"/>
            <a:r>
              <a:rPr lang="es-CL" altLang="es-CL" sz="2800" b="1"/>
              <a:t>Evolución del Saldo de Ahorro </a:t>
            </a:r>
            <a:br>
              <a:rPr lang="es-CL" altLang="es-CL" sz="2800" b="1"/>
            </a:br>
            <a:r>
              <a:rPr lang="es-CL" altLang="es-CL" sz="2800" b="1"/>
              <a:t>Previsional Voluntario y Número de Cuentas </a:t>
            </a:r>
            <a:br>
              <a:rPr lang="es-CL" altLang="es-CL" sz="2800"/>
            </a:br>
            <a:r>
              <a:rPr lang="es-CL" altLang="es-CL" sz="2000"/>
              <a:t>(diciembre 2002 – diciembre 2019)</a:t>
            </a:r>
          </a:p>
        </p:txBody>
      </p:sp>
      <p:graphicFrame>
        <p:nvGraphicFramePr>
          <p:cNvPr id="19459" name="3 Marcador de contenido"/>
          <p:cNvGraphicFramePr>
            <a:graphicFrameLocks noGrp="1" noChangeAspect="1"/>
          </p:cNvGraphicFramePr>
          <p:nvPr>
            <p:ph idx="1"/>
          </p:nvPr>
        </p:nvGraphicFramePr>
        <p:xfrm>
          <a:off x="696913" y="2185988"/>
          <a:ext cx="8089900" cy="3795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2" name="Gráfico" r:id="rId3" imgW="8020016" imgH="3762443" progId="Excel.Chart.8">
                  <p:embed/>
                </p:oleObj>
              </mc:Choice>
              <mc:Fallback>
                <p:oleObj name="Gráfico" r:id="rId3" imgW="8020016" imgH="3762443" progId="Excel.Chart.8">
                  <p:embed/>
                  <p:pic>
                    <p:nvPicPr>
                      <p:cNvPr id="0" name="3 Marcador de contenido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913" y="2185988"/>
                        <a:ext cx="8089900" cy="3795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0" name="1 CuadroTexto"/>
          <p:cNvSpPr txBox="1">
            <a:spLocks noChangeArrowheads="1"/>
          </p:cNvSpPr>
          <p:nvPr/>
        </p:nvSpPr>
        <p:spPr bwMode="auto">
          <a:xfrm>
            <a:off x="684213" y="6092825"/>
            <a:ext cx="80645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s-CL" altLang="es-CL" sz="1200" b="1"/>
              <a:t>A partir de enero 2015, Corredores de Bolsa Sura S.A., informa estadísticas rectificadas para planes APV</a:t>
            </a:r>
            <a:endParaRPr lang="es-CL" altLang="es-CL" sz="12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iseño personalizado">
  <a:themeElements>
    <a:clrScheme name="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iseño personalizado">
  <a:themeElements>
    <a:clrScheme name="1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iseño personalizado">
  <a:themeElements>
    <a:clrScheme name="2_Diseño personaliz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Diseño personaliz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Diseño personaliz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Diseño personaliz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Diseño personaliz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8093</TotalTime>
  <Words>1029</Words>
  <Application>Microsoft Office PowerPoint</Application>
  <PresentationFormat>Presentación en pantalla (4:3)</PresentationFormat>
  <Paragraphs>295</Paragraphs>
  <Slides>11</Slides>
  <Notes>3</Notes>
  <HiddenSlides>0</HiddenSlides>
  <MMClips>0</MMClips>
  <ScaleCrop>false</ScaleCrop>
  <HeadingPairs>
    <vt:vector size="8" baseType="variant">
      <vt:variant>
        <vt:lpstr>Fuentes usadas</vt:lpstr>
      </vt:variant>
      <vt:variant>
        <vt:i4>2</vt:i4>
      </vt:variant>
      <vt:variant>
        <vt:lpstr>Tema</vt:lpstr>
      </vt:variant>
      <vt:variant>
        <vt:i4>4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Arial</vt:lpstr>
      <vt:lpstr>Calibri</vt:lpstr>
      <vt:lpstr>Diseño predeterminado</vt:lpstr>
      <vt:lpstr>Diseño personalizado</vt:lpstr>
      <vt:lpstr>1_Diseño personalizado</vt:lpstr>
      <vt:lpstr>2_Diseño personalizado</vt:lpstr>
      <vt:lpstr>Fotografía de Photo Editor</vt:lpstr>
      <vt:lpstr>Gráfico</vt:lpstr>
      <vt:lpstr>Información sobre APV y APVC  a Diciembre 2019</vt:lpstr>
      <vt:lpstr>Objetivo </vt:lpstr>
      <vt:lpstr>Antecedentes </vt:lpstr>
      <vt:lpstr>Antecedentes (Continuación)</vt:lpstr>
      <vt:lpstr>Monto Total Acumulado  de Ahorro Previsional Voluntario por Industria</vt:lpstr>
      <vt:lpstr>Número de Cuentas de Ahorro Previsional Voluntario por Industria </vt:lpstr>
      <vt:lpstr>Monto de los Depósitos* y Retiros  de Ahorro Previsional Voluntario por Industria (Promedio mensual trimestre octubre - diciembre 2019)</vt:lpstr>
      <vt:lpstr>Número de personas con cuentas de Ahorro Previsional Voluntario por Industria y Género (diciembre 2019)</vt:lpstr>
      <vt:lpstr>Evolución del Saldo de Ahorro  Previsional Voluntario y Número de Cuentas  (diciembre 2002 – diciembre 2019)</vt:lpstr>
      <vt:lpstr>Contratos, cuentas y saldo de Ahorro Previsional Voluntario Colectivo por Industria </vt:lpstr>
      <vt:lpstr>Información Complementaria</vt:lpstr>
    </vt:vector>
  </TitlesOfParts>
  <Company>Superintendencia de Valores y Seguros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Situación del Ahorro Previsional Voluntario</dc:title>
  <dc:creator>CSotelo</dc:creator>
  <cp:lastModifiedBy>Pamela Jimeno</cp:lastModifiedBy>
  <cp:revision>570</cp:revision>
  <dcterms:created xsi:type="dcterms:W3CDTF">2003-09-04T14:25:55Z</dcterms:created>
  <dcterms:modified xsi:type="dcterms:W3CDTF">2020-04-24T14:44:16Z</dcterms:modified>
</cp:coreProperties>
</file>