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1" r:id="rId3"/>
    <p:sldMasterId id="2147483652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8" r:id="rId6"/>
    <p:sldId id="266" r:id="rId7"/>
    <p:sldId id="267" r:id="rId8"/>
    <p:sldId id="274" r:id="rId9"/>
    <p:sldId id="275" r:id="rId10"/>
    <p:sldId id="268" r:id="rId11"/>
    <p:sldId id="263" r:id="rId12"/>
    <p:sldId id="272" r:id="rId13"/>
    <p:sldId id="271" r:id="rId14"/>
    <p:sldId id="265" r:id="rId15"/>
  </p:sldIdLst>
  <p:sldSz cx="9144000" cy="6858000" type="screen4x3"/>
  <p:notesSz cx="6997700" cy="9283700"/>
  <p:defaultTextStyle>
    <a:defPPr>
      <a:defRPr lang="es-C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FFCC66"/>
    <a:srgbClr val="FFFF6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2215" autoAdjust="0"/>
  </p:normalViewPr>
  <p:slideViewPr>
    <p:cSldViewPr>
      <p:cViewPr>
        <p:scale>
          <a:sx n="77" d="100"/>
          <a:sy n="77" d="100"/>
        </p:scale>
        <p:origin x="-2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2556" y="-84"/>
      </p:cViewPr>
      <p:guideLst>
        <p:guide orient="horz" pos="2924"/>
        <p:guide pos="22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F18BDB8B-F5FA-4A4E-ADF6-AE7632B437C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9945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noProof="0"/>
              <a:t>Haga clic para modificar el estilo de texto del patrón</a:t>
            </a:r>
          </a:p>
          <a:p>
            <a:pPr lvl="1"/>
            <a:r>
              <a:rPr lang="es-CL" noProof="0"/>
              <a:t>Segundo nivel</a:t>
            </a:r>
          </a:p>
          <a:p>
            <a:pPr lvl="2"/>
            <a:r>
              <a:rPr lang="es-CL" noProof="0"/>
              <a:t>Tercer nivel</a:t>
            </a:r>
          </a:p>
          <a:p>
            <a:pPr lvl="3"/>
            <a:r>
              <a:rPr lang="es-CL" noProof="0"/>
              <a:t>Cuarto nivel</a:t>
            </a:r>
          </a:p>
          <a:p>
            <a:pPr lvl="4"/>
            <a:r>
              <a:rPr lang="es-CL" noProof="0"/>
              <a:t>Quinto nivel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fld id="{8E26E5FB-B55C-4819-A1B7-BB3FDF8AFE67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2113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61E8FEB-2CAA-4D32-9A3C-E4F1810E2588}" type="slidenum">
              <a:rPr lang="es-CL" altLang="es-CL"/>
              <a:pPr/>
              <a:t>1</a:t>
            </a:fld>
            <a:endParaRPr lang="es-CL" altLang="es-CL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L" altLang="es-C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CL" altLang="es-CL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E836C41-C6DB-4118-8173-22D415B763F4}" type="slidenum">
              <a:rPr lang="es-CL" altLang="es-CL"/>
              <a:pPr/>
              <a:t>4</a:t>
            </a:fld>
            <a:endParaRPr lang="es-CL" altLang="es-C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CL" altLang="es-CL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BF0DABD-D4F2-421E-95D0-5302B7642307}" type="slidenum">
              <a:rPr lang="es-CL" altLang="es-CL"/>
              <a:pPr/>
              <a:t>6</a:t>
            </a:fld>
            <a:endParaRPr lang="es-CL" altLang="es-C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26E5FB-B55C-4819-A1B7-BB3FDF8AFE67}" type="slidenum">
              <a:rPr lang="es-CL" smtClean="0"/>
              <a:pPr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5122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49250"/>
            <a:ext cx="23050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395288" y="33337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>
            <a:off x="395288" y="630872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graphicFrame>
        <p:nvGraphicFramePr>
          <p:cNvPr id="7" name="Object 15"/>
          <p:cNvGraphicFramePr>
            <a:graphicFrameLocks noChangeAspect="1"/>
          </p:cNvGraphicFramePr>
          <p:nvPr userDrawn="1"/>
        </p:nvGraphicFramePr>
        <p:xfrm>
          <a:off x="419100" y="477838"/>
          <a:ext cx="2376488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4" name="Fotografía de Photo Editor" r:id="rId4" imgW="7000000" imgH="3057143" progId="MSPhotoEd.3">
                  <p:embed/>
                </p:oleObj>
              </mc:Choice>
              <mc:Fallback>
                <p:oleObj name="Fotografía de Photo Editor" r:id="rId4" imgW="7000000" imgH="3057143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477838"/>
                        <a:ext cx="2376488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CL" noProof="0"/>
              <a:t>Haga clic para cambiar el estilo de título	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CL" noProof="0"/>
              <a:t>Haga clic para modificar el estilo de subtítulo del patrón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54B1C-6CBA-4A55-8C63-E3E6B7ACC0F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327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66562-383B-474B-89D2-8759B64147D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3110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F1ED-5095-4AB7-9AFC-3115AEBE5BE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5746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C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34450-C3EA-42C1-8071-1B0279A55DC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9614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445C5-5D3B-4804-8370-5CC05155A13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084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6043B3-C3EA-48FC-B5A2-FE5A64C83B2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9607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A48A2D-A318-4C97-9690-2EF1A282C8E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2672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4FBB06-535B-4972-A4CC-0A0E7D4909BE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5195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F9F26-5AD7-48A9-A8CF-1C3CD9FA9BE9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1319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7DE35-6FC6-4FAE-96E3-6A38874E4A8B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0109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4402F-382A-41B7-B98A-5E78A5FD282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832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053B42-7395-4BC0-9518-7E71C9BAAED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24253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83CCE-78A3-43F6-B865-04D0DFE8223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7839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E3EB9-2A7A-4FD8-AEE6-A947C9AF2D1B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10103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B55761-B01A-4884-8147-55053B0C043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46335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6C7DD5-A001-44C8-8694-4C353C7A1C2A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50248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E48B09-74E6-4FA8-991D-010209A36BF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43688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AB682-00BA-40C1-ACD3-37185B79A87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79336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3F79F-CADB-4656-A474-8760F4788DE6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14479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18503C-6E63-42D9-A655-951A75871642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588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080EF1-7992-4E71-8A37-AA9E34C5571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64802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40B457-BB67-4894-B46B-746159AC6AA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67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867BD-E6B7-4E68-A22D-62268B158946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84102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8EC0FB-4A3E-4B64-916A-889EC30AB1AD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71949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1C3EB3-5267-4855-A92C-B0DE4D55D609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04678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DE237D-71FA-4BC2-92D6-AC1C2B40605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4214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EFD07A-6E73-4DF2-9633-E7758C9E7B4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10651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41E225-1953-4AD4-97C5-85E2742CCFD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09494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3C7263-C048-42A6-A079-1AB14FC961A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78702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C8D9C-0AE9-4856-BEF2-FA5D61B1C8ED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22784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5AA73-8763-4CA0-BBF0-FA957BD9A42C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01236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5E2B6-C27C-42CC-A71A-C5751375AF3D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28345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4B95C1-7A55-424E-BE87-2AD9169E5876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416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769869-CD24-41FD-8802-6FB868345B8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25514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EAF322-78F1-4189-96F1-3F1A8AFE9DE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46354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688CD-74D0-4AD4-A5A4-CCE217A8C1FC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05719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DF774-A33B-4FD9-AC0E-D1743B1EE43B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18873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76E2ED-A187-47D4-9477-0C7035C1E5A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57898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B85F0E-9824-4C93-8E2E-006D7C9113B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57824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AD841F-B3AB-4FED-9A0C-1A354A7ADA0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545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397E52-5016-45D6-8CF1-9676D7D1D3D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96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7ACC3-B403-446C-AB03-8A94FDD68C3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605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37E1BF-274C-4672-9322-1F33EFC60CEE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438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C6A0E-4962-4D8F-90ED-03F639F2B999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726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7FC9B-B372-43F0-87D3-29B7C86BACD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156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57188"/>
            <a:ext cx="152717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50482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8B694D5-210D-47F9-A206-A42E4932FCD3}" type="slidenum">
              <a:rPr lang="es-CL"/>
              <a:pPr/>
              <a:t>‹Nº›</a:t>
            </a:fld>
            <a:endParaRPr lang="es-CL"/>
          </a:p>
        </p:txBody>
      </p:sp>
      <p:sp>
        <p:nvSpPr>
          <p:cNvPr id="1032" name="Line 7"/>
          <p:cNvSpPr>
            <a:spLocks noChangeShapeType="1"/>
          </p:cNvSpPr>
          <p:nvPr userDrawn="1"/>
        </p:nvSpPr>
        <p:spPr bwMode="auto">
          <a:xfrm>
            <a:off x="395288" y="33337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033" name="Line 8"/>
          <p:cNvSpPr>
            <a:spLocks noChangeShapeType="1"/>
          </p:cNvSpPr>
          <p:nvPr userDrawn="1"/>
        </p:nvSpPr>
        <p:spPr bwMode="auto">
          <a:xfrm>
            <a:off x="395288" y="630872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graphicFrame>
        <p:nvGraphicFramePr>
          <p:cNvPr id="1034" name="Object 16"/>
          <p:cNvGraphicFramePr>
            <a:graphicFrameLocks noChangeAspect="1"/>
          </p:cNvGraphicFramePr>
          <p:nvPr userDrawn="1"/>
        </p:nvGraphicFramePr>
        <p:xfrm>
          <a:off x="971550" y="409575"/>
          <a:ext cx="1296988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Fotografía de Photo Editor" r:id="rId16" imgW="7000000" imgH="3057143" progId="MSPhotoEd.3">
                  <p:embed/>
                </p:oleObj>
              </mc:Choice>
              <mc:Fallback>
                <p:oleObj name="Fotografía de Photo Editor" r:id="rId16" imgW="7000000" imgH="3057143" progId="MSPhotoEd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09575"/>
                        <a:ext cx="1296988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8296" r:id="rId1"/>
    <p:sldLayoutId id="2147488252" r:id="rId2"/>
    <p:sldLayoutId id="2147488253" r:id="rId3"/>
    <p:sldLayoutId id="2147488254" r:id="rId4"/>
    <p:sldLayoutId id="2147488255" r:id="rId5"/>
    <p:sldLayoutId id="2147488256" r:id="rId6"/>
    <p:sldLayoutId id="2147488257" r:id="rId7"/>
    <p:sldLayoutId id="2147488258" r:id="rId8"/>
    <p:sldLayoutId id="2147488259" r:id="rId9"/>
    <p:sldLayoutId id="2147488260" r:id="rId10"/>
    <p:sldLayoutId id="2147488261" r:id="rId11"/>
    <p:sldLayoutId id="21474882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2641DCD-D89E-40A4-B4BC-B98F5D17A534}" type="slidenum">
              <a:rPr lang="es-CL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63" r:id="rId1"/>
    <p:sldLayoutId id="2147488264" r:id="rId2"/>
    <p:sldLayoutId id="2147488265" r:id="rId3"/>
    <p:sldLayoutId id="2147488266" r:id="rId4"/>
    <p:sldLayoutId id="2147488267" r:id="rId5"/>
    <p:sldLayoutId id="2147488268" r:id="rId6"/>
    <p:sldLayoutId id="2147488269" r:id="rId7"/>
    <p:sldLayoutId id="2147488270" r:id="rId8"/>
    <p:sldLayoutId id="2147488271" r:id="rId9"/>
    <p:sldLayoutId id="2147488272" r:id="rId10"/>
    <p:sldLayoutId id="21474882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85B4D3F-2084-4CDC-81CB-136D96867C35}" type="slidenum">
              <a:rPr lang="es-CL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74" r:id="rId1"/>
    <p:sldLayoutId id="2147488275" r:id="rId2"/>
    <p:sldLayoutId id="2147488276" r:id="rId3"/>
    <p:sldLayoutId id="2147488277" r:id="rId4"/>
    <p:sldLayoutId id="2147488278" r:id="rId5"/>
    <p:sldLayoutId id="2147488279" r:id="rId6"/>
    <p:sldLayoutId id="2147488280" r:id="rId7"/>
    <p:sldLayoutId id="2147488281" r:id="rId8"/>
    <p:sldLayoutId id="2147488282" r:id="rId9"/>
    <p:sldLayoutId id="2147488283" r:id="rId10"/>
    <p:sldLayoutId id="21474882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41581C6-95AA-477C-8D28-C8054F951039}" type="slidenum">
              <a:rPr lang="es-CL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85" r:id="rId1"/>
    <p:sldLayoutId id="2147488286" r:id="rId2"/>
    <p:sldLayoutId id="2147488287" r:id="rId3"/>
    <p:sldLayoutId id="2147488288" r:id="rId4"/>
    <p:sldLayoutId id="2147488289" r:id="rId5"/>
    <p:sldLayoutId id="2147488290" r:id="rId6"/>
    <p:sldLayoutId id="2147488291" r:id="rId7"/>
    <p:sldLayoutId id="2147488292" r:id="rId8"/>
    <p:sldLayoutId id="2147488293" r:id="rId9"/>
    <p:sldLayoutId id="2147488294" r:id="rId10"/>
    <p:sldLayoutId id="21474882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875" y="2693987"/>
            <a:ext cx="8604250" cy="1470025"/>
          </a:xfrm>
        </p:spPr>
        <p:txBody>
          <a:bodyPr/>
          <a:lstStyle/>
          <a:p>
            <a:pPr eaLnBrk="1" hangingPunct="1"/>
            <a:r>
              <a:rPr lang="es-CL" altLang="es-CL" sz="3200" dirty="0"/>
              <a:t>Información sobre APV y APVC </a:t>
            </a:r>
            <a:br>
              <a:rPr lang="es-CL" altLang="es-CL" sz="3200" dirty="0"/>
            </a:br>
            <a:r>
              <a:rPr lang="es-CL" altLang="es-CL" sz="3200" dirty="0"/>
              <a:t>a </a:t>
            </a:r>
            <a:r>
              <a:rPr lang="es-CL" altLang="es-CL" sz="3200" dirty="0" smtClean="0"/>
              <a:t>diciembre </a:t>
            </a:r>
            <a:r>
              <a:rPr lang="es-CL" altLang="es-CL" sz="3200" dirty="0"/>
              <a:t>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062038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2800" b="1" dirty="0"/>
              <a:t>Contratos, cuentas y saldo de Ahorro Previsional Voluntario Colectivo por industria</a:t>
            </a:r>
            <a:r>
              <a:rPr lang="es-CL" altLang="es-CL" sz="4000" b="1" dirty="0"/>
              <a:t/>
            </a:r>
            <a:br>
              <a:rPr lang="es-CL" altLang="es-CL" sz="4000" b="1" dirty="0"/>
            </a:br>
            <a:endParaRPr lang="es-CL" altLang="es-CL" sz="2000" dirty="0"/>
          </a:p>
        </p:txBody>
      </p:sp>
      <p:graphicFrame>
        <p:nvGraphicFramePr>
          <p:cNvPr id="14657" name="Group 3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307661"/>
              </p:ext>
            </p:extLst>
          </p:nvPr>
        </p:nvGraphicFramePr>
        <p:xfrm>
          <a:off x="290512" y="1916832"/>
          <a:ext cx="8585201" cy="3665477"/>
        </p:xfrm>
        <a:graphic>
          <a:graphicData uri="http://schemas.openxmlformats.org/drawingml/2006/table">
            <a:tbl>
              <a:tblPr/>
              <a:tblGrid>
                <a:gridCol w="20880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82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4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4079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405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343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1571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Número de contratos de APVC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dic,</a:t>
                      </a: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’20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Número de cuentas de APVC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dic,</a:t>
                      </a: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’20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total en M$</a:t>
                      </a: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57767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Empleador</a:t>
                      </a: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Trabajador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Letra a)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Trabajador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Letra b)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697.713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690.517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672.938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433.878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555.004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1.123.470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1.459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1.131.591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1.245.521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1.796.408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427163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3200" b="1"/>
              <a:t>Información Complementaria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2708275"/>
            <a:ext cx="8351837" cy="1296988"/>
          </a:xfrm>
        </p:spPr>
        <p:txBody>
          <a:bodyPr/>
          <a:lstStyle/>
          <a:p>
            <a:pPr eaLnBrk="1" hangingPunct="1"/>
            <a:r>
              <a:rPr lang="es-CL" altLang="es-CL" sz="2400" dirty="0"/>
              <a:t>Para acceder a estadísticas adicionales, utilice el archivo </a:t>
            </a:r>
            <a:r>
              <a:rPr lang="es-CL" altLang="es-CL" sz="2400" dirty="0" err="1"/>
              <a:t>excel</a:t>
            </a:r>
            <a:r>
              <a:rPr lang="es-CL" altLang="es-CL" sz="2400" dirty="0"/>
              <a:t> que acompaña esta presentación.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313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es-CL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Objetivo</a:t>
            </a:r>
            <a:r>
              <a:rPr lang="es-E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s-E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CL" sz="4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349500"/>
            <a:ext cx="7705725" cy="37433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Este informe es una publicación conjunta de las Superintendencias de Pensiones (SP)y  la Comisión para el Mercado Financiero (CMF).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s-CL" alt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Su objetivo es dar a conocer la evolución del Ahorro Previsional Voluntario (APV) y Ahorro Previsional Voluntario Colectivo (APVC) en las distintas instituciones autorizadas para ofrecerlo.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7328" y="1052736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CL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Antecedentes</a:t>
            </a:r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s-CL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600" y="1713062"/>
            <a:ext cx="8227328" cy="4681538"/>
          </a:xfrm>
        </p:spPr>
        <p:txBody>
          <a:bodyPr/>
          <a:lstStyle/>
          <a:p>
            <a:pPr marL="358775" indent="-347663" algn="just" eaLnBrk="1" hangingPunct="1">
              <a:lnSpc>
                <a:spcPct val="90000"/>
              </a:lnSpc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El 1° de </a:t>
            </a:r>
            <a:r>
              <a:rPr lang="es-CL" altLang="es-C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marzo </a:t>
            </a: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de 2002 entró en vigencia la nueva normativa que creó el APV. Su objetivo es mejorar el monto de las pensiones futuras e incrementar el ahorro nacional. Esta normativa contempla lo siguiente: </a:t>
            </a:r>
          </a:p>
          <a:p>
            <a:pPr marL="536575" indent="-536575" algn="just" eaLnBrk="1" hangingPunct="1">
              <a:lnSpc>
                <a:spcPct val="40000"/>
              </a:lnSpc>
            </a:pPr>
            <a:endParaRPr lang="es-CL" alt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1825" lvl="1" indent="-273050" algn="just" eaLnBrk="1" hangingPunct="1">
              <a:lnSpc>
                <a:spcPct val="90000"/>
              </a:lnSpc>
              <a:buFontTx/>
              <a:buAutoNum type="arabicPeriod"/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Autorización para que las cotizaciones libremente enteradas por un trabajador a través de este producto, puedan retirarse en cualquier momento de su vida laboral, bajo las condiciones tributarias que la Ley señala.</a:t>
            </a:r>
          </a:p>
          <a:p>
            <a:pPr marL="631825" lvl="1" indent="-273050" algn="just" eaLnBrk="1" hangingPunct="1">
              <a:lnSpc>
                <a:spcPct val="50000"/>
              </a:lnSpc>
              <a:buFontTx/>
              <a:buAutoNum type="arabicPeriod"/>
            </a:pPr>
            <a:endParaRPr lang="es-CL" alt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1825" lvl="1" indent="-273050" algn="just" eaLnBrk="1" hangingPunct="1">
              <a:lnSpc>
                <a:spcPct val="90000"/>
              </a:lnSpc>
              <a:buFontTx/>
              <a:buAutoNum type="arabicPeriod"/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Incremento del monto máximo de ahorro voluntario que goza de incentivos tributarios, desde 48 a 50 UF mensuales.</a:t>
            </a:r>
          </a:p>
          <a:p>
            <a:pPr marL="990600" lvl="1" indent="-533400" algn="just" eaLnBrk="1" hangingPunct="1">
              <a:lnSpc>
                <a:spcPct val="50000"/>
              </a:lnSpc>
              <a:buFontTx/>
              <a:buAutoNum type="arabicPeriod"/>
            </a:pPr>
            <a:endParaRPr lang="es-CL" altLang="es-CL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969" y="54868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CL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Antecedentes</a:t>
            </a:r>
            <a:r>
              <a:rPr lang="es-E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s-E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CL" sz="2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969" y="1556792"/>
            <a:ext cx="8507510" cy="4680520"/>
          </a:xfrm>
        </p:spPr>
        <p:txBody>
          <a:bodyPr/>
          <a:lstStyle/>
          <a:p>
            <a:pPr marL="536575" lvl="1" indent="-273050" algn="just" eaLnBrk="1" hangingPunct="1">
              <a:lnSpc>
                <a:spcPct val="90000"/>
              </a:lnSpc>
              <a:buFontTx/>
              <a:buAutoNum type="arabicPeriod" startAt="3"/>
              <a:defRPr/>
            </a:pPr>
            <a:r>
              <a:rPr lang="es-CL" sz="2300" dirty="0">
                <a:latin typeface="Calibri" panose="020F0502020204030204" pitchFamily="34" charset="0"/>
                <a:cs typeface="Calibri" panose="020F0502020204030204" pitchFamily="34" charset="0"/>
              </a:rPr>
              <a:t>Ampliación del beneficio tributario a trabajadores independientes e imponentes del Instituto de Previsión Social (IPS). </a:t>
            </a:r>
          </a:p>
          <a:p>
            <a:pPr marL="914400" lvl="1" indent="-457200" algn="just" eaLnBrk="1" hangingPunct="1">
              <a:lnSpc>
                <a:spcPct val="50000"/>
              </a:lnSpc>
              <a:buFontTx/>
              <a:buAutoNum type="arabicPeriod" startAt="3"/>
              <a:defRPr/>
            </a:pPr>
            <a:endParaRPr lang="es-CL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6575" lvl="1" indent="-273050" algn="just" eaLnBrk="1" hangingPunct="1">
              <a:lnSpc>
                <a:spcPct val="90000"/>
              </a:lnSpc>
              <a:buFontTx/>
              <a:buAutoNum type="arabicPeriod" startAt="3"/>
              <a:defRPr/>
            </a:pPr>
            <a:r>
              <a:rPr lang="es-CL" sz="2300" dirty="0">
                <a:latin typeface="Calibri" panose="020F0502020204030204" pitchFamily="34" charset="0"/>
                <a:cs typeface="Calibri" panose="020F0502020204030204" pitchFamily="34" charset="0"/>
              </a:rPr>
              <a:t>Autorización para que el APV - que con anterioridad a la Ley N° 19.768 sólo podía ser ofrecido por las Administradoras de Fondos de Pensiones- se pueda contratar también en las Administradoras de Fondos de Inversión, de Fondos para la Vivienda, Compañías de Seguros de Vida, Bancos, Intermediarios de Valores y otras entidades que autorice la CMF.</a:t>
            </a:r>
          </a:p>
          <a:p>
            <a:pPr marL="457200" lvl="1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s-CL" sz="2300" dirty="0">
                <a:latin typeface="Calibri" panose="020F0502020204030204" pitchFamily="34" charset="0"/>
                <a:cs typeface="Calibri" panose="020F0502020204030204" pitchFamily="34" charset="0"/>
              </a:rPr>
              <a:t>Desde octubre de 2008 se incorpora nuevo régimen tributario para los aportes de ahorro previsional voluntario (artículo 20L, letra a) del D.L. 3.500, de 1980) y el ahorro previsional voluntario colectivo (APVC).</a:t>
            </a:r>
          </a:p>
          <a:p>
            <a:pPr marL="457200" lvl="1" indent="0" algn="just" eaLnBrk="1" hangingPunct="1">
              <a:lnSpc>
                <a:spcPct val="90000"/>
              </a:lnSpc>
              <a:buFontTx/>
              <a:buNone/>
              <a:defRPr/>
            </a:pPr>
            <a:endParaRPr lang="es-CL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49" y="692696"/>
            <a:ext cx="8496300" cy="1143000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Monto total acumulado 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 Ahorro Previsional Voluntario (APV) por Industria</a:t>
            </a:r>
            <a:endParaRPr lang="es-CL" altLang="es-C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901" name="Group 6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533094"/>
              </p:ext>
            </p:extLst>
          </p:nvPr>
        </p:nvGraphicFramePr>
        <p:xfrm>
          <a:off x="319297" y="1835696"/>
          <a:ext cx="8319300" cy="3532418"/>
        </p:xfrm>
        <a:graphic>
          <a:graphicData uri="http://schemas.openxmlformats.org/drawingml/2006/table">
            <a:tbl>
              <a:tblPr/>
              <a:tblGrid>
                <a:gridCol w="19035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10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04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7175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1444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60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8144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Saldo acumulado </a:t>
                      </a:r>
                      <a:r>
                        <a:rPr kumimoji="0" lang="es-C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dic.</a:t>
                      </a: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’19 ( MM$)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participación en el 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Saldo acumulado </a:t>
                      </a:r>
                      <a:r>
                        <a:rPr kumimoji="0" lang="es-C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dic.</a:t>
                      </a: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’20 ( MM$)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participación en el 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046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Letra a)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Letra b)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Letra a)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Letra b)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70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548.049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3.875.968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52,8%</a:t>
                      </a:r>
                      <a:endParaRPr lang="es-C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644.539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4.022.031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53,9%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483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313.163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1.467.615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372.220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1.268.442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de Inversión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C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C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195.706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1.030.352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254.863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1.106.458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204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47.034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907.829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51.165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929.129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1.103.959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7.283.059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1.322.793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7.327.896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4425" name="Text Box 290"/>
          <p:cNvSpPr txBox="1">
            <a:spLocks noChangeArrowheads="1"/>
          </p:cNvSpPr>
          <p:nvPr/>
        </p:nvSpPr>
        <p:spPr bwMode="auto">
          <a:xfrm>
            <a:off x="319297" y="5914794"/>
            <a:ext cx="83193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L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Nota: Las estadísticas en el caso de las AFP consideran los aportes efectuados como depósitos convenidos y cotizaciones voluntarias con anterioridad a la Ley </a:t>
            </a:r>
            <a:r>
              <a:rPr lang="es-ES" altLang="es-CL" sz="1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N°</a:t>
            </a:r>
            <a:r>
              <a:rPr lang="es-ES" altLang="es-CL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19.768. Cifras en pesos de cada período.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08720"/>
            <a:ext cx="8229600" cy="936104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Número de cuentas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 Ahorro Previsional Voluntario por industria</a:t>
            </a:r>
            <a:r>
              <a:rPr lang="es-CL" altLang="es-CL" sz="4000" b="1" dirty="0"/>
              <a:t/>
            </a:r>
            <a:br>
              <a:rPr lang="es-CL" altLang="es-CL" sz="4000" b="1" dirty="0"/>
            </a:br>
            <a:endParaRPr lang="es-CL" altLang="es-CL" sz="2000" dirty="0"/>
          </a:p>
        </p:txBody>
      </p:sp>
      <p:graphicFrame>
        <p:nvGraphicFramePr>
          <p:cNvPr id="14657" name="Group 3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401478"/>
              </p:ext>
            </p:extLst>
          </p:nvPr>
        </p:nvGraphicFramePr>
        <p:xfrm>
          <a:off x="377600" y="1813984"/>
          <a:ext cx="8100000" cy="3434384"/>
        </p:xfrm>
        <a:graphic>
          <a:graphicData uri="http://schemas.openxmlformats.org/drawingml/2006/table">
            <a:tbl>
              <a:tblPr/>
              <a:tblGrid>
                <a:gridCol w="234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8250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Número de cuentas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dic.</a:t>
                      </a: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’19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de participación en el Sistema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Número de cuentas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dic.</a:t>
                      </a: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’20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de participación en el Sistema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1.495.558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60,3%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1.687.239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61,6%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189.668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180.823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de Inversión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705.013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781.846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88.230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88.408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2.479.022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2.738.888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427" name="Text Box 290"/>
          <p:cNvSpPr txBox="1">
            <a:spLocks noChangeArrowheads="1"/>
          </p:cNvSpPr>
          <p:nvPr/>
        </p:nvSpPr>
        <p:spPr bwMode="auto">
          <a:xfrm>
            <a:off x="377600" y="5732463"/>
            <a:ext cx="8100000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s-CL" alt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Nota: </a:t>
            </a:r>
            <a:r>
              <a:rPr lang="es-CL" altLang="es-CL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 La disminución en los Fondos para la Vivienda, se debe a la disolución de AFV CCHC S.A.. Los recursos destinados a Planes APV invertidos en los Fondos para la Vivienda bajo su administración, fueron retirados y/o traspasados a otras instituciones autorizadas para administrar dichos Planes. Esta situación se mantuvo hasta junio de 2016.</a:t>
            </a:r>
            <a:r>
              <a:rPr lang="es-CL" alt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7570" y="908720"/>
            <a:ext cx="8496300" cy="1008112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Monto de los Depósitos* y Retiros 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 Ahorro Previsional Voluntario por Industria</a:t>
            </a:r>
            <a:r>
              <a:rPr lang="es-CL" altLang="es-CL" sz="2800" b="1" dirty="0"/>
              <a:t/>
            </a:r>
            <a:br>
              <a:rPr lang="es-CL" altLang="es-CL" sz="2800" b="1" dirty="0"/>
            </a:b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(Promedio mensual trimestre </a:t>
            </a:r>
            <a:r>
              <a:rPr lang="es-CL" altLang="es-C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octubre </a:t>
            </a: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s-CL" altLang="es-C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diciembre </a:t>
            </a: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2020)</a:t>
            </a:r>
          </a:p>
        </p:txBody>
      </p:sp>
      <p:graphicFrame>
        <p:nvGraphicFramePr>
          <p:cNvPr id="44289" name="Group 25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224236"/>
              </p:ext>
            </p:extLst>
          </p:nvPr>
        </p:nvGraphicFramePr>
        <p:xfrm>
          <a:off x="503720" y="2012962"/>
          <a:ext cx="8244000" cy="3596910"/>
        </p:xfrm>
        <a:graphic>
          <a:graphicData uri="http://schemas.openxmlformats.org/drawingml/2006/table">
            <a:tbl>
              <a:tblPr/>
              <a:tblGrid>
                <a:gridCol w="198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6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398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Monto depósitos por Industria (MM$)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participación en el Sistema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Monto retiros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 Industria (MM$)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participación en el Sistema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36.684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41,9%</a:t>
                      </a:r>
                      <a:endParaRPr lang="es-C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22.804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62,4%</a:t>
                      </a:r>
                      <a:endParaRPr lang="es-C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25.495</a:t>
                      </a:r>
                      <a:endParaRPr lang="es-C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29,1%</a:t>
                      </a:r>
                      <a:endParaRPr lang="es-C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6.321</a:t>
                      </a:r>
                      <a:endParaRPr lang="es-C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17,3%</a:t>
                      </a:r>
                      <a:endParaRPr lang="es-C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de Inversión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21.417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24,5%</a:t>
                      </a:r>
                      <a:endParaRPr lang="es-C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6.265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17,1%</a:t>
                      </a:r>
                      <a:endParaRPr lang="es-C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3.855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87.483</a:t>
                      </a:r>
                      <a:endParaRPr lang="es-CL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36.532</a:t>
                      </a:r>
                      <a:endParaRPr lang="es-CL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7473" name="Text Box 144"/>
          <p:cNvSpPr txBox="1">
            <a:spLocks noChangeArrowheads="1"/>
          </p:cNvSpPr>
          <p:nvPr/>
        </p:nvSpPr>
        <p:spPr bwMode="auto">
          <a:xfrm>
            <a:off x="503696" y="5949280"/>
            <a:ext cx="56653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* Considera los depósitos que son enterados por primera vez en un plan de ahorro previsional voluntario.</a:t>
            </a:r>
          </a:p>
          <a:p>
            <a:pPr eaLnBrk="1" hangingPunct="1"/>
            <a:endParaRPr lang="es-ES" altLang="es-CL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052513"/>
            <a:ext cx="8229600" cy="1008335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Número de personas con cuentas de ahorro Previsional Voluntario por industria y género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(diciembre </a:t>
            </a: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2020)</a:t>
            </a:r>
          </a:p>
        </p:txBody>
      </p:sp>
      <p:graphicFrame>
        <p:nvGraphicFramePr>
          <p:cNvPr id="17376" name="Group 9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830343"/>
              </p:ext>
            </p:extLst>
          </p:nvPr>
        </p:nvGraphicFramePr>
        <p:xfrm>
          <a:off x="427512" y="2204864"/>
          <a:ext cx="8028397" cy="3234214"/>
        </p:xfrm>
        <a:graphic>
          <a:graphicData uri="http://schemas.openxmlformats.org/drawingml/2006/table">
            <a:tbl>
              <a:tblPr/>
              <a:tblGrid>
                <a:gridCol w="252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883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1916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Depósitos de APV y Cotizaciones Voluntarias*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Depósitos Convenidos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Hombres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Mujeres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Hombres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Mujeres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902.837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595.397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138.033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50.095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89.914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64.592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5.233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1.714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 y de inversión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232.711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222.067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16.533</a:t>
                      </a:r>
                      <a:endParaRPr lang="es-C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7.391</a:t>
                      </a:r>
                      <a:endParaRPr lang="es-CL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16.962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9.325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5.735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1.733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1.242.693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891.544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165.556</a:t>
                      </a:r>
                      <a:endParaRPr lang="es-CL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60.937</a:t>
                      </a:r>
                      <a:endParaRPr lang="es-CL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30858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Evolución del saldo de Ahorro 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Previsional Voluntario y número de cuentas </a:t>
            </a:r>
            <a:r>
              <a:rPr lang="es-CL" altLang="es-CL" sz="18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s-CL" altLang="es-CL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(junio </a:t>
            </a: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2003 – </a:t>
            </a:r>
            <a:r>
              <a:rPr lang="es-CL" altLang="es-C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diciembre </a:t>
            </a: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2020)</a:t>
            </a:r>
          </a:p>
        </p:txBody>
      </p:sp>
      <p:graphicFrame>
        <p:nvGraphicFramePr>
          <p:cNvPr id="19459" name="3 Marcador de contenido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579712"/>
              </p:ext>
            </p:extLst>
          </p:nvPr>
        </p:nvGraphicFramePr>
        <p:xfrm>
          <a:off x="714375" y="2125663"/>
          <a:ext cx="8135938" cy="390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Hoja de cálculo" r:id="rId3" imgW="7982047" imgH="3829210" progId="Excel.Sheet.8">
                  <p:embed/>
                </p:oleObj>
              </mc:Choice>
              <mc:Fallback>
                <p:oleObj name="Hoja de cálculo" r:id="rId3" imgW="7982047" imgH="3829210" progId="Excel.Sheet.8">
                  <p:embed/>
                  <p:pic>
                    <p:nvPicPr>
                      <p:cNvPr id="0" name="3 Marcador de contenido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125663"/>
                        <a:ext cx="8135938" cy="3903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1 CuadroTexto"/>
          <p:cNvSpPr txBox="1">
            <a:spLocks noChangeArrowheads="1"/>
          </p:cNvSpPr>
          <p:nvPr/>
        </p:nvSpPr>
        <p:spPr bwMode="auto">
          <a:xfrm>
            <a:off x="716205" y="5853852"/>
            <a:ext cx="80645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CL" alt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A partir de enero 2015, Corredores de Bolsa Sura S.A., informa estadísticas rectificadas para planes APV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ersonalizado">
  <a:themeElements>
    <a:clrScheme name="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iseño personalizado">
  <a:themeElements>
    <a:clrScheme name="1_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iseño personalizado">
  <a:themeElements>
    <a:clrScheme name="2_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8576</TotalTime>
  <Words>894</Words>
  <Application>Microsoft Office PowerPoint</Application>
  <PresentationFormat>Presentación en pantalla (4:3)</PresentationFormat>
  <Paragraphs>267</Paragraphs>
  <Slides>11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4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Diseño predeterminado</vt:lpstr>
      <vt:lpstr>Diseño personalizado</vt:lpstr>
      <vt:lpstr>1_Diseño personalizado</vt:lpstr>
      <vt:lpstr>2_Diseño personalizado</vt:lpstr>
      <vt:lpstr>Fotografía de Photo Editor</vt:lpstr>
      <vt:lpstr>Hoja de cálculo</vt:lpstr>
      <vt:lpstr>Información sobre APV y APVC  a diciembre 2020</vt:lpstr>
      <vt:lpstr>Objetivo </vt:lpstr>
      <vt:lpstr>Antecedentes </vt:lpstr>
      <vt:lpstr>Antecedentes </vt:lpstr>
      <vt:lpstr>Monto total acumulado  de Ahorro Previsional Voluntario (APV) por Industria</vt:lpstr>
      <vt:lpstr>Número de cuentas de Ahorro Previsional Voluntario por industria </vt:lpstr>
      <vt:lpstr>Monto de los Depósitos* y Retiros  de Ahorro Previsional Voluntario por Industria (Promedio mensual trimestre octubre - diciembre 2020)</vt:lpstr>
      <vt:lpstr>Número de personas con cuentas de ahorro Previsional Voluntario por industria y género (diciembre 2020)</vt:lpstr>
      <vt:lpstr>Evolución del saldo de Ahorro  Previsional Voluntario y número de cuentas  (junio 2003 – diciembre 2020)</vt:lpstr>
      <vt:lpstr>Contratos, cuentas y saldo de Ahorro Previsional Voluntario Colectivo por industria </vt:lpstr>
      <vt:lpstr>Información Complementaria</vt:lpstr>
    </vt:vector>
  </TitlesOfParts>
  <Company>Superintendencia de Valores y Seguros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Situación del Ahorro Previsional Voluntario</dc:title>
  <dc:creator>CSotelo</dc:creator>
  <cp:lastModifiedBy>Superintendencia de Pensiones</cp:lastModifiedBy>
  <cp:revision>601</cp:revision>
  <dcterms:created xsi:type="dcterms:W3CDTF">2003-09-04T14:25:55Z</dcterms:created>
  <dcterms:modified xsi:type="dcterms:W3CDTF">2021-04-20T17:51:26Z</dcterms:modified>
</cp:coreProperties>
</file>