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66" r:id="rId7"/>
    <p:sldId id="267" r:id="rId8"/>
    <p:sldId id="274" r:id="rId9"/>
    <p:sldId id="275" r:id="rId10"/>
    <p:sldId id="268" r:id="rId11"/>
    <p:sldId id="263" r:id="rId12"/>
    <p:sldId id="272" r:id="rId13"/>
    <p:sldId id="271" r:id="rId14"/>
    <p:sldId id="265" r:id="rId15"/>
  </p:sldIdLst>
  <p:sldSz cx="9144000" cy="6858000" type="screen4x3"/>
  <p:notesSz cx="6997700" cy="92837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66"/>
    <a:srgbClr val="FF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215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556" y="-84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F18BDB8B-F5FA-4A4E-ADF6-AE7632B437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94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E26E5FB-B55C-4819-A1B7-BB3FDF8AFE67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61E8FEB-2CAA-4D32-9A3C-E4F1810E2588}" type="slidenum">
              <a:rPr lang="es-CL" altLang="es-CL"/>
              <a:pPr/>
              <a:t>1</a:t>
            </a:fld>
            <a:endParaRPr lang="es-CL" altLang="es-CL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836C41-C6DB-4118-8173-22D415B763F4}" type="slidenum">
              <a:rPr lang="es-CL" altLang="es-CL"/>
              <a:pPr/>
              <a:t>4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0DABD-D4F2-421E-95D0-5302B7642307}" type="slidenum">
              <a:rPr lang="es-CL" altLang="es-CL"/>
              <a:pPr/>
              <a:t>6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26E5FB-B55C-4819-A1B7-BB3FDF8AFE67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2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9250"/>
            <a:ext cx="2305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 userDrawn="1"/>
        </p:nvGraphicFramePr>
        <p:xfrm>
          <a:off x="419100" y="477838"/>
          <a:ext cx="23764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5" name="Fotografía de Photo Editor" r:id="rId4" imgW="7000000" imgH="3057143" progId="MSPhotoEd.3">
                  <p:embed/>
                </p:oleObj>
              </mc:Choice>
              <mc:Fallback>
                <p:oleObj name="Fotografía de Photo Editor" r:id="rId4" imgW="7000000" imgH="305714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77838"/>
                        <a:ext cx="23764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CL" noProof="0"/>
              <a:t>Haga clic para cambiar el estilo de título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CL" noProof="0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B1C-6CBA-4A55-8C63-E3E6B7ACC0F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2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66562-383B-474B-89D2-8759B64147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1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F1ED-5095-4AB7-9AFC-3115AEBE5BE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34450-C3EA-42C1-8071-1B0279A55DC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61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45C5-5D3B-4804-8370-5CC05155A13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84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43B3-C3EA-48FC-B5A2-FE5A64C83B2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0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48A2D-A318-4C97-9690-2EF1A282C8E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67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BB06-535B-4972-A4CC-0A0E7D4909B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19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F9F26-5AD7-48A9-A8CF-1C3CD9FA9BE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31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7DE35-6FC6-4FAE-96E3-6A38874E4A8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0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402F-382A-41B7-B98A-5E78A5FD282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32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53B42-7395-4BC0-9518-7E71C9BAAE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2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3CCE-78A3-43F6-B865-04D0DFE8223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839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3EB9-2A7A-4FD8-AEE6-A947C9AF2D1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1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55761-B01A-4884-8147-55053B0C043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3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C7DD5-A001-44C8-8694-4C353C7A1C2A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24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48B09-74E6-4FA8-991D-010209A36BF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AB682-00BA-40C1-ACD3-37185B79A87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3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F79F-CADB-4656-A474-8760F4788DE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44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8503C-6E63-42D9-A655-951A75871642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8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80EF1-7992-4E71-8A37-AA9E34C5571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48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B457-BB67-4894-B46B-746159AC6A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867BD-E6B7-4E68-A22D-62268B15894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4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C0FB-4A3E-4B64-916A-889EC30AB1A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1949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C3EB3-5267-4855-A92C-B0DE4D55D60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467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E237D-71FA-4BC2-92D6-AC1C2B40605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421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FD07A-6E73-4DF2-9633-E7758C9E7B4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5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1E225-1953-4AD4-97C5-85E2742CCFD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949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7263-C048-42A6-A079-1AB14FC961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87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C8D9C-0AE9-4856-BEF2-FA5D61B1C8E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78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AA73-8763-4CA0-BBF0-FA957BD9A42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123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5E2B6-C27C-42CC-A71A-C5751375AF3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34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B95C1-7A55-424E-BE87-2AD9169E587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69869-CD24-41FD-8802-6FB868345B8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51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AF322-78F1-4189-96F1-3F1A8AFE9DE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635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688CD-74D0-4AD4-A5A4-CCE217A8C1F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57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F774-A33B-4FD9-AC0E-D1743B1EE43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87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6E2ED-A187-47D4-9477-0C7035C1E5A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789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85F0E-9824-4C93-8E2E-006D7C9113B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82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D841F-B3AB-4FED-9A0C-1A354A7ADA0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97E52-5016-45D6-8CF1-9676D7D1D3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6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ACC3-B403-446C-AB03-8A94FDD68C3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5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7E1BF-274C-4672-9322-1F33EFC60CE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3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6A0E-4962-4D8F-90ED-03F639F2B99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26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FC9B-B372-43F0-87D3-29B7C86BACD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57188"/>
            <a:ext cx="1527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048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B694D5-210D-47F9-A206-A42E4932FCD3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1032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1034" name="Object 16"/>
          <p:cNvGraphicFramePr>
            <a:graphicFrameLocks noChangeAspect="1"/>
          </p:cNvGraphicFramePr>
          <p:nvPr userDrawn="1"/>
        </p:nvGraphicFramePr>
        <p:xfrm>
          <a:off x="971550" y="409575"/>
          <a:ext cx="12969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Fotografía de Photo Editor" r:id="rId16" imgW="7000000" imgH="3057143" progId="MSPhotoEd.3">
                  <p:embed/>
                </p:oleObj>
              </mc:Choice>
              <mc:Fallback>
                <p:oleObj name="Fotografía de Photo Editor" r:id="rId16" imgW="7000000" imgH="3057143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9575"/>
                        <a:ext cx="1296988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8296" r:id="rId1"/>
    <p:sldLayoutId id="2147488252" r:id="rId2"/>
    <p:sldLayoutId id="2147488253" r:id="rId3"/>
    <p:sldLayoutId id="2147488254" r:id="rId4"/>
    <p:sldLayoutId id="2147488255" r:id="rId5"/>
    <p:sldLayoutId id="2147488256" r:id="rId6"/>
    <p:sldLayoutId id="2147488257" r:id="rId7"/>
    <p:sldLayoutId id="2147488258" r:id="rId8"/>
    <p:sldLayoutId id="2147488259" r:id="rId9"/>
    <p:sldLayoutId id="2147488260" r:id="rId10"/>
    <p:sldLayoutId id="2147488261" r:id="rId11"/>
    <p:sldLayoutId id="21474882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641DCD-D89E-40A4-B4BC-B98F5D17A534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63" r:id="rId1"/>
    <p:sldLayoutId id="2147488264" r:id="rId2"/>
    <p:sldLayoutId id="2147488265" r:id="rId3"/>
    <p:sldLayoutId id="2147488266" r:id="rId4"/>
    <p:sldLayoutId id="2147488267" r:id="rId5"/>
    <p:sldLayoutId id="2147488268" r:id="rId6"/>
    <p:sldLayoutId id="2147488269" r:id="rId7"/>
    <p:sldLayoutId id="2147488270" r:id="rId8"/>
    <p:sldLayoutId id="2147488271" r:id="rId9"/>
    <p:sldLayoutId id="2147488272" r:id="rId10"/>
    <p:sldLayoutId id="21474882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85B4D3F-2084-4CDC-81CB-136D96867C35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74" r:id="rId1"/>
    <p:sldLayoutId id="2147488275" r:id="rId2"/>
    <p:sldLayoutId id="2147488276" r:id="rId3"/>
    <p:sldLayoutId id="2147488277" r:id="rId4"/>
    <p:sldLayoutId id="2147488278" r:id="rId5"/>
    <p:sldLayoutId id="2147488279" r:id="rId6"/>
    <p:sldLayoutId id="2147488280" r:id="rId7"/>
    <p:sldLayoutId id="2147488281" r:id="rId8"/>
    <p:sldLayoutId id="2147488282" r:id="rId9"/>
    <p:sldLayoutId id="2147488283" r:id="rId10"/>
    <p:sldLayoutId id="21474882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1581C6-95AA-477C-8D28-C8054F951039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85" r:id="rId1"/>
    <p:sldLayoutId id="2147488286" r:id="rId2"/>
    <p:sldLayoutId id="2147488287" r:id="rId3"/>
    <p:sldLayoutId id="2147488288" r:id="rId4"/>
    <p:sldLayoutId id="2147488289" r:id="rId5"/>
    <p:sldLayoutId id="2147488290" r:id="rId6"/>
    <p:sldLayoutId id="2147488291" r:id="rId7"/>
    <p:sldLayoutId id="2147488292" r:id="rId8"/>
    <p:sldLayoutId id="2147488293" r:id="rId9"/>
    <p:sldLayoutId id="2147488294" r:id="rId10"/>
    <p:sldLayoutId id="2147488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" y="2693987"/>
            <a:ext cx="8604250" cy="1470025"/>
          </a:xfrm>
        </p:spPr>
        <p:txBody>
          <a:bodyPr/>
          <a:lstStyle/>
          <a:p>
            <a:pPr eaLnBrk="1" hangingPunct="1"/>
            <a:r>
              <a:rPr lang="es-CL" altLang="es-CL" sz="3200" dirty="0"/>
              <a:t>Información sobre APV y APVC </a:t>
            </a:r>
            <a:br>
              <a:rPr lang="es-CL" altLang="es-CL" sz="3200" dirty="0"/>
            </a:br>
            <a:r>
              <a:rPr lang="es-CL" altLang="es-CL" sz="3200" dirty="0"/>
              <a:t>a marzo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/>
              <a:t>Contratos, cuentas y saldo de Ahorro Previsional Voluntario Colectivo por industria</a:t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1171"/>
              </p:ext>
            </p:extLst>
          </p:nvPr>
        </p:nvGraphicFramePr>
        <p:xfrm>
          <a:off x="290512" y="1916832"/>
          <a:ext cx="8585201" cy="4097477"/>
        </p:xfrm>
        <a:graphic>
          <a:graphicData uri="http://schemas.openxmlformats.org/drawingml/2006/table">
            <a:tbl>
              <a:tblPr/>
              <a:tblGrid>
                <a:gridCol w="208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57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contratos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total en M$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767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Empleador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para la vivienda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1.468.947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716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3200" b="1"/>
              <a:t>Información Complementaria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351837" cy="1296988"/>
          </a:xfrm>
        </p:spPr>
        <p:txBody>
          <a:bodyPr/>
          <a:lstStyle/>
          <a:p>
            <a:pPr eaLnBrk="1" hangingPunct="1"/>
            <a:r>
              <a:rPr lang="es-CL" altLang="es-CL" sz="2400" dirty="0"/>
              <a:t>Para acceder a estadísticas adicionales, utilice el archivo </a:t>
            </a:r>
            <a:r>
              <a:rPr lang="es-CL" altLang="es-CL" sz="2400" dirty="0" err="1"/>
              <a:t>excel</a:t>
            </a:r>
            <a:r>
              <a:rPr lang="es-CL" altLang="es-CL" sz="2400" dirty="0"/>
              <a:t> que acompaña esta presentación.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05725" cy="3743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Este informe es una publicación conjunta de las Superintendencias de Pensiones (SP)y  la Comisión para el Mercado Financiero (CMF).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Su objetivo es dar a conocer la evolución del Ahorro Previsional Voluntario (APV) y Ahorro Previsional Voluntario Colectivo (APVC) en las distintas instituciones autorizadas para ofrecerlo.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328" y="105273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b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600" y="1713062"/>
            <a:ext cx="8227328" cy="4681538"/>
          </a:xfrm>
        </p:spPr>
        <p:txBody>
          <a:bodyPr/>
          <a:lstStyle/>
          <a:p>
            <a:pPr marL="358775" indent="-347663"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El 1° de marzo de 2002 entró en vigencia la nueva normativa que creó el APV. Su objetivo es mejorar el monto de las pensiones futuras e incrementar el ahorro nacional. Esta normativa contempla lo siguiente: </a:t>
            </a:r>
          </a:p>
          <a:p>
            <a:pPr marL="536575" indent="-536575" algn="just" eaLnBrk="1" hangingPunct="1">
              <a:lnSpc>
                <a:spcPct val="40000"/>
              </a:lnSpc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las cotizaciones libremente enteradas por un trabajador a través de este producto, puedan retirarse en cualquier momento de su vida laboral, bajo las condiciones tributarias que la Ley señala.</a:t>
            </a:r>
          </a:p>
          <a:p>
            <a:pPr marL="631825" lvl="1" indent="-27305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Incremento del monto máximo de ahorro voluntario que goza de incentivos tributarios, desde 48 a 50 UF mensuales.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9" y="5486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969" y="1556792"/>
            <a:ext cx="8507510" cy="4680520"/>
          </a:xfrm>
        </p:spPr>
        <p:txBody>
          <a:bodyPr/>
          <a:lstStyle/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Ampliación del beneficio tributario a trabajadores independientes e imponentes del Instituto de Previsión Social (IPS). </a:t>
            </a:r>
          </a:p>
          <a:p>
            <a:pPr marL="914400" lvl="1" indent="-457200" algn="just" eaLnBrk="1" hangingPunct="1">
              <a:lnSpc>
                <a:spcPct val="50000"/>
              </a:lnSpc>
              <a:buFontTx/>
              <a:buAutoNum type="arabicPeriod" startAt="3"/>
              <a:defRPr/>
            </a:pPr>
            <a:endParaRPr lang="es-C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el APV - que con anterioridad a la Ley N° 19.768 sólo podía ser ofrecido por las Administradoras de Fondos de Pensiones- se pueda contratar también en las Administradoras de Fondos de Inversión, de Fondos para la Vivienda, Compañías de Seguros de Vida, Bancos, Intermediarios de Valores y otras entidades que autorice la CMF.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Desde octubre de 2008 se incorpora nuevo régimen tributario para los aportes de ahorro previsional voluntario (artículo 20L, letra a) del D.L. 3.500, de 1980) y el ahorro previsional voluntario colectivo (APVC).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49" y="692696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total acumulado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(APV) por Industria</a:t>
            </a:r>
            <a:endParaRPr lang="es-CL" altLang="es-C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901" name="Group 6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014225"/>
              </p:ext>
            </p:extLst>
          </p:nvPr>
        </p:nvGraphicFramePr>
        <p:xfrm>
          <a:off x="319297" y="1835696"/>
          <a:ext cx="8319300" cy="4052886"/>
        </p:xfrm>
        <a:graphic>
          <a:graphicData uri="http://schemas.openxmlformats.org/drawingml/2006/table">
            <a:tbl>
              <a:tblPr/>
              <a:tblGrid>
                <a:gridCol w="190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4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4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mar.’19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mar.’20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0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435.023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3.508.850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474.513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3.458.097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8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269.429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1.342.020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297.404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1.350.276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157.018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958.975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185.836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931.838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para la vivienda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859.722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825.861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902.822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6.671.766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1.003.147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6.567.288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425" name="Text Box 290"/>
          <p:cNvSpPr txBox="1">
            <a:spLocks noChangeArrowheads="1"/>
          </p:cNvSpPr>
          <p:nvPr/>
        </p:nvSpPr>
        <p:spPr bwMode="auto">
          <a:xfrm>
            <a:off x="319297" y="5914794"/>
            <a:ext cx="8319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Las estadísticas en el caso de las AFP consideran los aportes efectuados como depósitos convenidos y cotizaciones voluntarias con anterioridad a la Ley </a:t>
            </a:r>
            <a:r>
              <a:rPr lang="es-ES" altLang="es-CL" sz="1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19.768. Cifras en pesos de cada período.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cuentas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008771"/>
              </p:ext>
            </p:extLst>
          </p:nvPr>
        </p:nvGraphicFramePr>
        <p:xfrm>
          <a:off x="377600" y="1813984"/>
          <a:ext cx="8100000" cy="3794384"/>
        </p:xfrm>
        <a:graphic>
          <a:graphicData uri="http://schemas.openxmlformats.org/drawingml/2006/table">
            <a:tbl>
              <a:tblPr/>
              <a:tblGrid>
                <a:gridCol w="23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250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mar.’19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mar.’20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para la vivienda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27" name="Text Box 290"/>
          <p:cNvSpPr txBox="1">
            <a:spLocks noChangeArrowheads="1"/>
          </p:cNvSpPr>
          <p:nvPr/>
        </p:nvSpPr>
        <p:spPr bwMode="auto">
          <a:xfrm>
            <a:off x="377600" y="5732463"/>
            <a:ext cx="81000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Nota: </a:t>
            </a:r>
            <a:r>
              <a:rPr lang="es-CL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La disminución en los Fondos para la Vivienda, se debe a la disolución de AFV CCHC S.A.. Los recursos destinados a Planes APV invertidos en los Fondos para la Vivienda bajo su administración, fueron retirados y/o traspasados a otras instituciones autorizadas para administrar dichos Planes. Esta situación se mantuvo hasta junio de 2016.</a:t>
            </a:r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70" y="908720"/>
            <a:ext cx="8496300" cy="1008112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de los Depósitos* y Retiros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br>
              <a:rPr lang="es-CL" altLang="es-CL" sz="2800" b="1" dirty="0"/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(Promedio mensual trimestre enero - marzo 2020)</a:t>
            </a:r>
          </a:p>
        </p:txBody>
      </p:sp>
      <p:graphicFrame>
        <p:nvGraphicFramePr>
          <p:cNvPr id="44289" name="Group 2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116082"/>
              </p:ext>
            </p:extLst>
          </p:nvPr>
        </p:nvGraphicFramePr>
        <p:xfrm>
          <a:off x="503720" y="2012962"/>
          <a:ext cx="8244000" cy="3956910"/>
        </p:xfrm>
        <a:graphic>
          <a:graphicData uri="http://schemas.openxmlformats.org/drawingml/2006/table">
            <a:tbl>
              <a:tblPr/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depósitos 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retiros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para la vivienda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73" name="Text Box 144"/>
          <p:cNvSpPr txBox="1">
            <a:spLocks noChangeArrowheads="1"/>
          </p:cNvSpPr>
          <p:nvPr/>
        </p:nvSpPr>
        <p:spPr bwMode="auto">
          <a:xfrm>
            <a:off x="503696" y="5949280"/>
            <a:ext cx="5665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* Considera los depósitos que son enterados por primera vez en un plan de ahorro previsional voluntario.</a:t>
            </a:r>
          </a:p>
          <a:p>
            <a:pPr eaLnBrk="1" hangingPunct="1"/>
            <a:endParaRPr lang="es-ES" altLang="es-CL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1008335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personas con cuentas de ahorro Previsional Voluntario por industria y género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(marzo 2020)</a:t>
            </a:r>
          </a:p>
        </p:txBody>
      </p:sp>
      <p:graphicFrame>
        <p:nvGraphicFramePr>
          <p:cNvPr id="17376" name="Group 9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881821"/>
              </p:ext>
            </p:extLst>
          </p:nvPr>
        </p:nvGraphicFramePr>
        <p:xfrm>
          <a:off x="427512" y="2204864"/>
          <a:ext cx="8028397" cy="3594214"/>
        </p:xfrm>
        <a:graphic>
          <a:graphicData uri="http://schemas.openxmlformats.org/drawingml/2006/table">
            <a:tbl>
              <a:tblPr/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91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de APV y Cotizaciones Voluntarias*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Convenidos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831.457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 y de inversión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para la vivienda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1.169.942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841.464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085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Evolución del saldo de Ahorro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Previsional Voluntario y número de cuentas </a:t>
            </a:r>
            <a:b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(marzo 2003 – marzo 2020)</a:t>
            </a:r>
          </a:p>
        </p:txBody>
      </p:sp>
      <p:graphicFrame>
        <p:nvGraphicFramePr>
          <p:cNvPr id="19459" name="3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978728"/>
              </p:ext>
            </p:extLst>
          </p:nvPr>
        </p:nvGraphicFramePr>
        <p:xfrm>
          <a:off x="714375" y="2028825"/>
          <a:ext cx="8039100" cy="378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Chart" r:id="rId3" imgW="7963005" imgH="3743245" progId="Excel.Chart.8">
                  <p:embed/>
                </p:oleObj>
              </mc:Choice>
              <mc:Fallback>
                <p:oleObj name="Chart" r:id="rId3" imgW="7963005" imgH="3743245" progId="Excel.Char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028825"/>
                        <a:ext cx="8039100" cy="378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1 CuadroTexto"/>
          <p:cNvSpPr txBox="1">
            <a:spLocks noChangeArrowheads="1"/>
          </p:cNvSpPr>
          <p:nvPr/>
        </p:nvSpPr>
        <p:spPr bwMode="auto">
          <a:xfrm>
            <a:off x="716205" y="5853852"/>
            <a:ext cx="806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 partir de enero 2015, Corredores de Bolsa Sura S.A., informa estadísticas rectificadas para planes APV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</TotalTime>
  <Words>1016</Words>
  <Application>Microsoft Office PowerPoint</Application>
  <PresentationFormat>Presentación en pantalla (4:3)</PresentationFormat>
  <Paragraphs>295</Paragraphs>
  <Slides>11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4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Diseño predeterminado</vt:lpstr>
      <vt:lpstr>Diseño personalizado</vt:lpstr>
      <vt:lpstr>1_Diseño personalizado</vt:lpstr>
      <vt:lpstr>2_Diseño personalizado</vt:lpstr>
      <vt:lpstr>Fotografía de Photo Editor</vt:lpstr>
      <vt:lpstr>Chart</vt:lpstr>
      <vt:lpstr>Información sobre APV y APVC  a marzo 2020</vt:lpstr>
      <vt:lpstr>Objetivo </vt:lpstr>
      <vt:lpstr>Antecedentes </vt:lpstr>
      <vt:lpstr>Antecedentes </vt:lpstr>
      <vt:lpstr>Monto total acumulado  de Ahorro Previsional Voluntario (APV) por Industria</vt:lpstr>
      <vt:lpstr>Número de cuentas de Ahorro Previsional Voluntario por industria </vt:lpstr>
      <vt:lpstr>Monto de los Depósitos* y Retiros  de Ahorro Previsional Voluntario por Industria (Promedio mensual trimestre enero - marzo 2020)</vt:lpstr>
      <vt:lpstr>Número de personas con cuentas de ahorro Previsional Voluntario por industria y género (marzo 2020)</vt:lpstr>
      <vt:lpstr>Evolución del saldo de Ahorro  Previsional Voluntario y número de cuentas  (marzo 2003 – marzo 2020)</vt:lpstr>
      <vt:lpstr>Contratos, cuentas y saldo de Ahorro Previsional Voluntario Colectivo por industria </vt:lpstr>
      <vt:lpstr>Información Complementaria</vt:lpstr>
    </vt:vector>
  </TitlesOfParts>
  <Company>Superintendencia de Valores y Seguros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del Ahorro Previsional Voluntario</dc:title>
  <dc:creator>CSotelo</dc:creator>
  <cp:lastModifiedBy>Francisco Rodríguez</cp:lastModifiedBy>
  <cp:revision>591</cp:revision>
  <dcterms:created xsi:type="dcterms:W3CDTF">2003-09-04T14:25:55Z</dcterms:created>
  <dcterms:modified xsi:type="dcterms:W3CDTF">2020-07-29T03:19:59Z</dcterms:modified>
</cp:coreProperties>
</file>