
<file path=[Content_Types].xml><?xml version="1.0" encoding="utf-8"?>
<Types xmlns="http://schemas.openxmlformats.org/package/2006/content-types">
  <Default Extension="png" ContentType="image/png"/>
  <Default Extension="emf" ContentType="image/x-emf"/>
  <Default Extension="wmf" ContentType="image/x-wmf"/>
  <Default Extension="jpeg" ContentType="image/jpeg"/>
  <Default Extension="rels" ContentType="application/vnd.openxmlformats-package.relationships+xml"/>
  <Default Extension="xml" ContentType="application/xml"/>
  <Default Extension="xlsx" ContentType="application/vnd.openxmlformats-officedocument.spreadsheetml.sheet"/>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Override1.xml" ContentType="application/vnd.openxmlformats-officedocument.themeOverride+xml"/>
  <Override PartName="/ppt/theme/themeOverride2.xml" ContentType="application/vnd.openxmlformats-officedocument.themeOverride+xml"/>
  <Override PartName="/ppt/notesSlides/notesSlide1.xml" ContentType="application/vnd.openxmlformats-officedocument.presentationml.notesSlide+xml"/>
  <Override PartName="/ppt/charts/chart1.xml" ContentType="application/vnd.openxmlformats-officedocument.drawingml.chart+xml"/>
  <Override PartName="/ppt/theme/themeOverride3.xml" ContentType="application/vnd.openxmlformats-officedocument.themeOverride+xml"/>
  <Override PartName="/ppt/theme/themeOverride4.xml" ContentType="application/vnd.openxmlformats-officedocument.themeOverride+xml"/>
  <Override PartName="/ppt/charts/chart2.xml" ContentType="application/vnd.openxmlformats-officedocument.drawingml.chart+xml"/>
  <Override PartName="/ppt/theme/themeOverride5.xml" ContentType="application/vnd.openxmlformats-officedocument.themeOverride+xml"/>
  <Override PartName="/ppt/theme/themeOverride6.xml" ContentType="application/vnd.openxmlformats-officedocument.themeOverride+xml"/>
  <Override PartName="/ppt/charts/chart3.xml" ContentType="application/vnd.openxmlformats-officedocument.drawingml.chart+xml"/>
  <Override PartName="/ppt/theme/themeOverride7.xml" ContentType="application/vnd.openxmlformats-officedocument.themeOverride+xml"/>
  <Override PartName="/ppt/theme/themeOverride8.xml" ContentType="application/vnd.openxmlformats-officedocument.themeOverride+xml"/>
  <Override PartName="/ppt/charts/chart4.xml" ContentType="application/vnd.openxmlformats-officedocument.drawingml.chart+xml"/>
  <Override PartName="/ppt/theme/themeOverride9.xml" ContentType="application/vnd.openxmlformats-officedocument.themeOverride+xml"/>
  <Override PartName="/ppt/theme/themeOverride10.xml" ContentType="application/vnd.openxmlformats-officedocument.themeOverride+xml"/>
  <Override PartName="/ppt/charts/chart5.xml" ContentType="application/vnd.openxmlformats-officedocument.drawingml.chart+xml"/>
  <Override PartName="/ppt/theme/themeOverride11.xml" ContentType="application/vnd.openxmlformats-officedocument.themeOverride+xml"/>
  <Override PartName="/ppt/drawings/drawing1.xml" ContentType="application/vnd.openxmlformats-officedocument.drawingml.chartshapes+xml"/>
  <Override PartName="/ppt/theme/themeOverride12.xml" ContentType="application/vnd.openxmlformats-officedocument.themeOverride+xml"/>
  <Override PartName="/ppt/charts/chart6.xml" ContentType="application/vnd.openxmlformats-officedocument.drawingml.chart+xml"/>
  <Override PartName="/ppt/theme/themeOverride13.xml" ContentType="application/vnd.openxmlformats-officedocument.themeOverride+xml"/>
  <Override PartName="/ppt/theme/themeOverride14.xml" ContentType="application/vnd.openxmlformats-officedocument.themeOverride+xml"/>
  <Override PartName="/ppt/theme/themeOverride15.xml" ContentType="application/vnd.openxmlformats-officedocument.themeOverride+xml"/>
  <Override PartName="/ppt/notesSlides/notesSlide2.xml" ContentType="application/vnd.openxmlformats-officedocument.presentationml.notesSlide+xml"/>
  <Override PartName="/ppt/charts/chart7.xml" ContentType="application/vnd.openxmlformats-officedocument.drawingml.chart+xml"/>
  <Override PartName="/ppt/theme/themeOverride16.xml" ContentType="application/vnd.openxmlformats-officedocument.themeOverride+xml"/>
  <Override PartName="/ppt/theme/themeOverride17.xml" ContentType="application/vnd.openxmlformats-officedocument.themeOverride+xml"/>
  <Override PartName="/ppt/notesSlides/notesSlide3.xml" ContentType="application/vnd.openxmlformats-officedocument.presentationml.notesSlide+xml"/>
  <Override PartName="/ppt/theme/themeOverride18.xml" ContentType="application/vnd.openxmlformats-officedocument.themeOverride+xml"/>
  <Override PartName="/ppt/notesSlides/notesSlide4.xml" ContentType="application/vnd.openxmlformats-officedocument.presentationml.notesSlide+xml"/>
  <Override PartName="/ppt/theme/themeOverride19.xml" ContentType="application/vnd.openxmlformats-officedocument.themeOverride+xml"/>
  <Override PartName="/ppt/notesSlides/notesSlide5.xml" ContentType="application/vnd.openxmlformats-officedocument.presentationml.notesSlide+xml"/>
  <Override PartName="/ppt/theme/themeOverride20.xml" ContentType="application/vnd.openxmlformats-officedocument.themeOverride+xml"/>
  <Override PartName="/ppt/notesSlides/notesSlide6.xml" ContentType="application/vnd.openxmlformats-officedocument.presentationml.notesSlide+xml"/>
  <Override PartName="/ppt/theme/themeOverride21.xml" ContentType="application/vnd.openxmlformats-officedocument.themeOverride+xml"/>
  <Override PartName="/ppt/notesSlides/notesSlide7.xml" ContentType="application/vnd.openxmlformats-officedocument.presentationml.notesSlide+xml"/>
  <Override PartName="/ppt/theme/themeOverride22.xml" ContentType="application/vnd.openxmlformats-officedocument.themeOverride+xml"/>
  <Override PartName="/ppt/notesSlides/notesSlide8.xml" ContentType="application/vnd.openxmlformats-officedocument.presentationml.notesSlide+xml"/>
  <Override PartName="/ppt/theme/themeOverride23.xml" ContentType="application/vnd.openxmlformats-officedocument.themeOverride+xml"/>
  <Override PartName="/ppt/theme/themeOverride24.xml" ContentType="application/vnd.openxmlformats-officedocument.themeOverride+xml"/>
  <Override PartName="/ppt/theme/themeOverride25.xml" ContentType="application/vnd.openxmlformats-officedocument.themeOverride+xml"/>
  <Override PartName="/ppt/theme/themeOverride26.xml" ContentType="application/vnd.openxmlformats-officedocument.themeOverride+xml"/>
  <Override PartName="/ppt/theme/themeOverride27.xml" ContentType="application/vnd.openxmlformats-officedocument.themeOverride+xml"/>
  <Override PartName="/ppt/theme/themeOverride28.xml" ContentType="application/vnd.openxmlformats-officedocument.themeOverride+xml"/>
  <Override PartName="/ppt/theme/themeOverride29.xml" ContentType="application/vnd.openxmlformats-officedocument.themeOverride+xml"/>
  <Override PartName="/ppt/theme/themeOverride30.xml" ContentType="application/vnd.openxmlformats-officedocument.themeOverride+xml"/>
  <Override PartName="/ppt/theme/themeOverride31.xml" ContentType="application/vnd.openxmlformats-officedocument.themeOverride+xml"/>
  <Override PartName="/ppt/theme/themeOverride32.xml" ContentType="application/vnd.openxmlformats-officedocument.themeOverride+xml"/>
  <Override PartName="/ppt/theme/themeOverride33.xml" ContentType="application/vnd.openxmlformats-officedocument.themeOverride+xml"/>
  <Override PartName="/ppt/theme/themeOverride34.xml" ContentType="application/vnd.openxmlformats-officedocument.themeOverride+xml"/>
  <Override PartName="/ppt/theme/themeOverride35.xml" ContentType="application/vnd.openxmlformats-officedocument.themeOverride+xml"/>
  <Override PartName="/ppt/theme/themeOverride36.xml" ContentType="application/vnd.openxmlformats-officedocument.themeOverride+xml"/>
  <Override PartName="/ppt/theme/themeOverride37.xml" ContentType="application/vnd.openxmlformats-officedocument.themeOverride+xml"/>
  <Override PartName="/ppt/theme/themeOverride38.xml" ContentType="application/vnd.openxmlformats-officedocument.themeOverride+xml"/>
  <Override PartName="/ppt/charts/chart8.xml" ContentType="application/vnd.openxmlformats-officedocument.drawingml.chart+xml"/>
  <Override PartName="/ppt/theme/themeOverride39.xml" ContentType="application/vnd.openxmlformats-officedocument.themeOverride+xml"/>
  <Override PartName="/ppt/charts/chart9.xml" ContentType="application/vnd.openxmlformats-officedocument.drawingml.chart+xml"/>
  <Override PartName="/ppt/theme/themeOverride40.xml" ContentType="application/vnd.openxmlformats-officedocument.themeOverride+xml"/>
  <Override PartName="/ppt/charts/chart10.xml" ContentType="application/vnd.openxmlformats-officedocument.drawingml.chart+xml"/>
  <Override PartName="/ppt/theme/themeOverride41.xml" ContentType="application/vnd.openxmlformats-officedocument.themeOverride+xml"/>
  <Override PartName="/ppt/theme/themeOverride42.xml" ContentType="application/vnd.openxmlformats-officedocument.themeOverride+xml"/>
  <Override PartName="/ppt/theme/themeOverride43.xml" ContentType="application/vnd.openxmlformats-officedocument.themeOverride+xml"/>
  <Override PartName="/ppt/theme/themeOverride44.xml" ContentType="application/vnd.openxmlformats-officedocument.themeOverride+xml"/>
  <Override PartName="/ppt/theme/themeOverride45.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2"/>
  </p:notesMasterIdLst>
  <p:handoutMasterIdLst>
    <p:handoutMasterId r:id="rId53"/>
  </p:handoutMasterIdLst>
  <p:sldIdLst>
    <p:sldId id="258" r:id="rId2"/>
    <p:sldId id="294" r:id="rId3"/>
    <p:sldId id="376" r:id="rId4"/>
    <p:sldId id="399" r:id="rId5"/>
    <p:sldId id="389" r:id="rId6"/>
    <p:sldId id="381" r:id="rId7"/>
    <p:sldId id="382" r:id="rId8"/>
    <p:sldId id="393" r:id="rId9"/>
    <p:sldId id="384" r:id="rId10"/>
    <p:sldId id="388" r:id="rId11"/>
    <p:sldId id="394" r:id="rId12"/>
    <p:sldId id="395" r:id="rId13"/>
    <p:sldId id="357" r:id="rId14"/>
    <p:sldId id="358" r:id="rId15"/>
    <p:sldId id="359" r:id="rId16"/>
    <p:sldId id="360" r:id="rId17"/>
    <p:sldId id="361" r:id="rId18"/>
    <p:sldId id="362" r:id="rId19"/>
    <p:sldId id="364" r:id="rId20"/>
    <p:sldId id="366" r:id="rId21"/>
    <p:sldId id="367" r:id="rId22"/>
    <p:sldId id="390" r:id="rId23"/>
    <p:sldId id="398" r:id="rId24"/>
    <p:sldId id="371" r:id="rId25"/>
    <p:sldId id="372" r:id="rId26"/>
    <p:sldId id="396" r:id="rId27"/>
    <p:sldId id="275" r:id="rId28"/>
    <p:sldId id="297" r:id="rId29"/>
    <p:sldId id="299" r:id="rId30"/>
    <p:sldId id="300" r:id="rId31"/>
    <p:sldId id="301" r:id="rId32"/>
    <p:sldId id="302" r:id="rId33"/>
    <p:sldId id="305" r:id="rId34"/>
    <p:sldId id="306" r:id="rId35"/>
    <p:sldId id="387" r:id="rId36"/>
    <p:sldId id="312" r:id="rId37"/>
    <p:sldId id="260" r:id="rId38"/>
    <p:sldId id="391" r:id="rId39"/>
    <p:sldId id="263" r:id="rId40"/>
    <p:sldId id="264" r:id="rId41"/>
    <p:sldId id="266" r:id="rId42"/>
    <p:sldId id="316" r:id="rId43"/>
    <p:sldId id="269" r:id="rId44"/>
    <p:sldId id="270" r:id="rId45"/>
    <p:sldId id="317" r:id="rId46"/>
    <p:sldId id="397" r:id="rId47"/>
    <p:sldId id="325" r:id="rId48"/>
    <p:sldId id="324" r:id="rId49"/>
    <p:sldId id="326" r:id="rId50"/>
    <p:sldId id="374" r:id="rId51"/>
  </p:sldIdLst>
  <p:sldSz cx="9144000" cy="6858000" type="screen4x3"/>
  <p:notesSz cx="6797675" cy="9928225"/>
  <p:defaultText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FF00"/>
    <a:srgbClr val="000099"/>
    <a:srgbClr val="0000CC"/>
    <a:srgbClr val="CC9900"/>
    <a:srgbClr val="CC00FF"/>
    <a:srgbClr val="0000FF"/>
    <a:srgbClr val="0066FF"/>
    <a:srgbClr val="00CC00"/>
    <a:srgbClr val="FF0000"/>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441" autoAdjust="0"/>
    <p:restoredTop sz="93783" autoAdjust="0"/>
  </p:normalViewPr>
  <p:slideViewPr>
    <p:cSldViewPr>
      <p:cViewPr>
        <p:scale>
          <a:sx n="63" d="100"/>
          <a:sy n="63" d="100"/>
        </p:scale>
        <p:origin x="-1296" y="-7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charts/_rels/chart1.xml.rels><?xml version="1.0" encoding="UTF-8" standalone="yes"?>
<Relationships xmlns="http://schemas.openxmlformats.org/package/2006/relationships"><Relationship Id="rId2" Type="http://schemas.openxmlformats.org/officeDocument/2006/relationships/oleObject" Target="file:///C:\Users\dacortes\Desktop\CHARLA%20SUPER%20COD%20COMERCIO\Datos%20penetracion_densidad.OMM.xls" TargetMode="External"/><Relationship Id="rId1" Type="http://schemas.openxmlformats.org/officeDocument/2006/relationships/themeOverride" Target="../theme/themeOverride3.xml"/></Relationships>
</file>

<file path=ppt/charts/_rels/chart10.xml.rels><?xml version="1.0" encoding="UTF-8" standalone="yes"?>
<Relationships xmlns="http://schemas.openxmlformats.org/package/2006/relationships"><Relationship Id="rId2" Type="http://schemas.openxmlformats.org/officeDocument/2006/relationships/package" Target="../embeddings/Microsoft_Excel_Worksheet3.xlsx"/><Relationship Id="rId1" Type="http://schemas.openxmlformats.org/officeDocument/2006/relationships/themeOverride" Target="../theme/themeOverride41.xml"/></Relationships>
</file>

<file path=ppt/charts/_rels/chart2.xml.rels><?xml version="1.0" encoding="UTF-8" standalone="yes"?>
<Relationships xmlns="http://schemas.openxmlformats.org/package/2006/relationships"><Relationship Id="rId2" Type="http://schemas.openxmlformats.org/officeDocument/2006/relationships/oleObject" Target="Gr&#225;fico%20en%20Microsoft%20PowerPoint" TargetMode="External"/><Relationship Id="rId1" Type="http://schemas.openxmlformats.org/officeDocument/2006/relationships/themeOverride" Target="../theme/themeOverride5.xml"/></Relationships>
</file>

<file path=ppt/charts/_rels/chart3.xml.rels><?xml version="1.0" encoding="UTF-8" standalone="yes"?>
<Relationships xmlns="http://schemas.openxmlformats.org/package/2006/relationships"><Relationship Id="rId2" Type="http://schemas.openxmlformats.org/officeDocument/2006/relationships/oleObject" Target="file:///C:\Users\dacortes\Desktop\CHARLA%20SUPER%20COD%20COMERCIO\Evolucion%20%20inversiones%20x%20tipo%20de%20instrumento_OMM.xls" TargetMode="External"/><Relationship Id="rId1" Type="http://schemas.openxmlformats.org/officeDocument/2006/relationships/themeOverride" Target="../theme/themeOverride7.xml"/></Relationships>
</file>

<file path=ppt/charts/_rels/chart4.xml.rels><?xml version="1.0" encoding="UTF-8" standalone="yes"?>
<Relationships xmlns="http://schemas.openxmlformats.org/package/2006/relationships"><Relationship Id="rId2" Type="http://schemas.openxmlformats.org/officeDocument/2006/relationships/oleObject" Target="file:///C:\Users\dacortes\Desktop\CHARLA%20SUPER%20COD%20COMERCIO\Evolucion%20prima%20directa%20dolares%20y%20pesos_OMM.xls" TargetMode="External"/><Relationship Id="rId1" Type="http://schemas.openxmlformats.org/officeDocument/2006/relationships/themeOverride" Target="../theme/themeOverride9.xml"/></Relationships>
</file>

<file path=ppt/charts/_rels/chart5.xml.rels><?xml version="1.0" encoding="UTF-8" standalone="yes"?>
<Relationships xmlns="http://schemas.openxmlformats.org/package/2006/relationships"><Relationship Id="rId3" Type="http://schemas.openxmlformats.org/officeDocument/2006/relationships/chartUserShapes" Target="../drawings/drawing1.xml"/><Relationship Id="rId2" Type="http://schemas.openxmlformats.org/officeDocument/2006/relationships/oleObject" Target="file:///C:\Users\dacortes\Desktop\CHARLA%20SUPER%20COD%20COMERCIO\Evolucion%20prima%20directa%20dolares%20y%20pesos_OMM.xls" TargetMode="External"/><Relationship Id="rId1" Type="http://schemas.openxmlformats.org/officeDocument/2006/relationships/themeOverride" Target="../theme/themeOverride11.xml"/></Relationships>
</file>

<file path=ppt/charts/_rels/chart6.xml.rels><?xml version="1.0" encoding="UTF-8" standalone="yes"?>
<Relationships xmlns="http://schemas.openxmlformats.org/package/2006/relationships"><Relationship Id="rId2" Type="http://schemas.openxmlformats.org/officeDocument/2006/relationships/oleObject" Target="file:///C:\Users\dacortes\Desktop\CHARLA%20SUPER%20COD%20COMERCIO\Gr&#225;fica%20Actualizaci&#243;n%20de%20estad&#237;sticas%20previsionales.xlsx" TargetMode="External"/><Relationship Id="rId1" Type="http://schemas.openxmlformats.org/officeDocument/2006/relationships/themeOverride" Target="../theme/themeOverride13.xml"/></Relationships>
</file>

<file path=ppt/charts/_rels/chart7.xml.rels><?xml version="1.0" encoding="UTF-8" standalone="yes"?>
<Relationships xmlns="http://schemas.openxmlformats.org/package/2006/relationships"><Relationship Id="rId2" Type="http://schemas.openxmlformats.org/officeDocument/2006/relationships/oleObject" Target="file:///C:\Users\dacortes\AppData\Local\Microsoft\Windows\Temporary%20Internet%20Files\Content.Outlook\CFN0E83B\Datos%20ppt%20seguros-Propiedad.xls" TargetMode="External"/><Relationship Id="rId1" Type="http://schemas.openxmlformats.org/officeDocument/2006/relationships/themeOverride" Target="../theme/themeOverride16.xml"/></Relationships>
</file>

<file path=ppt/charts/_rels/chart8.xml.rels><?xml version="1.0" encoding="UTF-8" standalone="yes"?>
<Relationships xmlns="http://schemas.openxmlformats.org/package/2006/relationships"><Relationship Id="rId2" Type="http://schemas.openxmlformats.org/officeDocument/2006/relationships/package" Target="../embeddings/Microsoft_Excel_Worksheet1.xlsx"/><Relationship Id="rId1" Type="http://schemas.openxmlformats.org/officeDocument/2006/relationships/themeOverride" Target="../theme/themeOverride39.xml"/></Relationships>
</file>

<file path=ppt/charts/_rels/chart9.xml.rels><?xml version="1.0" encoding="UTF-8" standalone="yes"?>
<Relationships xmlns="http://schemas.openxmlformats.org/package/2006/relationships"><Relationship Id="rId2" Type="http://schemas.openxmlformats.org/officeDocument/2006/relationships/package" Target="../embeddings/Microsoft_Excel_Worksheet2.xlsx"/><Relationship Id="rId1" Type="http://schemas.openxmlformats.org/officeDocument/2006/relationships/themeOverride" Target="../theme/themeOverride40.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s-CL"/>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7.2829231263720123E-2"/>
          <c:y val="9.1228382772693226E-2"/>
          <c:w val="0.90756426651712752"/>
          <c:h val="0.65263381522003594"/>
        </c:manualLayout>
      </c:layout>
      <c:lineChart>
        <c:grouping val="standard"/>
        <c:varyColors val="0"/>
        <c:ser>
          <c:idx val="0"/>
          <c:order val="0"/>
          <c:tx>
            <c:strRef>
              <c:f>'Penetracion + Densidad (2)'!$D$34</c:f>
              <c:strCache>
                <c:ptCount val="1"/>
                <c:pt idx="0">
                  <c:v>Mundo</c:v>
                </c:pt>
              </c:strCache>
            </c:strRef>
          </c:tx>
          <c:spPr>
            <a:ln w="38100">
              <a:solidFill>
                <a:srgbClr val="000080"/>
              </a:solidFill>
              <a:prstDash val="solid"/>
            </a:ln>
          </c:spPr>
          <c:marker>
            <c:symbol val="none"/>
          </c:marker>
          <c:cat>
            <c:numRef>
              <c:f>'Penetracion + Densidad (2)'!$I$33:$M$33</c:f>
              <c:numCache>
                <c:formatCode>General</c:formatCode>
                <c:ptCount val="5"/>
                <c:pt idx="0">
                  <c:v>2007</c:v>
                </c:pt>
                <c:pt idx="1">
                  <c:v>2008</c:v>
                </c:pt>
                <c:pt idx="2">
                  <c:v>2009</c:v>
                </c:pt>
                <c:pt idx="3">
                  <c:v>2010</c:v>
                </c:pt>
                <c:pt idx="4">
                  <c:v>2011</c:v>
                </c:pt>
              </c:numCache>
            </c:numRef>
          </c:cat>
          <c:val>
            <c:numRef>
              <c:f>'Penetracion + Densidad (2)'!$I$34:$M$34</c:f>
              <c:numCache>
                <c:formatCode>0.00</c:formatCode>
                <c:ptCount val="5"/>
                <c:pt idx="0">
                  <c:v>7.64</c:v>
                </c:pt>
                <c:pt idx="1">
                  <c:v>6.95</c:v>
                </c:pt>
                <c:pt idx="2">
                  <c:v>7.01</c:v>
                </c:pt>
                <c:pt idx="3" formatCode="0.0">
                  <c:v>6.9</c:v>
                </c:pt>
                <c:pt idx="4" formatCode="0.0">
                  <c:v>6.6</c:v>
                </c:pt>
              </c:numCache>
            </c:numRef>
          </c:val>
          <c:smooth val="0"/>
        </c:ser>
        <c:ser>
          <c:idx val="1"/>
          <c:order val="1"/>
          <c:tx>
            <c:strRef>
              <c:f>'Penetracion + Densidad (2)'!$D$35</c:f>
              <c:strCache>
                <c:ptCount val="1"/>
                <c:pt idx="0">
                  <c:v>Europa</c:v>
                </c:pt>
              </c:strCache>
            </c:strRef>
          </c:tx>
          <c:spPr>
            <a:ln w="38100">
              <a:solidFill>
                <a:srgbClr val="FFFF00"/>
              </a:solidFill>
              <a:prstDash val="solid"/>
            </a:ln>
          </c:spPr>
          <c:marker>
            <c:symbol val="none"/>
          </c:marker>
          <c:cat>
            <c:numRef>
              <c:f>'Penetracion + Densidad (2)'!$I$33:$M$33</c:f>
              <c:numCache>
                <c:formatCode>General</c:formatCode>
                <c:ptCount val="5"/>
                <c:pt idx="0">
                  <c:v>2007</c:v>
                </c:pt>
                <c:pt idx="1">
                  <c:v>2008</c:v>
                </c:pt>
                <c:pt idx="2">
                  <c:v>2009</c:v>
                </c:pt>
                <c:pt idx="3">
                  <c:v>2010</c:v>
                </c:pt>
                <c:pt idx="4">
                  <c:v>2011</c:v>
                </c:pt>
              </c:numCache>
            </c:numRef>
          </c:cat>
          <c:val>
            <c:numRef>
              <c:f>'Penetracion + Densidad (2)'!$I$35:$M$35</c:f>
              <c:numCache>
                <c:formatCode>0.00</c:formatCode>
                <c:ptCount val="5"/>
                <c:pt idx="0">
                  <c:v>8.34</c:v>
                </c:pt>
                <c:pt idx="1">
                  <c:v>7.2</c:v>
                </c:pt>
                <c:pt idx="2">
                  <c:v>7.59</c:v>
                </c:pt>
                <c:pt idx="3" formatCode="0.0">
                  <c:v>7.5</c:v>
                </c:pt>
                <c:pt idx="4" formatCode="0.0">
                  <c:v>7.06</c:v>
                </c:pt>
              </c:numCache>
            </c:numRef>
          </c:val>
          <c:smooth val="0"/>
        </c:ser>
        <c:ser>
          <c:idx val="2"/>
          <c:order val="2"/>
          <c:tx>
            <c:strRef>
              <c:f>'Penetracion + Densidad (2)'!$D$36</c:f>
              <c:strCache>
                <c:ptCount val="1"/>
                <c:pt idx="0">
                  <c:v>Norteamérica</c:v>
                </c:pt>
              </c:strCache>
            </c:strRef>
          </c:tx>
          <c:spPr>
            <a:ln w="38100">
              <a:solidFill>
                <a:srgbClr val="FF6600"/>
              </a:solidFill>
              <a:prstDash val="solid"/>
            </a:ln>
          </c:spPr>
          <c:marker>
            <c:symbol val="none"/>
          </c:marker>
          <c:cat>
            <c:numRef>
              <c:f>'Penetracion + Densidad (2)'!$I$33:$M$33</c:f>
              <c:numCache>
                <c:formatCode>General</c:formatCode>
                <c:ptCount val="5"/>
                <c:pt idx="0">
                  <c:v>2007</c:v>
                </c:pt>
                <c:pt idx="1">
                  <c:v>2008</c:v>
                </c:pt>
                <c:pt idx="2">
                  <c:v>2009</c:v>
                </c:pt>
                <c:pt idx="3">
                  <c:v>2010</c:v>
                </c:pt>
                <c:pt idx="4">
                  <c:v>2011</c:v>
                </c:pt>
              </c:numCache>
            </c:numRef>
          </c:cat>
          <c:val>
            <c:numRef>
              <c:f>'Penetracion + Densidad (2)'!$I$36:$M$36</c:f>
              <c:numCache>
                <c:formatCode>0.00</c:formatCode>
                <c:ptCount val="5"/>
                <c:pt idx="0">
                  <c:v>8.7100000000000009</c:v>
                </c:pt>
                <c:pt idx="1">
                  <c:v>8.43</c:v>
                </c:pt>
                <c:pt idx="2">
                  <c:v>8.02</c:v>
                </c:pt>
                <c:pt idx="3" formatCode="0.0">
                  <c:v>7.9</c:v>
                </c:pt>
                <c:pt idx="4" formatCode="0.0">
                  <c:v>7.94</c:v>
                </c:pt>
              </c:numCache>
            </c:numRef>
          </c:val>
          <c:smooth val="0"/>
        </c:ser>
        <c:ser>
          <c:idx val="3"/>
          <c:order val="3"/>
          <c:tx>
            <c:strRef>
              <c:f>'Penetracion + Densidad (2)'!$D$37</c:f>
              <c:strCache>
                <c:ptCount val="1"/>
                <c:pt idx="0">
                  <c:v>Latinoamérica</c:v>
                </c:pt>
              </c:strCache>
            </c:strRef>
          </c:tx>
          <c:spPr>
            <a:ln w="38100">
              <a:solidFill>
                <a:srgbClr val="00FF00"/>
              </a:solidFill>
              <a:prstDash val="solid"/>
            </a:ln>
          </c:spPr>
          <c:marker>
            <c:symbol val="none"/>
          </c:marker>
          <c:cat>
            <c:numRef>
              <c:f>'Penetracion + Densidad (2)'!$I$33:$M$33</c:f>
              <c:numCache>
                <c:formatCode>General</c:formatCode>
                <c:ptCount val="5"/>
                <c:pt idx="0">
                  <c:v>2007</c:v>
                </c:pt>
                <c:pt idx="1">
                  <c:v>2008</c:v>
                </c:pt>
                <c:pt idx="2">
                  <c:v>2009</c:v>
                </c:pt>
                <c:pt idx="3">
                  <c:v>2010</c:v>
                </c:pt>
                <c:pt idx="4">
                  <c:v>2011</c:v>
                </c:pt>
              </c:numCache>
            </c:numRef>
          </c:cat>
          <c:val>
            <c:numRef>
              <c:f>'Penetracion + Densidad (2)'!$I$37:$M$37</c:f>
              <c:numCache>
                <c:formatCode>0.00</c:formatCode>
                <c:ptCount val="5"/>
                <c:pt idx="0">
                  <c:v>2.61</c:v>
                </c:pt>
                <c:pt idx="1">
                  <c:v>2.5299999999999998</c:v>
                </c:pt>
                <c:pt idx="2">
                  <c:v>2.77</c:v>
                </c:pt>
                <c:pt idx="3" formatCode="0.0">
                  <c:v>2.68</c:v>
                </c:pt>
                <c:pt idx="4" formatCode="0.0">
                  <c:v>2.76</c:v>
                </c:pt>
              </c:numCache>
            </c:numRef>
          </c:val>
          <c:smooth val="0"/>
        </c:ser>
        <c:ser>
          <c:idx val="4"/>
          <c:order val="4"/>
          <c:tx>
            <c:strRef>
              <c:f>'Penetracion + Densidad (2)'!$D$38</c:f>
              <c:strCache>
                <c:ptCount val="1"/>
                <c:pt idx="0">
                  <c:v>OECD</c:v>
                </c:pt>
              </c:strCache>
            </c:strRef>
          </c:tx>
          <c:spPr>
            <a:ln w="38100">
              <a:solidFill>
                <a:srgbClr val="00CCFF"/>
              </a:solidFill>
              <a:prstDash val="solid"/>
            </a:ln>
          </c:spPr>
          <c:marker>
            <c:symbol val="none"/>
          </c:marker>
          <c:cat>
            <c:numRef>
              <c:f>'Penetracion + Densidad (2)'!$I$33:$M$33</c:f>
              <c:numCache>
                <c:formatCode>General</c:formatCode>
                <c:ptCount val="5"/>
                <c:pt idx="0">
                  <c:v>2007</c:v>
                </c:pt>
                <c:pt idx="1">
                  <c:v>2008</c:v>
                </c:pt>
                <c:pt idx="2">
                  <c:v>2009</c:v>
                </c:pt>
                <c:pt idx="3">
                  <c:v>2010</c:v>
                </c:pt>
                <c:pt idx="4">
                  <c:v>2011</c:v>
                </c:pt>
              </c:numCache>
            </c:numRef>
          </c:cat>
          <c:val>
            <c:numRef>
              <c:f>'Penetracion + Densidad (2)'!$I$38:$M$38</c:f>
              <c:numCache>
                <c:formatCode>0.00</c:formatCode>
                <c:ptCount val="5"/>
                <c:pt idx="0">
                  <c:v>8.8000000000000007</c:v>
                </c:pt>
                <c:pt idx="1">
                  <c:v>8.16</c:v>
                </c:pt>
                <c:pt idx="2">
                  <c:v>8.27</c:v>
                </c:pt>
                <c:pt idx="3" formatCode="0.0">
                  <c:v>8.14</c:v>
                </c:pt>
                <c:pt idx="4" formatCode="0.0">
                  <c:v>8.07</c:v>
                </c:pt>
              </c:numCache>
            </c:numRef>
          </c:val>
          <c:smooth val="0"/>
        </c:ser>
        <c:ser>
          <c:idx val="5"/>
          <c:order val="5"/>
          <c:tx>
            <c:strRef>
              <c:f>'Penetracion + Densidad (2)'!$D$39</c:f>
              <c:strCache>
                <c:ptCount val="1"/>
                <c:pt idx="0">
                  <c:v>Chile</c:v>
                </c:pt>
              </c:strCache>
            </c:strRef>
          </c:tx>
          <c:spPr>
            <a:ln w="38100">
              <a:solidFill>
                <a:srgbClr val="000000"/>
              </a:solidFill>
              <a:prstDash val="solid"/>
            </a:ln>
          </c:spPr>
          <c:marker>
            <c:symbol val="none"/>
          </c:marker>
          <c:cat>
            <c:numRef>
              <c:f>'Penetracion + Densidad (2)'!$I$33:$M$33</c:f>
              <c:numCache>
                <c:formatCode>General</c:formatCode>
                <c:ptCount val="5"/>
                <c:pt idx="0">
                  <c:v>2007</c:v>
                </c:pt>
                <c:pt idx="1">
                  <c:v>2008</c:v>
                </c:pt>
                <c:pt idx="2">
                  <c:v>2009</c:v>
                </c:pt>
                <c:pt idx="3">
                  <c:v>2010</c:v>
                </c:pt>
                <c:pt idx="4">
                  <c:v>2011</c:v>
                </c:pt>
              </c:numCache>
            </c:numRef>
          </c:cat>
          <c:val>
            <c:numRef>
              <c:f>'Penetracion + Densidad (2)'!$I$39:$M$39</c:f>
              <c:numCache>
                <c:formatCode>0.00</c:formatCode>
                <c:ptCount val="5"/>
                <c:pt idx="0">
                  <c:v>3.56</c:v>
                </c:pt>
                <c:pt idx="1">
                  <c:v>4.08</c:v>
                </c:pt>
                <c:pt idx="2">
                  <c:v>3.81</c:v>
                </c:pt>
                <c:pt idx="3" formatCode="0.0">
                  <c:v>4</c:v>
                </c:pt>
                <c:pt idx="4" formatCode="0.0">
                  <c:v>4.0999999999999996</c:v>
                </c:pt>
              </c:numCache>
            </c:numRef>
          </c:val>
          <c:smooth val="0"/>
        </c:ser>
        <c:dLbls>
          <c:showLegendKey val="0"/>
          <c:showVal val="0"/>
          <c:showCatName val="0"/>
          <c:showSerName val="0"/>
          <c:showPercent val="0"/>
          <c:showBubbleSize val="0"/>
        </c:dLbls>
        <c:marker val="1"/>
        <c:smooth val="0"/>
        <c:axId val="102330752"/>
        <c:axId val="102332288"/>
      </c:lineChart>
      <c:catAx>
        <c:axId val="102330752"/>
        <c:scaling>
          <c:orientation val="minMax"/>
        </c:scaling>
        <c:delete val="0"/>
        <c:axPos val="b"/>
        <c:numFmt formatCode="General" sourceLinked="1"/>
        <c:majorTickMark val="out"/>
        <c:minorTickMark val="none"/>
        <c:tickLblPos val="nextTo"/>
        <c:spPr>
          <a:ln w="3175">
            <a:solidFill>
              <a:srgbClr val="000000"/>
            </a:solidFill>
            <a:prstDash val="solid"/>
          </a:ln>
        </c:spPr>
        <c:txPr>
          <a:bodyPr rot="0" vert="horz"/>
          <a:lstStyle/>
          <a:p>
            <a:pPr>
              <a:defRPr sz="1000" b="0" i="0" u="none" strike="noStrike" baseline="0">
                <a:solidFill>
                  <a:srgbClr val="000000"/>
                </a:solidFill>
                <a:latin typeface="Arial"/>
                <a:ea typeface="Arial"/>
                <a:cs typeface="Arial"/>
              </a:defRPr>
            </a:pPr>
            <a:endParaRPr lang="es-CL"/>
          </a:p>
        </c:txPr>
        <c:crossAx val="102332288"/>
        <c:crosses val="autoZero"/>
        <c:auto val="1"/>
        <c:lblAlgn val="ctr"/>
        <c:lblOffset val="100"/>
        <c:tickLblSkip val="1"/>
        <c:tickMarkSkip val="1"/>
        <c:noMultiLvlLbl val="0"/>
      </c:catAx>
      <c:valAx>
        <c:axId val="102332288"/>
        <c:scaling>
          <c:orientation val="minMax"/>
        </c:scaling>
        <c:delete val="0"/>
        <c:axPos val="l"/>
        <c:majorGridlines>
          <c:spPr>
            <a:ln w="3175">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prstDash val="solid"/>
            </a:ln>
          </c:spPr>
        </c:majorGridlines>
        <c:numFmt formatCode="#,##0.0" sourceLinked="0"/>
        <c:majorTickMark val="out"/>
        <c:minorTickMark val="none"/>
        <c:tickLblPos val="nextTo"/>
        <c:spPr>
          <a:ln w="3175">
            <a:solidFill>
              <a:srgbClr val="000000"/>
            </a:solidFill>
            <a:prstDash val="solid"/>
          </a:ln>
        </c:spPr>
        <c:txPr>
          <a:bodyPr rot="0" vert="horz"/>
          <a:lstStyle/>
          <a:p>
            <a:pPr>
              <a:defRPr sz="1000" b="0" i="0" u="none" strike="noStrike" baseline="0">
                <a:solidFill>
                  <a:srgbClr val="000000"/>
                </a:solidFill>
                <a:latin typeface="Arial"/>
                <a:ea typeface="Arial"/>
                <a:cs typeface="Arial"/>
              </a:defRPr>
            </a:pPr>
            <a:endParaRPr lang="es-CL"/>
          </a:p>
        </c:txPr>
        <c:crossAx val="102330752"/>
        <c:crosses val="autoZero"/>
        <c:crossBetween val="between"/>
      </c:valAx>
      <c:spPr>
        <a:noFill/>
        <a:ln w="25400">
          <a:noFill/>
        </a:ln>
      </c:spPr>
    </c:plotArea>
    <c:legend>
      <c:legendPos val="b"/>
      <c:layout>
        <c:manualLayout>
          <c:xMode val="edge"/>
          <c:yMode val="edge"/>
          <c:x val="9.1036640419947509E-2"/>
          <c:y val="0.85763684987382349"/>
          <c:w val="0.85154183727034116"/>
          <c:h val="0.11780503224509446"/>
        </c:manualLayout>
      </c:layout>
      <c:overlay val="0"/>
      <c:spPr>
        <a:noFill/>
        <a:ln w="25400">
          <a:noFill/>
        </a:ln>
      </c:spPr>
      <c:txPr>
        <a:bodyPr/>
        <a:lstStyle/>
        <a:p>
          <a:pPr>
            <a:defRPr sz="1200" b="1" i="0" u="none" strike="noStrike" baseline="0">
              <a:solidFill>
                <a:srgbClr val="000000"/>
              </a:solidFill>
              <a:latin typeface="Arial"/>
              <a:ea typeface="Arial"/>
              <a:cs typeface="Arial"/>
            </a:defRPr>
          </a:pPr>
          <a:endParaRPr lang="es-CL"/>
        </a:p>
      </c:txPr>
    </c:legend>
    <c:plotVisOnly val="1"/>
    <c:dispBlanksAs val="gap"/>
    <c:showDLblsOverMax val="0"/>
  </c:chart>
  <c:spPr>
    <a:noFill/>
    <a:ln w="9525">
      <a:noFill/>
    </a:ln>
  </c:spPr>
  <c:txPr>
    <a:bodyPr/>
    <a:lstStyle/>
    <a:p>
      <a:pPr>
        <a:defRPr sz="1000" b="0" i="0" u="none" strike="noStrike" baseline="0">
          <a:solidFill>
            <a:srgbClr val="000000"/>
          </a:solidFill>
          <a:latin typeface="Arial"/>
          <a:ea typeface="Arial"/>
          <a:cs typeface="Arial"/>
        </a:defRPr>
      </a:pPr>
      <a:endParaRPr lang="es-CL"/>
    </a:p>
  </c:txPr>
  <c:externalData r:id="rId2">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c:date1904 val="0"/>
  <c:lang val="es-CL"/>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view3D>
      <c:rotX val="30"/>
      <c:rotY val="0"/>
      <c:rAngAx val="0"/>
      <c:perspective val="30"/>
    </c:view3D>
    <c:floor>
      <c:thickness val="0"/>
    </c:floor>
    <c:sideWall>
      <c:thickness val="0"/>
    </c:sideWall>
    <c:backWall>
      <c:thickness val="0"/>
    </c:backWall>
    <c:plotArea>
      <c:layout/>
      <c:pie3DChart>
        <c:varyColors val="1"/>
        <c:ser>
          <c:idx val="0"/>
          <c:order val="0"/>
          <c:explosion val="25"/>
          <c:dPt>
            <c:idx val="0"/>
            <c:bubble3D val="0"/>
            <c:spPr>
              <a:solidFill>
                <a:srgbClr val="0000FF"/>
              </a:solidFill>
              <a:ln>
                <a:solidFill>
                  <a:srgbClr val="0070C0"/>
                </a:solidFill>
              </a:ln>
            </c:spPr>
          </c:dPt>
          <c:dPt>
            <c:idx val="1"/>
            <c:bubble3D val="0"/>
            <c:spPr>
              <a:solidFill>
                <a:srgbClr val="00FF00"/>
              </a:solidFill>
              <a:ln>
                <a:solidFill>
                  <a:srgbClr val="66FF33"/>
                </a:solidFill>
              </a:ln>
            </c:spPr>
          </c:dPt>
          <c:dLbls>
            <c:dLbl>
              <c:idx val="0"/>
              <c:layout>
                <c:manualLayout>
                  <c:x val="-0.18933927317250029"/>
                  <c:y val="-0.14601501696932231"/>
                </c:manualLayout>
              </c:layout>
              <c:tx>
                <c:rich>
                  <a:bodyPr/>
                  <a:lstStyle/>
                  <a:p>
                    <a:r>
                      <a:rPr lang="en-US" dirty="0" smtClean="0"/>
                      <a:t>62%</a:t>
                    </a:r>
                    <a:endParaRPr lang="en-US" dirty="0"/>
                  </a:p>
                </c:rich>
              </c:tx>
              <c:showLegendKey val="0"/>
              <c:showVal val="0"/>
              <c:showCatName val="0"/>
              <c:showSerName val="0"/>
              <c:showPercent val="1"/>
              <c:showBubbleSize val="0"/>
            </c:dLbl>
            <c:dLbl>
              <c:idx val="1"/>
              <c:layout>
                <c:manualLayout>
                  <c:x val="0.12698131150763559"/>
                  <c:y val="7.5940221134849259E-2"/>
                </c:manualLayout>
              </c:layout>
              <c:tx>
                <c:rich>
                  <a:bodyPr/>
                  <a:lstStyle/>
                  <a:p>
                    <a:r>
                      <a:rPr lang="en-US" dirty="0" smtClean="0"/>
                      <a:t>38%</a:t>
                    </a:r>
                    <a:endParaRPr lang="en-US" dirty="0"/>
                  </a:p>
                </c:rich>
              </c:tx>
              <c:showLegendKey val="0"/>
              <c:showVal val="0"/>
              <c:showCatName val="0"/>
              <c:showSerName val="0"/>
              <c:showPercent val="1"/>
              <c:showBubbleSize val="0"/>
            </c:dLbl>
            <c:txPr>
              <a:bodyPr/>
              <a:lstStyle/>
              <a:p>
                <a:pPr>
                  <a:defRPr sz="1800" b="1">
                    <a:latin typeface="Century Gothic" pitchFamily="34" charset="0"/>
                  </a:defRPr>
                </a:pPr>
                <a:endParaRPr lang="es-CL"/>
              </a:p>
            </c:txPr>
            <c:showLegendKey val="0"/>
            <c:showVal val="0"/>
            <c:showCatName val="0"/>
            <c:showSerName val="0"/>
            <c:showPercent val="1"/>
            <c:showBubbleSize val="0"/>
            <c:showLeaderLines val="1"/>
          </c:dLbls>
          <c:cat>
            <c:strRef>
              <c:f>Hoja1!$B$83:$B$84</c:f>
              <c:strCache>
                <c:ptCount val="2"/>
                <c:pt idx="0">
                  <c:v>Comercializadas en 2012</c:v>
                </c:pt>
                <c:pt idx="1">
                  <c:v>No comercializadas en 2012</c:v>
                </c:pt>
              </c:strCache>
            </c:strRef>
          </c:cat>
          <c:val>
            <c:numRef>
              <c:f>Hoja1!$C$83:$C$84</c:f>
              <c:numCache>
                <c:formatCode>#,##0</c:formatCode>
                <c:ptCount val="2"/>
                <c:pt idx="0">
                  <c:v>462</c:v>
                </c:pt>
                <c:pt idx="1">
                  <c:v>258</c:v>
                </c:pt>
              </c:numCache>
            </c:numRef>
          </c:val>
        </c:ser>
        <c:dLbls>
          <c:showLegendKey val="0"/>
          <c:showVal val="0"/>
          <c:showCatName val="0"/>
          <c:showSerName val="0"/>
          <c:showPercent val="1"/>
          <c:showBubbleSize val="0"/>
          <c:showLeaderLines val="1"/>
        </c:dLbls>
      </c:pie3DChart>
    </c:plotArea>
    <c:legend>
      <c:legendPos val="t"/>
      <c:overlay val="0"/>
      <c:txPr>
        <a:bodyPr/>
        <a:lstStyle/>
        <a:p>
          <a:pPr>
            <a:defRPr sz="1800">
              <a:latin typeface="Century Gothic" pitchFamily="34" charset="0"/>
            </a:defRPr>
          </a:pPr>
          <a:endParaRPr lang="es-CL"/>
        </a:p>
      </c:txPr>
    </c:legend>
    <c:plotVisOnly val="1"/>
    <c:dispBlanksAs val="gap"/>
    <c:showDLblsOverMax val="0"/>
  </c:chart>
  <c:spPr>
    <a:ln>
      <a:noFill/>
    </a:ln>
  </c:spPr>
  <c:externalData r:id="rId2">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s-CL"/>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3.3859287006599903E-2"/>
          <c:y val="7.8301462317210357E-2"/>
          <c:w val="0.9661407129934001"/>
          <c:h val="0.69442796212973379"/>
        </c:manualLayout>
      </c:layout>
      <c:barChart>
        <c:barDir val="col"/>
        <c:grouping val="stacked"/>
        <c:varyColors val="0"/>
        <c:ser>
          <c:idx val="0"/>
          <c:order val="0"/>
          <c:tx>
            <c:strRef>
              <c:f>'[Gráfico en Microsoft PowerPoint]N° Cias'!$B$1</c:f>
              <c:strCache>
                <c:ptCount val="1"/>
                <c:pt idx="0">
                  <c:v>Generales</c:v>
                </c:pt>
              </c:strCache>
            </c:strRef>
          </c:tx>
          <c:spPr>
            <a:solidFill>
              <a:srgbClr val="0000FF"/>
            </a:solidFill>
            <a:ln w="25400">
              <a:noFill/>
            </a:ln>
          </c:spPr>
          <c:invertIfNegative val="0"/>
          <c:dLbls>
            <c:spPr>
              <a:noFill/>
              <a:ln w="25400">
                <a:noFill/>
              </a:ln>
            </c:spPr>
            <c:txPr>
              <a:bodyPr/>
              <a:lstStyle/>
              <a:p>
                <a:pPr>
                  <a:defRPr sz="1400" b="1" i="0" u="none" strike="noStrike" baseline="0">
                    <a:solidFill>
                      <a:schemeClr val="bg1"/>
                    </a:solidFill>
                    <a:latin typeface="Trebuchet MS"/>
                    <a:ea typeface="Trebuchet MS"/>
                    <a:cs typeface="Trebuchet MS"/>
                  </a:defRPr>
                </a:pPr>
                <a:endParaRPr lang="es-CL"/>
              </a:p>
            </c:txPr>
            <c:showLegendKey val="0"/>
            <c:showVal val="1"/>
            <c:showCatName val="0"/>
            <c:showSerName val="0"/>
            <c:showPercent val="0"/>
            <c:showBubbleSize val="0"/>
            <c:showLeaderLines val="0"/>
          </c:dLbls>
          <c:cat>
            <c:strRef>
              <c:f>'[Gráfico en Microsoft PowerPoint]N° Cias'!$A$2:$A$15</c:f>
              <c:strCache>
                <c:ptCount val="14"/>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 *</c:v>
                </c:pt>
              </c:strCache>
            </c:strRef>
          </c:cat>
          <c:val>
            <c:numRef>
              <c:f>'[Gráfico en Microsoft PowerPoint]N° Cias'!$B$2:$B$15</c:f>
              <c:numCache>
                <c:formatCode>General</c:formatCode>
                <c:ptCount val="14"/>
                <c:pt idx="0">
                  <c:v>23</c:v>
                </c:pt>
                <c:pt idx="1">
                  <c:v>22</c:v>
                </c:pt>
                <c:pt idx="2">
                  <c:v>23</c:v>
                </c:pt>
                <c:pt idx="3">
                  <c:v>23</c:v>
                </c:pt>
                <c:pt idx="4">
                  <c:v>22</c:v>
                </c:pt>
                <c:pt idx="5">
                  <c:v>22</c:v>
                </c:pt>
                <c:pt idx="6">
                  <c:v>21</c:v>
                </c:pt>
                <c:pt idx="7">
                  <c:v>21</c:v>
                </c:pt>
                <c:pt idx="8">
                  <c:v>23</c:v>
                </c:pt>
                <c:pt idx="9">
                  <c:v>25</c:v>
                </c:pt>
                <c:pt idx="10">
                  <c:v>26</c:v>
                </c:pt>
                <c:pt idx="11">
                  <c:v>27</c:v>
                </c:pt>
                <c:pt idx="12">
                  <c:v>28</c:v>
                </c:pt>
                <c:pt idx="13">
                  <c:v>28</c:v>
                </c:pt>
              </c:numCache>
            </c:numRef>
          </c:val>
        </c:ser>
        <c:ser>
          <c:idx val="1"/>
          <c:order val="1"/>
          <c:tx>
            <c:strRef>
              <c:f>'[Gráfico en Microsoft PowerPoint]N° Cias'!$C$1</c:f>
              <c:strCache>
                <c:ptCount val="1"/>
                <c:pt idx="0">
                  <c:v>Vida</c:v>
                </c:pt>
              </c:strCache>
            </c:strRef>
          </c:tx>
          <c:spPr>
            <a:solidFill>
              <a:srgbClr val="00FF00"/>
            </a:solidFill>
            <a:ln w="25400">
              <a:noFill/>
            </a:ln>
          </c:spPr>
          <c:invertIfNegative val="0"/>
          <c:dLbls>
            <c:spPr>
              <a:noFill/>
              <a:ln w="25400">
                <a:noFill/>
              </a:ln>
            </c:spPr>
            <c:txPr>
              <a:bodyPr/>
              <a:lstStyle/>
              <a:p>
                <a:pPr>
                  <a:defRPr sz="1400" b="1" i="0" u="none" strike="noStrike" baseline="0">
                    <a:solidFill>
                      <a:schemeClr val="bg1"/>
                    </a:solidFill>
                    <a:latin typeface="Trebuchet MS"/>
                    <a:ea typeface="Trebuchet MS"/>
                    <a:cs typeface="Trebuchet MS"/>
                  </a:defRPr>
                </a:pPr>
                <a:endParaRPr lang="es-CL"/>
              </a:p>
            </c:txPr>
            <c:showLegendKey val="0"/>
            <c:showVal val="1"/>
            <c:showCatName val="0"/>
            <c:showSerName val="0"/>
            <c:showPercent val="0"/>
            <c:showBubbleSize val="0"/>
            <c:showLeaderLines val="0"/>
          </c:dLbls>
          <c:cat>
            <c:strRef>
              <c:f>'[Gráfico en Microsoft PowerPoint]N° Cias'!$A$2:$A$15</c:f>
              <c:strCache>
                <c:ptCount val="14"/>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 *</c:v>
                </c:pt>
              </c:strCache>
            </c:strRef>
          </c:cat>
          <c:val>
            <c:numRef>
              <c:f>'[Gráfico en Microsoft PowerPoint]N° Cias'!$C$2:$C$15</c:f>
              <c:numCache>
                <c:formatCode>General</c:formatCode>
                <c:ptCount val="14"/>
                <c:pt idx="0">
                  <c:v>34</c:v>
                </c:pt>
                <c:pt idx="1">
                  <c:v>33</c:v>
                </c:pt>
                <c:pt idx="2">
                  <c:v>33</c:v>
                </c:pt>
                <c:pt idx="3">
                  <c:v>31</c:v>
                </c:pt>
                <c:pt idx="4">
                  <c:v>31</c:v>
                </c:pt>
                <c:pt idx="5">
                  <c:v>30</c:v>
                </c:pt>
                <c:pt idx="6">
                  <c:v>31</c:v>
                </c:pt>
                <c:pt idx="7">
                  <c:v>29</c:v>
                </c:pt>
                <c:pt idx="8">
                  <c:v>30</c:v>
                </c:pt>
                <c:pt idx="9">
                  <c:v>31</c:v>
                </c:pt>
                <c:pt idx="10">
                  <c:v>32</c:v>
                </c:pt>
                <c:pt idx="11">
                  <c:v>31</c:v>
                </c:pt>
                <c:pt idx="12">
                  <c:v>32</c:v>
                </c:pt>
                <c:pt idx="13">
                  <c:v>33</c:v>
                </c:pt>
              </c:numCache>
            </c:numRef>
          </c:val>
        </c:ser>
        <c:dLbls>
          <c:showLegendKey val="0"/>
          <c:showVal val="0"/>
          <c:showCatName val="0"/>
          <c:showSerName val="0"/>
          <c:showPercent val="0"/>
          <c:showBubbleSize val="0"/>
        </c:dLbls>
        <c:gapWidth val="48"/>
        <c:overlap val="100"/>
        <c:axId val="102253312"/>
        <c:axId val="102254848"/>
      </c:barChart>
      <c:catAx>
        <c:axId val="102253312"/>
        <c:scaling>
          <c:orientation val="minMax"/>
        </c:scaling>
        <c:delete val="0"/>
        <c:axPos val="b"/>
        <c:numFmt formatCode="General" sourceLinked="1"/>
        <c:majorTickMark val="out"/>
        <c:minorTickMark val="none"/>
        <c:tickLblPos val="nextTo"/>
        <c:spPr>
          <a:ln w="3175">
            <a:solidFill>
              <a:srgbClr val="000000"/>
            </a:solidFill>
            <a:prstDash val="solid"/>
          </a:ln>
        </c:spPr>
        <c:txPr>
          <a:bodyPr rot="0" vert="horz"/>
          <a:lstStyle/>
          <a:p>
            <a:pPr>
              <a:defRPr sz="1000" b="0" i="0" u="none" strike="noStrike" baseline="0">
                <a:solidFill>
                  <a:srgbClr val="000000"/>
                </a:solidFill>
                <a:latin typeface="Trebuchet MS"/>
                <a:ea typeface="Trebuchet MS"/>
                <a:cs typeface="Trebuchet MS"/>
              </a:defRPr>
            </a:pPr>
            <a:endParaRPr lang="es-CL"/>
          </a:p>
        </c:txPr>
        <c:crossAx val="102254848"/>
        <c:crosses val="autoZero"/>
        <c:auto val="1"/>
        <c:lblAlgn val="ctr"/>
        <c:lblOffset val="100"/>
        <c:tickLblSkip val="1"/>
        <c:tickMarkSkip val="1"/>
        <c:noMultiLvlLbl val="0"/>
      </c:catAx>
      <c:valAx>
        <c:axId val="102254848"/>
        <c:scaling>
          <c:orientation val="minMax"/>
        </c:scaling>
        <c:delete val="0"/>
        <c:axPos val="l"/>
        <c:numFmt formatCode="General" sourceLinked="1"/>
        <c:majorTickMark val="out"/>
        <c:minorTickMark val="none"/>
        <c:tickLblPos val="nextTo"/>
        <c:spPr>
          <a:ln w="3175">
            <a:solidFill>
              <a:srgbClr val="000000"/>
            </a:solidFill>
            <a:prstDash val="solid"/>
          </a:ln>
        </c:spPr>
        <c:txPr>
          <a:bodyPr rot="0" vert="horz"/>
          <a:lstStyle/>
          <a:p>
            <a:pPr>
              <a:defRPr sz="1000" b="0" i="0" u="none" strike="noStrike" baseline="0">
                <a:solidFill>
                  <a:srgbClr val="000000"/>
                </a:solidFill>
                <a:latin typeface="Trebuchet MS"/>
                <a:ea typeface="Trebuchet MS"/>
                <a:cs typeface="Trebuchet MS"/>
              </a:defRPr>
            </a:pPr>
            <a:endParaRPr lang="es-CL"/>
          </a:p>
        </c:txPr>
        <c:crossAx val="102253312"/>
        <c:crosses val="autoZero"/>
        <c:crossBetween val="between"/>
      </c:valAx>
      <c:spPr>
        <a:noFill/>
        <a:ln w="25400">
          <a:noFill/>
        </a:ln>
      </c:spPr>
    </c:plotArea>
    <c:legend>
      <c:legendPos val="b"/>
      <c:layout>
        <c:manualLayout>
          <c:xMode val="edge"/>
          <c:yMode val="edge"/>
          <c:x val="0.27053245164742756"/>
          <c:y val="0.91515437842996894"/>
          <c:w val="0.37854955023825904"/>
          <c:h val="6.6666984808717134E-2"/>
        </c:manualLayout>
      </c:layout>
      <c:overlay val="0"/>
      <c:spPr>
        <a:solidFill>
          <a:srgbClr val="FFFFFF"/>
        </a:solidFill>
        <a:ln w="25400">
          <a:noFill/>
        </a:ln>
      </c:spPr>
      <c:txPr>
        <a:bodyPr/>
        <a:lstStyle/>
        <a:p>
          <a:pPr>
            <a:defRPr sz="1800" b="0" i="0" u="none" strike="noStrike" baseline="0">
              <a:solidFill>
                <a:srgbClr val="000099"/>
              </a:solidFill>
              <a:latin typeface="Trebuchet MS"/>
              <a:ea typeface="Trebuchet MS"/>
              <a:cs typeface="Trebuchet MS"/>
            </a:defRPr>
          </a:pPr>
          <a:endParaRPr lang="es-CL"/>
        </a:p>
      </c:txPr>
    </c:legend>
    <c:plotVisOnly val="1"/>
    <c:dispBlanksAs val="gap"/>
    <c:showDLblsOverMax val="0"/>
  </c:chart>
  <c:spPr>
    <a:noFill/>
    <a:ln w="3175">
      <a:noFill/>
      <a:prstDash val="solid"/>
    </a:ln>
  </c:spPr>
  <c:txPr>
    <a:bodyPr/>
    <a:lstStyle/>
    <a:p>
      <a:pPr>
        <a:defRPr sz="825" b="0" i="0" u="none" strike="noStrike" baseline="0">
          <a:solidFill>
            <a:srgbClr val="000000"/>
          </a:solidFill>
          <a:latin typeface="Trebuchet MS"/>
          <a:ea typeface="Trebuchet MS"/>
          <a:cs typeface="Trebuchet MS"/>
        </a:defRPr>
      </a:pPr>
      <a:endParaRPr lang="es-CL"/>
    </a:p>
  </c:txPr>
  <c:externalData r:id="rId2">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s-CL"/>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a:lstStyle/>
          <a:p>
            <a:pPr>
              <a:defRPr sz="1800" b="1" i="0" u="none" strike="noStrike" baseline="0">
                <a:solidFill>
                  <a:srgbClr val="000000"/>
                </a:solidFill>
                <a:latin typeface="Calibri"/>
                <a:ea typeface="Calibri"/>
                <a:cs typeface="Calibri"/>
              </a:defRPr>
            </a:pPr>
            <a:r>
              <a:rPr lang="es-CL"/>
              <a:t>Inversiones Totales Aseguradoras en MM US$ dic 2012</a:t>
            </a:r>
          </a:p>
        </c:rich>
      </c:tx>
      <c:layout/>
      <c:overlay val="0"/>
    </c:title>
    <c:autoTitleDeleted val="0"/>
    <c:view3D>
      <c:rotX val="15"/>
      <c:rotY val="20"/>
      <c:depthPercent val="100"/>
      <c:rAngAx val="0"/>
      <c:perspective val="30"/>
    </c:view3D>
    <c:floor>
      <c:thickness val="0"/>
    </c:floor>
    <c:sideWall>
      <c:thickness val="0"/>
    </c:sideWall>
    <c:backWall>
      <c:thickness val="0"/>
    </c:backWall>
    <c:plotArea>
      <c:layout/>
      <c:bar3DChart>
        <c:barDir val="col"/>
        <c:grouping val="clustered"/>
        <c:varyColors val="0"/>
        <c:ser>
          <c:idx val="0"/>
          <c:order val="0"/>
          <c:tx>
            <c:strRef>
              <c:f>Hoja2!$A$36</c:f>
              <c:strCache>
                <c:ptCount val="1"/>
                <c:pt idx="0">
                  <c:v>Inversiones totales aseguradoras MM US$</c:v>
                </c:pt>
              </c:strCache>
            </c:strRef>
          </c:tx>
          <c:invertIfNegative val="0"/>
          <c:dLbls>
            <c:showLegendKey val="0"/>
            <c:showVal val="1"/>
            <c:showCatName val="0"/>
            <c:showSerName val="0"/>
            <c:showPercent val="0"/>
            <c:showBubbleSize val="0"/>
            <c:showLeaderLines val="0"/>
          </c:dLbls>
          <c:cat>
            <c:numRef>
              <c:f>Hoja2!$B$35:$F$35</c:f>
              <c:numCache>
                <c:formatCode>General</c:formatCode>
                <c:ptCount val="5"/>
                <c:pt idx="0">
                  <c:v>2008</c:v>
                </c:pt>
                <c:pt idx="1">
                  <c:v>2009</c:v>
                </c:pt>
                <c:pt idx="2">
                  <c:v>2010</c:v>
                </c:pt>
                <c:pt idx="3">
                  <c:v>2011</c:v>
                </c:pt>
                <c:pt idx="4">
                  <c:v>2012</c:v>
                </c:pt>
              </c:numCache>
            </c:numRef>
          </c:cat>
          <c:val>
            <c:numRef>
              <c:f>Hoja2!$B$36:$F$36</c:f>
              <c:numCache>
                <c:formatCode>_-* #,##0_-;\-* #,##0_-;_-* "-"??_-;_-@_-</c:formatCode>
                <c:ptCount val="5"/>
                <c:pt idx="0">
                  <c:v>38153.631538155605</c:v>
                </c:pt>
                <c:pt idx="1">
                  <c:v>40504.381023136106</c:v>
                </c:pt>
                <c:pt idx="2">
                  <c:v>43247.240281507555</c:v>
                </c:pt>
                <c:pt idx="3">
                  <c:v>46603.590432830635</c:v>
                </c:pt>
                <c:pt idx="4">
                  <c:v>49411.804981665147</c:v>
                </c:pt>
              </c:numCache>
            </c:numRef>
          </c:val>
        </c:ser>
        <c:dLbls>
          <c:showLegendKey val="0"/>
          <c:showVal val="0"/>
          <c:showCatName val="0"/>
          <c:showSerName val="0"/>
          <c:showPercent val="0"/>
          <c:showBubbleSize val="0"/>
        </c:dLbls>
        <c:gapWidth val="150"/>
        <c:shape val="cylinder"/>
        <c:axId val="103026688"/>
        <c:axId val="103028224"/>
        <c:axId val="0"/>
      </c:bar3DChart>
      <c:catAx>
        <c:axId val="103026688"/>
        <c:scaling>
          <c:orientation val="minMax"/>
        </c:scaling>
        <c:delete val="0"/>
        <c:axPos val="b"/>
        <c:numFmt formatCode="General" sourceLinked="1"/>
        <c:majorTickMark val="out"/>
        <c:minorTickMark val="none"/>
        <c:tickLblPos val="nextTo"/>
        <c:txPr>
          <a:bodyPr rot="0" vert="horz"/>
          <a:lstStyle/>
          <a:p>
            <a:pPr>
              <a:defRPr sz="1000" b="0" i="0" u="none" strike="noStrike" baseline="0">
                <a:solidFill>
                  <a:srgbClr val="000000"/>
                </a:solidFill>
                <a:latin typeface="Calibri"/>
                <a:ea typeface="Calibri"/>
                <a:cs typeface="Calibri"/>
              </a:defRPr>
            </a:pPr>
            <a:endParaRPr lang="es-CL"/>
          </a:p>
        </c:txPr>
        <c:crossAx val="103028224"/>
        <c:crosses val="autoZero"/>
        <c:auto val="1"/>
        <c:lblAlgn val="ctr"/>
        <c:lblOffset val="100"/>
        <c:noMultiLvlLbl val="0"/>
      </c:catAx>
      <c:valAx>
        <c:axId val="103028224"/>
        <c:scaling>
          <c:orientation val="minMax"/>
        </c:scaling>
        <c:delete val="0"/>
        <c:axPos val="l"/>
        <c:majorGridlines/>
        <c:numFmt formatCode="_-* #,##0_-;\-* #,##0_-;_-* &quot;-&quot;??_-;_-@_-" sourceLinked="1"/>
        <c:majorTickMark val="out"/>
        <c:minorTickMark val="none"/>
        <c:tickLblPos val="nextTo"/>
        <c:txPr>
          <a:bodyPr rot="0" vert="horz"/>
          <a:lstStyle/>
          <a:p>
            <a:pPr>
              <a:defRPr sz="1000" b="0" i="0" u="none" strike="noStrike" baseline="0">
                <a:solidFill>
                  <a:srgbClr val="000000"/>
                </a:solidFill>
                <a:latin typeface="Calibri"/>
                <a:ea typeface="Calibri"/>
                <a:cs typeface="Calibri"/>
              </a:defRPr>
            </a:pPr>
            <a:endParaRPr lang="es-CL"/>
          </a:p>
        </c:txPr>
        <c:crossAx val="103026688"/>
        <c:crosses val="autoZero"/>
        <c:crossBetween val="between"/>
      </c:valAx>
      <c:spPr>
        <a:noFill/>
        <a:ln w="25400">
          <a:noFill/>
        </a:ln>
      </c:spPr>
    </c:plotArea>
    <c:plotVisOnly val="1"/>
    <c:dispBlanksAs val="gap"/>
    <c:showDLblsOverMax val="0"/>
  </c:chart>
  <c:txPr>
    <a:bodyPr/>
    <a:lstStyle/>
    <a:p>
      <a:pPr>
        <a:defRPr sz="1000" b="0" i="0" u="none" strike="noStrike" baseline="0">
          <a:solidFill>
            <a:srgbClr val="000000"/>
          </a:solidFill>
          <a:latin typeface="Calibri"/>
          <a:ea typeface="Calibri"/>
          <a:cs typeface="Calibri"/>
        </a:defRPr>
      </a:pPr>
      <a:endParaRPr lang="es-CL"/>
    </a:p>
  </c:txPr>
  <c:externalData r:id="rId2">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s-CL"/>
  <c:roundedCorners val="0"/>
  <mc:AlternateContent xmlns:mc="http://schemas.openxmlformats.org/markup-compatibility/2006">
    <mc:Choice xmlns:c14="http://schemas.microsoft.com/office/drawing/2007/8/2/chart" Requires="c14">
      <c14:style val="104"/>
    </mc:Choice>
    <mc:Fallback>
      <c:style val="4"/>
    </mc:Fallback>
  </mc:AlternateContent>
  <c:clrMapOvr bg1="lt1" tx1="dk1" bg2="lt2" tx2="dk2" accent1="accent1" accent2="accent2" accent3="accent3" accent4="accent4" accent5="accent5" accent6="accent6" hlink="hlink" folHlink="folHlink"/>
  <c:chart>
    <c:autoTitleDeleted val="0"/>
    <c:view3D>
      <c:rotX val="15"/>
      <c:rotY val="20"/>
      <c:depthPercent val="100"/>
      <c:rAngAx val="0"/>
      <c:perspective val="30"/>
    </c:view3D>
    <c:floor>
      <c:thickness val="0"/>
    </c:floor>
    <c:sideWall>
      <c:thickness val="0"/>
    </c:sideWall>
    <c:backWall>
      <c:thickness val="0"/>
    </c:backWall>
    <c:plotArea>
      <c:layout/>
      <c:bar3DChart>
        <c:barDir val="col"/>
        <c:grouping val="clustered"/>
        <c:varyColors val="0"/>
        <c:ser>
          <c:idx val="1"/>
          <c:order val="0"/>
          <c:tx>
            <c:strRef>
              <c:f>'Cuadro Primas'!$A$34</c:f>
              <c:strCache>
                <c:ptCount val="1"/>
                <c:pt idx="0">
                  <c:v>VIDA en MM US$</c:v>
                </c:pt>
              </c:strCache>
            </c:strRef>
          </c:tx>
          <c:invertIfNegative val="0"/>
          <c:dLbls>
            <c:txPr>
              <a:bodyPr/>
              <a:lstStyle/>
              <a:p>
                <a:pPr>
                  <a:defRPr sz="1100" b="1"/>
                </a:pPr>
                <a:endParaRPr lang="es-CL"/>
              </a:p>
            </c:txPr>
            <c:showLegendKey val="0"/>
            <c:showVal val="1"/>
            <c:showCatName val="0"/>
            <c:showSerName val="0"/>
            <c:showPercent val="0"/>
            <c:showBubbleSize val="0"/>
            <c:showLeaderLines val="0"/>
          </c:dLbls>
          <c:cat>
            <c:numRef>
              <c:f>'Cuadro Primas'!$B$33:$F$33</c:f>
              <c:numCache>
                <c:formatCode>General</c:formatCode>
                <c:ptCount val="5"/>
                <c:pt idx="0">
                  <c:v>2008</c:v>
                </c:pt>
                <c:pt idx="1">
                  <c:v>2009</c:v>
                </c:pt>
                <c:pt idx="2">
                  <c:v>2010</c:v>
                </c:pt>
                <c:pt idx="3">
                  <c:v>2011</c:v>
                </c:pt>
                <c:pt idx="4">
                  <c:v>2012</c:v>
                </c:pt>
              </c:numCache>
            </c:numRef>
          </c:cat>
          <c:val>
            <c:numRef>
              <c:f>'Cuadro Primas'!$B$34:$F$34</c:f>
              <c:numCache>
                <c:formatCode>#,##0</c:formatCode>
                <c:ptCount val="5"/>
                <c:pt idx="0">
                  <c:v>5134.5313865954076</c:v>
                </c:pt>
                <c:pt idx="1">
                  <c:v>5057.7029975163387</c:v>
                </c:pt>
                <c:pt idx="2">
                  <c:v>6052.511690697399</c:v>
                </c:pt>
                <c:pt idx="3">
                  <c:v>6982.6319771704211</c:v>
                </c:pt>
                <c:pt idx="4">
                  <c:v>7497.2883927827324</c:v>
                </c:pt>
              </c:numCache>
            </c:numRef>
          </c:val>
        </c:ser>
        <c:ser>
          <c:idx val="2"/>
          <c:order val="1"/>
          <c:tx>
            <c:strRef>
              <c:f>'Cuadro Primas'!$A$35</c:f>
              <c:strCache>
                <c:ptCount val="1"/>
                <c:pt idx="0">
                  <c:v>GENERALES en MM US$</c:v>
                </c:pt>
              </c:strCache>
            </c:strRef>
          </c:tx>
          <c:invertIfNegative val="0"/>
          <c:dLbls>
            <c:dLbl>
              <c:idx val="0"/>
              <c:layout>
                <c:manualLayout>
                  <c:x val="3.2258064516129031E-2"/>
                  <c:y val="-4.4893378226711564E-3"/>
                </c:manualLayout>
              </c:layout>
              <c:showLegendKey val="0"/>
              <c:showVal val="1"/>
              <c:showCatName val="0"/>
              <c:showSerName val="0"/>
              <c:showPercent val="0"/>
              <c:showBubbleSize val="0"/>
            </c:dLbl>
            <c:dLbl>
              <c:idx val="1"/>
              <c:layout>
                <c:manualLayout>
                  <c:x val="2.6881720430107527E-2"/>
                  <c:y val="-8.9786756453423128E-3"/>
                </c:manualLayout>
              </c:layout>
              <c:showLegendKey val="0"/>
              <c:showVal val="1"/>
              <c:showCatName val="0"/>
              <c:showSerName val="0"/>
              <c:showPercent val="0"/>
              <c:showBubbleSize val="0"/>
            </c:dLbl>
            <c:dLbl>
              <c:idx val="2"/>
              <c:layout>
                <c:manualLayout>
                  <c:x val="2.6881720430107527E-2"/>
                  <c:y val="-1.3468013468013467E-2"/>
                </c:manualLayout>
              </c:layout>
              <c:showLegendKey val="0"/>
              <c:showVal val="1"/>
              <c:showCatName val="0"/>
              <c:showSerName val="0"/>
              <c:showPercent val="0"/>
              <c:showBubbleSize val="0"/>
            </c:dLbl>
            <c:dLbl>
              <c:idx val="3"/>
              <c:layout>
                <c:manualLayout>
                  <c:x val="3.2258064516129031E-2"/>
                  <c:y val="-1.3468013468013467E-2"/>
                </c:manualLayout>
              </c:layout>
              <c:showLegendKey val="0"/>
              <c:showVal val="1"/>
              <c:showCatName val="0"/>
              <c:showSerName val="0"/>
              <c:showPercent val="0"/>
              <c:showBubbleSize val="0"/>
            </c:dLbl>
            <c:dLbl>
              <c:idx val="4"/>
              <c:layout>
                <c:manualLayout>
                  <c:x val="3.0640433308804903E-2"/>
                  <c:y val="-5.5753387402412364E-3"/>
                </c:manualLayout>
              </c:layout>
              <c:showLegendKey val="0"/>
              <c:showVal val="1"/>
              <c:showCatName val="0"/>
              <c:showSerName val="0"/>
              <c:showPercent val="0"/>
              <c:showBubbleSize val="0"/>
            </c:dLbl>
            <c:txPr>
              <a:bodyPr/>
              <a:lstStyle/>
              <a:p>
                <a:pPr>
                  <a:defRPr sz="1100" b="1"/>
                </a:pPr>
                <a:endParaRPr lang="es-CL"/>
              </a:p>
            </c:txPr>
            <c:showLegendKey val="0"/>
            <c:showVal val="1"/>
            <c:showCatName val="0"/>
            <c:showSerName val="0"/>
            <c:showPercent val="0"/>
            <c:showBubbleSize val="0"/>
            <c:showLeaderLines val="0"/>
          </c:dLbls>
          <c:cat>
            <c:numRef>
              <c:f>'Cuadro Primas'!$B$33:$F$33</c:f>
              <c:numCache>
                <c:formatCode>General</c:formatCode>
                <c:ptCount val="5"/>
                <c:pt idx="0">
                  <c:v>2008</c:v>
                </c:pt>
                <c:pt idx="1">
                  <c:v>2009</c:v>
                </c:pt>
                <c:pt idx="2">
                  <c:v>2010</c:v>
                </c:pt>
                <c:pt idx="3">
                  <c:v>2011</c:v>
                </c:pt>
                <c:pt idx="4">
                  <c:v>2012</c:v>
                </c:pt>
              </c:numCache>
            </c:numRef>
          </c:cat>
          <c:val>
            <c:numRef>
              <c:f>'Cuadro Primas'!$B$35:$F$35</c:f>
              <c:numCache>
                <c:formatCode>#,##0</c:formatCode>
                <c:ptCount val="5"/>
                <c:pt idx="0">
                  <c:v>2760.3475837969795</c:v>
                </c:pt>
                <c:pt idx="1">
                  <c:v>2694.4471636729913</c:v>
                </c:pt>
                <c:pt idx="2">
                  <c:v>3103.1802976681056</c:v>
                </c:pt>
                <c:pt idx="3">
                  <c:v>3713.2190052408164</c:v>
                </c:pt>
                <c:pt idx="4">
                  <c:v>3901.8850445870494</c:v>
                </c:pt>
              </c:numCache>
            </c:numRef>
          </c:val>
        </c:ser>
        <c:dLbls>
          <c:showLegendKey val="0"/>
          <c:showVal val="0"/>
          <c:showCatName val="0"/>
          <c:showSerName val="0"/>
          <c:showPercent val="0"/>
          <c:showBubbleSize val="0"/>
        </c:dLbls>
        <c:gapWidth val="150"/>
        <c:shape val="cylinder"/>
        <c:axId val="103104896"/>
        <c:axId val="103106432"/>
        <c:axId val="0"/>
      </c:bar3DChart>
      <c:catAx>
        <c:axId val="103104896"/>
        <c:scaling>
          <c:orientation val="minMax"/>
        </c:scaling>
        <c:delete val="0"/>
        <c:axPos val="b"/>
        <c:numFmt formatCode="General" sourceLinked="1"/>
        <c:majorTickMark val="out"/>
        <c:minorTickMark val="none"/>
        <c:tickLblPos val="nextTo"/>
        <c:txPr>
          <a:bodyPr rot="0" vert="horz"/>
          <a:lstStyle/>
          <a:p>
            <a:pPr>
              <a:defRPr/>
            </a:pPr>
            <a:endParaRPr lang="es-CL"/>
          </a:p>
        </c:txPr>
        <c:crossAx val="103106432"/>
        <c:crosses val="autoZero"/>
        <c:auto val="1"/>
        <c:lblAlgn val="ctr"/>
        <c:lblOffset val="100"/>
        <c:noMultiLvlLbl val="0"/>
      </c:catAx>
      <c:valAx>
        <c:axId val="103106432"/>
        <c:scaling>
          <c:orientation val="minMax"/>
        </c:scaling>
        <c:delete val="0"/>
        <c:axPos val="l"/>
        <c:majorGridlines/>
        <c:numFmt formatCode="#,##0" sourceLinked="1"/>
        <c:majorTickMark val="out"/>
        <c:minorTickMark val="none"/>
        <c:tickLblPos val="nextTo"/>
        <c:txPr>
          <a:bodyPr rot="0" vert="horz"/>
          <a:lstStyle/>
          <a:p>
            <a:pPr>
              <a:defRPr/>
            </a:pPr>
            <a:endParaRPr lang="es-CL"/>
          </a:p>
        </c:txPr>
        <c:crossAx val="103104896"/>
        <c:crosses val="autoZero"/>
        <c:crossBetween val="between"/>
      </c:valAx>
    </c:plotArea>
    <c:legend>
      <c:legendPos val="t"/>
      <c:overlay val="0"/>
    </c:legend>
    <c:plotVisOnly val="1"/>
    <c:dispBlanksAs val="gap"/>
    <c:showDLblsOverMax val="0"/>
  </c:chart>
  <c:externalData r:id="rId2">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s-CL"/>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a:lstStyle/>
          <a:p>
            <a:pPr>
              <a:defRPr sz="1200" b="1" i="0" u="none" strike="noStrike" baseline="0">
                <a:solidFill>
                  <a:srgbClr val="000000"/>
                </a:solidFill>
                <a:latin typeface="Calibri"/>
                <a:ea typeface="Calibri"/>
                <a:cs typeface="Calibri"/>
              </a:defRPr>
            </a:pPr>
            <a:r>
              <a:rPr lang="es-CL"/>
              <a:t>ROE INDUSTRIA SEGUROS EN CHILE</a:t>
            </a:r>
          </a:p>
        </c:rich>
      </c:tx>
      <c:overlay val="0"/>
    </c:title>
    <c:autoTitleDeleted val="0"/>
    <c:plotArea>
      <c:layout>
        <c:manualLayout>
          <c:layoutTarget val="inner"/>
          <c:xMode val="edge"/>
          <c:yMode val="edge"/>
          <c:x val="9.1726410841168587E-2"/>
          <c:y val="0.1341149345282116"/>
          <c:w val="0.88306580261538103"/>
          <c:h val="0.67626782688071641"/>
        </c:manualLayout>
      </c:layout>
      <c:lineChart>
        <c:grouping val="standard"/>
        <c:varyColors val="0"/>
        <c:ser>
          <c:idx val="0"/>
          <c:order val="0"/>
          <c:tx>
            <c:strRef>
              <c:f>'Cuadro ROE 2005 2012'!$A$2</c:f>
              <c:strCache>
                <c:ptCount val="1"/>
                <c:pt idx="0">
                  <c:v>VIDA</c:v>
                </c:pt>
              </c:strCache>
            </c:strRef>
          </c:tx>
          <c:spPr>
            <a:ln w="38100">
              <a:solidFill>
                <a:srgbClr val="000099"/>
              </a:solidFill>
            </a:ln>
          </c:spPr>
          <c:marker>
            <c:symbol val="none"/>
          </c:marker>
          <c:dLbls>
            <c:dLbl>
              <c:idx val="1"/>
              <c:layout>
                <c:manualLayout>
                  <c:x val="-1.3223140495867768E-2"/>
                  <c:y val="-1.4732965009208104E-2"/>
                </c:manualLayout>
              </c:layout>
              <c:showLegendKey val="0"/>
              <c:showVal val="1"/>
              <c:showCatName val="0"/>
              <c:showSerName val="0"/>
              <c:showPercent val="0"/>
              <c:showBubbleSize val="0"/>
            </c:dLbl>
            <c:dLbl>
              <c:idx val="2"/>
              <c:layout>
                <c:manualLayout>
                  <c:x val="-8.8154269972451783E-3"/>
                  <c:y val="-3.6832412523020259E-3"/>
                </c:manualLayout>
              </c:layout>
              <c:showLegendKey val="0"/>
              <c:showVal val="1"/>
              <c:showCatName val="0"/>
              <c:showSerName val="0"/>
              <c:showPercent val="0"/>
              <c:showBubbleSize val="0"/>
            </c:dLbl>
            <c:dLbl>
              <c:idx val="4"/>
              <c:layout>
                <c:manualLayout>
                  <c:x val="-1.3223314027895273E-2"/>
                  <c:y val="2.5782688766114181E-2"/>
                </c:manualLayout>
              </c:layout>
              <c:showLegendKey val="0"/>
              <c:showVal val="1"/>
              <c:showCatName val="0"/>
              <c:showSerName val="0"/>
              <c:showPercent val="0"/>
              <c:showBubbleSize val="0"/>
            </c:dLbl>
            <c:dLbl>
              <c:idx val="5"/>
              <c:layout>
                <c:manualLayout>
                  <c:x val="-1.3223140495867768E-2"/>
                  <c:y val="-2.2099447513812154E-2"/>
                </c:manualLayout>
              </c:layout>
              <c:showLegendKey val="0"/>
              <c:showVal val="1"/>
              <c:showCatName val="0"/>
              <c:showSerName val="0"/>
              <c:showPercent val="0"/>
              <c:showBubbleSize val="0"/>
            </c:dLbl>
            <c:dLbl>
              <c:idx val="6"/>
              <c:layout>
                <c:manualLayout>
                  <c:x val="-1.1019283746556474E-2"/>
                  <c:y val="-2.5782688766114181E-2"/>
                </c:manualLayout>
              </c:layout>
              <c:showLegendKey val="0"/>
              <c:showVal val="1"/>
              <c:showCatName val="0"/>
              <c:showSerName val="0"/>
              <c:showPercent val="0"/>
              <c:showBubbleSize val="0"/>
            </c:dLbl>
            <c:dLbl>
              <c:idx val="7"/>
              <c:layout>
                <c:manualLayout>
                  <c:x val="-1.1019283746556474E-2"/>
                  <c:y val="-2.2099447513812154E-2"/>
                </c:manualLayout>
              </c:layout>
              <c:showLegendKey val="0"/>
              <c:showVal val="1"/>
              <c:showCatName val="0"/>
              <c:showSerName val="0"/>
              <c:showPercent val="0"/>
              <c:showBubbleSize val="0"/>
            </c:dLbl>
            <c:showLegendKey val="0"/>
            <c:showVal val="1"/>
            <c:showCatName val="0"/>
            <c:showSerName val="0"/>
            <c:showPercent val="0"/>
            <c:showBubbleSize val="0"/>
            <c:showLeaderLines val="0"/>
          </c:dLbls>
          <c:cat>
            <c:numRef>
              <c:f>'Cuadro ROE 2005 2012'!$B$1:$I$1</c:f>
              <c:numCache>
                <c:formatCode>General</c:formatCode>
                <c:ptCount val="8"/>
                <c:pt idx="0">
                  <c:v>2005</c:v>
                </c:pt>
                <c:pt idx="1">
                  <c:v>2006</c:v>
                </c:pt>
                <c:pt idx="2">
                  <c:v>2007</c:v>
                </c:pt>
                <c:pt idx="3">
                  <c:v>2008</c:v>
                </c:pt>
                <c:pt idx="4">
                  <c:v>2009</c:v>
                </c:pt>
                <c:pt idx="5">
                  <c:v>2010</c:v>
                </c:pt>
                <c:pt idx="6">
                  <c:v>2011</c:v>
                </c:pt>
                <c:pt idx="7">
                  <c:v>2012</c:v>
                </c:pt>
              </c:numCache>
            </c:numRef>
          </c:cat>
          <c:val>
            <c:numRef>
              <c:f>'Cuadro ROE 2005 2012'!$B$2:$I$2</c:f>
              <c:numCache>
                <c:formatCode>0.00%</c:formatCode>
                <c:ptCount val="8"/>
                <c:pt idx="0">
                  <c:v>0.10009999999999999</c:v>
                </c:pt>
                <c:pt idx="1">
                  <c:v>0.19339999999999999</c:v>
                </c:pt>
                <c:pt idx="2">
                  <c:v>0.1242</c:v>
                </c:pt>
                <c:pt idx="3">
                  <c:v>-6.9199999999999998E-2</c:v>
                </c:pt>
                <c:pt idx="4">
                  <c:v>0.24429999999999999</c:v>
                </c:pt>
                <c:pt idx="5">
                  <c:v>0.2571</c:v>
                </c:pt>
                <c:pt idx="6">
                  <c:v>0.1555</c:v>
                </c:pt>
                <c:pt idx="7">
                  <c:v>0.14929999999999999</c:v>
                </c:pt>
              </c:numCache>
            </c:numRef>
          </c:val>
          <c:smooth val="0"/>
        </c:ser>
        <c:ser>
          <c:idx val="1"/>
          <c:order val="1"/>
          <c:tx>
            <c:strRef>
              <c:f>'Cuadro ROE 2005 2012'!$A$3</c:f>
              <c:strCache>
                <c:ptCount val="1"/>
                <c:pt idx="0">
                  <c:v>GENERALES</c:v>
                </c:pt>
              </c:strCache>
            </c:strRef>
          </c:tx>
          <c:spPr>
            <a:ln w="38100">
              <a:solidFill>
                <a:srgbClr val="00FF00"/>
              </a:solidFill>
            </a:ln>
          </c:spPr>
          <c:marker>
            <c:symbol val="none"/>
          </c:marker>
          <c:dLbls>
            <c:dLbl>
              <c:idx val="0"/>
              <c:layout>
                <c:manualLayout>
                  <c:x val="-2.2038567493112946E-3"/>
                  <c:y val="2.2099447513812154E-2"/>
                </c:manualLayout>
              </c:layout>
              <c:showLegendKey val="0"/>
              <c:showVal val="1"/>
              <c:showCatName val="0"/>
              <c:showSerName val="0"/>
              <c:showPercent val="0"/>
              <c:showBubbleSize val="0"/>
            </c:dLbl>
            <c:dLbl>
              <c:idx val="1"/>
              <c:layout>
                <c:manualLayout>
                  <c:x val="0"/>
                  <c:y val="2.2099447513812154E-2"/>
                </c:manualLayout>
              </c:layout>
              <c:showLegendKey val="0"/>
              <c:showVal val="1"/>
              <c:showCatName val="0"/>
              <c:showSerName val="0"/>
              <c:showPercent val="0"/>
              <c:showBubbleSize val="0"/>
            </c:dLbl>
            <c:dLbl>
              <c:idx val="2"/>
              <c:layout>
                <c:manualLayout>
                  <c:x val="-2.4242424242424242E-2"/>
                  <c:y val="2.9465930018416273E-2"/>
                </c:manualLayout>
              </c:layout>
              <c:showLegendKey val="0"/>
              <c:showVal val="1"/>
              <c:showCatName val="0"/>
              <c:showSerName val="0"/>
              <c:showPercent val="0"/>
              <c:showBubbleSize val="0"/>
            </c:dLbl>
            <c:dLbl>
              <c:idx val="3"/>
              <c:layout>
                <c:manualLayout>
                  <c:x val="-2.8650137741046831E-2"/>
                  <c:y val="2.5782688766114246E-2"/>
                </c:manualLayout>
              </c:layout>
              <c:showLegendKey val="0"/>
              <c:showVal val="1"/>
              <c:showCatName val="0"/>
              <c:showSerName val="0"/>
              <c:showPercent val="0"/>
              <c:showBubbleSize val="0"/>
            </c:dLbl>
            <c:dLbl>
              <c:idx val="4"/>
              <c:layout>
                <c:manualLayout>
                  <c:x val="-1.7353202750482636E-7"/>
                  <c:y val="-2.2099447513812154E-2"/>
                </c:manualLayout>
              </c:layout>
              <c:showLegendKey val="0"/>
              <c:showVal val="1"/>
              <c:showCatName val="0"/>
              <c:showSerName val="0"/>
              <c:showPercent val="0"/>
              <c:showBubbleSize val="0"/>
            </c:dLbl>
            <c:dLbl>
              <c:idx val="5"/>
              <c:layout>
                <c:manualLayout>
                  <c:x val="-6.6115702479338841E-3"/>
                  <c:y val="1.4732965009208104E-2"/>
                </c:manualLayout>
              </c:layout>
              <c:showLegendKey val="0"/>
              <c:showVal val="1"/>
              <c:showCatName val="0"/>
              <c:showSerName val="0"/>
              <c:showPercent val="0"/>
              <c:showBubbleSize val="0"/>
            </c:dLbl>
            <c:dLbl>
              <c:idx val="6"/>
              <c:layout>
                <c:manualLayout>
                  <c:x val="-9.0358126721763091E-2"/>
                  <c:y val="-7.3664825046040518E-3"/>
                </c:manualLayout>
              </c:layout>
              <c:showLegendKey val="0"/>
              <c:showVal val="1"/>
              <c:showCatName val="0"/>
              <c:showSerName val="0"/>
              <c:showPercent val="0"/>
              <c:showBubbleSize val="0"/>
            </c:dLbl>
            <c:dLbl>
              <c:idx val="7"/>
              <c:layout>
                <c:manualLayout>
                  <c:x val="-7.4931129476584021E-2"/>
                  <c:y val="2.2099447513812223E-2"/>
                </c:manualLayout>
              </c:layout>
              <c:showLegendKey val="0"/>
              <c:showVal val="1"/>
              <c:showCatName val="0"/>
              <c:showSerName val="0"/>
              <c:showPercent val="0"/>
              <c:showBubbleSize val="0"/>
            </c:dLbl>
            <c:showLegendKey val="0"/>
            <c:showVal val="1"/>
            <c:showCatName val="0"/>
            <c:showSerName val="0"/>
            <c:showPercent val="0"/>
            <c:showBubbleSize val="0"/>
            <c:showLeaderLines val="0"/>
          </c:dLbls>
          <c:cat>
            <c:numRef>
              <c:f>'Cuadro ROE 2005 2012'!$B$1:$I$1</c:f>
              <c:numCache>
                <c:formatCode>General</c:formatCode>
                <c:ptCount val="8"/>
                <c:pt idx="0">
                  <c:v>2005</c:v>
                </c:pt>
                <c:pt idx="1">
                  <c:v>2006</c:v>
                </c:pt>
                <c:pt idx="2">
                  <c:v>2007</c:v>
                </c:pt>
                <c:pt idx="3">
                  <c:v>2008</c:v>
                </c:pt>
                <c:pt idx="4">
                  <c:v>2009</c:v>
                </c:pt>
                <c:pt idx="5">
                  <c:v>2010</c:v>
                </c:pt>
                <c:pt idx="6">
                  <c:v>2011</c:v>
                </c:pt>
                <c:pt idx="7">
                  <c:v>2012</c:v>
                </c:pt>
              </c:numCache>
            </c:numRef>
          </c:cat>
          <c:val>
            <c:numRef>
              <c:f>'Cuadro ROE 2005 2012'!$B$3:$I$3</c:f>
              <c:numCache>
                <c:formatCode>0.00%</c:formatCode>
                <c:ptCount val="8"/>
                <c:pt idx="0">
                  <c:v>5.6399999999999999E-2</c:v>
                </c:pt>
                <c:pt idx="1">
                  <c:v>6.1600000000000002E-2</c:v>
                </c:pt>
                <c:pt idx="2">
                  <c:v>5.5399999999999998E-2</c:v>
                </c:pt>
                <c:pt idx="3">
                  <c:v>5.0099999999999999E-2</c:v>
                </c:pt>
                <c:pt idx="4">
                  <c:v>8.1000000000000003E-2</c:v>
                </c:pt>
                <c:pt idx="5">
                  <c:v>3.3500000000000002E-2</c:v>
                </c:pt>
                <c:pt idx="6">
                  <c:v>0.13650000000000001</c:v>
                </c:pt>
                <c:pt idx="7">
                  <c:v>0.10299999999999999</c:v>
                </c:pt>
              </c:numCache>
            </c:numRef>
          </c:val>
          <c:smooth val="0"/>
        </c:ser>
        <c:dLbls>
          <c:showLegendKey val="0"/>
          <c:showVal val="0"/>
          <c:showCatName val="0"/>
          <c:showSerName val="0"/>
          <c:showPercent val="0"/>
          <c:showBubbleSize val="0"/>
        </c:dLbls>
        <c:marker val="1"/>
        <c:smooth val="0"/>
        <c:axId val="103440768"/>
        <c:axId val="103442304"/>
      </c:lineChart>
      <c:catAx>
        <c:axId val="103440768"/>
        <c:scaling>
          <c:orientation val="minMax"/>
        </c:scaling>
        <c:delete val="0"/>
        <c:axPos val="b"/>
        <c:majorGridlines>
          <c:spPr>
            <a:ln>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ln>
          </c:spPr>
        </c:majorGridlines>
        <c:numFmt formatCode="General" sourceLinked="1"/>
        <c:majorTickMark val="none"/>
        <c:minorTickMark val="none"/>
        <c:tickLblPos val="low"/>
        <c:txPr>
          <a:bodyPr rot="0" vert="horz"/>
          <a:lstStyle/>
          <a:p>
            <a:pPr>
              <a:defRPr sz="1000" b="0" i="0" u="none" strike="noStrike" baseline="0">
                <a:solidFill>
                  <a:srgbClr val="000000"/>
                </a:solidFill>
                <a:latin typeface="Calibri"/>
                <a:ea typeface="Calibri"/>
                <a:cs typeface="Calibri"/>
              </a:defRPr>
            </a:pPr>
            <a:endParaRPr lang="es-CL"/>
          </a:p>
        </c:txPr>
        <c:crossAx val="103442304"/>
        <c:crosses val="autoZero"/>
        <c:auto val="1"/>
        <c:lblAlgn val="ctr"/>
        <c:lblOffset val="100"/>
        <c:noMultiLvlLbl val="0"/>
      </c:catAx>
      <c:valAx>
        <c:axId val="103442304"/>
        <c:scaling>
          <c:orientation val="minMax"/>
        </c:scaling>
        <c:delete val="0"/>
        <c:axPos val="l"/>
        <c:majorGridlines/>
        <c:numFmt formatCode="0%" sourceLinked="0"/>
        <c:majorTickMark val="none"/>
        <c:minorTickMark val="none"/>
        <c:tickLblPos val="nextTo"/>
        <c:spPr>
          <a:ln w="9525">
            <a:noFill/>
          </a:ln>
        </c:spPr>
        <c:txPr>
          <a:bodyPr rot="0" vert="horz"/>
          <a:lstStyle/>
          <a:p>
            <a:pPr>
              <a:defRPr sz="1000" b="0" i="0" u="none" strike="noStrike" baseline="0">
                <a:solidFill>
                  <a:srgbClr val="000000"/>
                </a:solidFill>
                <a:latin typeface="Calibri"/>
                <a:ea typeface="Calibri"/>
                <a:cs typeface="Calibri"/>
              </a:defRPr>
            </a:pPr>
            <a:endParaRPr lang="es-CL"/>
          </a:p>
        </c:txPr>
        <c:crossAx val="103440768"/>
        <c:crosses val="autoZero"/>
        <c:crossBetween val="between"/>
      </c:valAx>
    </c:plotArea>
    <c:legend>
      <c:legendPos val="r"/>
      <c:layout>
        <c:manualLayout>
          <c:xMode val="edge"/>
          <c:yMode val="edge"/>
          <c:x val="0.73753089954664763"/>
          <c:y val="0.87794898565856061"/>
          <c:w val="0.229411249213683"/>
          <c:h val="0.11942402227345891"/>
        </c:manualLayout>
      </c:layout>
      <c:overlay val="0"/>
      <c:txPr>
        <a:bodyPr/>
        <a:lstStyle/>
        <a:p>
          <a:pPr>
            <a:defRPr sz="845" b="0" i="0" u="none" strike="noStrike" baseline="0">
              <a:solidFill>
                <a:srgbClr val="000000"/>
              </a:solidFill>
              <a:latin typeface="Calibri"/>
              <a:ea typeface="Calibri"/>
              <a:cs typeface="Calibri"/>
            </a:defRPr>
          </a:pPr>
          <a:endParaRPr lang="es-CL"/>
        </a:p>
      </c:txPr>
    </c:legend>
    <c:plotVisOnly val="1"/>
    <c:dispBlanksAs val="gap"/>
    <c:showDLblsOverMax val="0"/>
  </c:chart>
  <c:txPr>
    <a:bodyPr/>
    <a:lstStyle/>
    <a:p>
      <a:pPr>
        <a:defRPr sz="1000" b="0" i="0" u="none" strike="noStrike" baseline="0">
          <a:solidFill>
            <a:srgbClr val="000000"/>
          </a:solidFill>
          <a:latin typeface="Calibri"/>
          <a:ea typeface="Calibri"/>
          <a:cs typeface="Calibri"/>
        </a:defRPr>
      </a:pPr>
      <a:endParaRPr lang="es-CL"/>
    </a:p>
  </c:txPr>
  <c:externalData r:id="rId2">
    <c:autoUpdate val="0"/>
  </c:externalData>
  <c:userShapes r:id="rId3"/>
</c:chartSpace>
</file>

<file path=ppt/charts/chart6.xml><?xml version="1.0" encoding="utf-8"?>
<c:chartSpace xmlns:c="http://schemas.openxmlformats.org/drawingml/2006/chart" xmlns:a="http://schemas.openxmlformats.org/drawingml/2006/main" xmlns:r="http://schemas.openxmlformats.org/officeDocument/2006/relationships">
  <c:date1904 val="0"/>
  <c:lang val="es-CL"/>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view3D>
      <c:rotX val="30"/>
      <c:rotY val="0"/>
      <c:rAngAx val="0"/>
      <c:perspective val="30"/>
    </c:view3D>
    <c:floor>
      <c:thickness val="0"/>
    </c:floor>
    <c:sideWall>
      <c:thickness val="0"/>
    </c:sideWall>
    <c:backWall>
      <c:thickness val="0"/>
    </c:backWall>
    <c:plotArea>
      <c:layout>
        <c:manualLayout>
          <c:layoutTarget val="inner"/>
          <c:xMode val="edge"/>
          <c:yMode val="edge"/>
          <c:x val="5.6366272965879274E-2"/>
          <c:y val="0"/>
          <c:w val="0.79246286089238849"/>
          <c:h val="0.9251207729468599"/>
        </c:manualLayout>
      </c:layout>
      <c:pie3DChart>
        <c:varyColors val="1"/>
        <c:ser>
          <c:idx val="0"/>
          <c:order val="0"/>
          <c:explosion val="25"/>
          <c:dLbls>
            <c:dLbl>
              <c:idx val="0"/>
              <c:layout>
                <c:manualLayout>
                  <c:x val="-0.2424"/>
                  <c:y val="-6.4397466621020194E-2"/>
                </c:manualLayout>
              </c:layout>
              <c:numFmt formatCode="0.0%" sourceLinked="0"/>
              <c:spPr/>
              <c:txPr>
                <a:bodyPr/>
                <a:lstStyle/>
                <a:p>
                  <a:pPr>
                    <a:defRPr sz="2400" b="1"/>
                  </a:pPr>
                  <a:endParaRPr lang="es-CL"/>
                </a:p>
              </c:txPr>
              <c:showLegendKey val="0"/>
              <c:showVal val="1"/>
              <c:showCatName val="0"/>
              <c:showSerName val="0"/>
              <c:showPercent val="1"/>
              <c:showBubbleSize val="0"/>
              <c:separator>; </c:separator>
            </c:dLbl>
            <c:dLbl>
              <c:idx val="1"/>
              <c:layout>
                <c:manualLayout>
                  <c:x val="0.15916246719160104"/>
                  <c:y val="-8.9423142759329E-2"/>
                </c:manualLayout>
              </c:layout>
              <c:numFmt formatCode="0.0%" sourceLinked="0"/>
              <c:spPr/>
              <c:txPr>
                <a:bodyPr/>
                <a:lstStyle/>
                <a:p>
                  <a:pPr>
                    <a:defRPr sz="2400" b="1"/>
                  </a:pPr>
                  <a:endParaRPr lang="es-CL"/>
                </a:p>
              </c:txPr>
              <c:showLegendKey val="0"/>
              <c:showVal val="1"/>
              <c:showCatName val="0"/>
              <c:showSerName val="0"/>
              <c:showPercent val="1"/>
              <c:showBubbleSize val="0"/>
              <c:separator>; </c:separator>
            </c:dLbl>
            <c:dLbl>
              <c:idx val="2"/>
              <c:layout>
                <c:manualLayout>
                  <c:x val="0.14136504811898518"/>
                  <c:y val="-4.4760134149897927E-2"/>
                </c:manualLayout>
              </c:layout>
              <c:numFmt formatCode="0.0%" sourceLinked="0"/>
              <c:spPr/>
              <c:txPr>
                <a:bodyPr/>
                <a:lstStyle/>
                <a:p>
                  <a:pPr>
                    <a:defRPr sz="2400" b="1"/>
                  </a:pPr>
                  <a:endParaRPr lang="es-CL"/>
                </a:p>
              </c:txPr>
              <c:showLegendKey val="0"/>
              <c:showVal val="1"/>
              <c:showCatName val="0"/>
              <c:showSerName val="0"/>
              <c:showPercent val="1"/>
              <c:showBubbleSize val="0"/>
              <c:separator>; </c:separator>
            </c:dLbl>
            <c:numFmt formatCode="0.0%" sourceLinked="0"/>
            <c:showLegendKey val="0"/>
            <c:showVal val="1"/>
            <c:showCatName val="0"/>
            <c:showSerName val="0"/>
            <c:showPercent val="1"/>
            <c:showBubbleSize val="0"/>
            <c:separator>; </c:separator>
            <c:showLeaderLines val="1"/>
          </c:dLbls>
          <c:cat>
            <c:strRef>
              <c:f>'Hoja4 (2)'!$B$26:$D$26</c:f>
              <c:strCache>
                <c:ptCount val="3"/>
                <c:pt idx="0">
                  <c:v>Retiro Programado</c:v>
                </c:pt>
                <c:pt idx="1">
                  <c:v>Renta Vitalicia</c:v>
                </c:pt>
                <c:pt idx="2">
                  <c:v>Renta Temporal</c:v>
                </c:pt>
              </c:strCache>
            </c:strRef>
          </c:cat>
          <c:val>
            <c:numRef>
              <c:f>'Hoja4 (2)'!$B$27:$D$27</c:f>
              <c:numCache>
                <c:formatCode>_-* #,##0_-;\-* #,##0_-;_-* "-"??_-;_-@_-</c:formatCode>
                <c:ptCount val="3"/>
                <c:pt idx="0">
                  <c:v>490925</c:v>
                </c:pt>
                <c:pt idx="1">
                  <c:v>469616</c:v>
                </c:pt>
                <c:pt idx="2">
                  <c:v>16078</c:v>
                </c:pt>
              </c:numCache>
            </c:numRef>
          </c:val>
        </c:ser>
        <c:ser>
          <c:idx val="1"/>
          <c:order val="1"/>
          <c:explosion val="25"/>
          <c:cat>
            <c:strRef>
              <c:f>'Hoja4 (2)'!$B$26:$D$26</c:f>
              <c:strCache>
                <c:ptCount val="3"/>
                <c:pt idx="0">
                  <c:v>Retiro Programado</c:v>
                </c:pt>
                <c:pt idx="1">
                  <c:v>Renta Vitalicia</c:v>
                </c:pt>
                <c:pt idx="2">
                  <c:v>Renta Temporal</c:v>
                </c:pt>
              </c:strCache>
            </c:strRef>
          </c:cat>
          <c:val>
            <c:numRef>
              <c:f>'Hoja4 (2)'!$B$28:$D$28</c:f>
              <c:numCache>
                <c:formatCode>0.0%</c:formatCode>
                <c:ptCount val="3"/>
                <c:pt idx="0">
                  <c:v>0.50267811705485965</c:v>
                </c:pt>
                <c:pt idx="1">
                  <c:v>0.48085896342381212</c:v>
                </c:pt>
                <c:pt idx="2">
                  <c:v>1.6462919521328175E-2</c:v>
                </c:pt>
              </c:numCache>
            </c:numRef>
          </c:val>
        </c:ser>
        <c:dLbls>
          <c:showLegendKey val="0"/>
          <c:showVal val="0"/>
          <c:showCatName val="0"/>
          <c:showSerName val="0"/>
          <c:showPercent val="0"/>
          <c:showBubbleSize val="0"/>
          <c:showLeaderLines val="1"/>
        </c:dLbls>
      </c:pie3DChart>
    </c:plotArea>
    <c:legend>
      <c:legendPos val="r"/>
      <c:layout>
        <c:manualLayout>
          <c:xMode val="edge"/>
          <c:yMode val="edge"/>
          <c:x val="0"/>
          <c:y val="0.83061736848111378"/>
          <c:w val="0.92211653543307071"/>
          <c:h val="0.13103560424512153"/>
        </c:manualLayout>
      </c:layout>
      <c:overlay val="0"/>
      <c:txPr>
        <a:bodyPr/>
        <a:lstStyle/>
        <a:p>
          <a:pPr>
            <a:defRPr sz="1800"/>
          </a:pPr>
          <a:endParaRPr lang="es-CL"/>
        </a:p>
      </c:txPr>
    </c:legend>
    <c:plotVisOnly val="1"/>
    <c:dispBlanksAs val="gap"/>
    <c:showDLblsOverMax val="0"/>
  </c:chart>
  <c:externalData r:id="rId2">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c:date1904 val="0"/>
  <c:lang val="es-CL"/>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a:lstStyle/>
          <a:p>
            <a:pPr>
              <a:defRPr sz="1200" b="1" i="0" u="none" strike="noStrike" baseline="0">
                <a:solidFill>
                  <a:srgbClr val="FF9900"/>
                </a:solidFill>
                <a:latin typeface="Arial"/>
                <a:ea typeface="Arial"/>
                <a:cs typeface="Arial"/>
              </a:defRPr>
            </a:pPr>
            <a:r>
              <a:rPr lang="es-CL"/>
              <a:t>(Diciembre 2012)</a:t>
            </a:r>
          </a:p>
        </c:rich>
      </c:tx>
      <c:layout>
        <c:manualLayout>
          <c:xMode val="edge"/>
          <c:yMode val="edge"/>
          <c:x val="0.40546373622489107"/>
          <c:y val="0.14412121461318642"/>
        </c:manualLayout>
      </c:layout>
      <c:overlay val="0"/>
      <c:spPr>
        <a:noFill/>
        <a:ln w="25400">
          <a:noFill/>
        </a:ln>
      </c:spPr>
    </c:title>
    <c:autoTitleDeleted val="0"/>
    <c:view3D>
      <c:rotX val="15"/>
      <c:rotY val="180"/>
      <c:rAngAx val="0"/>
      <c:perspective val="0"/>
    </c:view3D>
    <c:floor>
      <c:thickness val="0"/>
    </c:floor>
    <c:sideWall>
      <c:thickness val="0"/>
    </c:sideWall>
    <c:backWall>
      <c:thickness val="0"/>
    </c:backWall>
    <c:plotArea>
      <c:layout>
        <c:manualLayout>
          <c:layoutTarget val="inner"/>
          <c:xMode val="edge"/>
          <c:yMode val="edge"/>
          <c:x val="0.23516771568602471"/>
          <c:y val="0.23380124543255623"/>
          <c:w val="0.6035605500768717"/>
          <c:h val="0.58436230765271946"/>
        </c:manualLayout>
      </c:layout>
      <c:pie3DChart>
        <c:varyColors val="1"/>
        <c:ser>
          <c:idx val="0"/>
          <c:order val="0"/>
          <c:spPr>
            <a:solidFill>
              <a:srgbClr val="9999FF"/>
            </a:solidFill>
            <a:ln w="12700">
              <a:solidFill>
                <a:srgbClr val="000000"/>
              </a:solidFill>
              <a:prstDash val="solid"/>
            </a:ln>
          </c:spPr>
          <c:explosion val="7"/>
          <c:dPt>
            <c:idx val="0"/>
            <c:bubble3D val="0"/>
            <c:spPr>
              <a:solidFill>
                <a:srgbClr val="00FFFF"/>
              </a:solidFill>
              <a:ln w="12700">
                <a:solidFill>
                  <a:srgbClr val="000000"/>
                </a:solidFill>
                <a:prstDash val="solid"/>
              </a:ln>
            </c:spPr>
          </c:dPt>
          <c:dPt>
            <c:idx val="1"/>
            <c:bubble3D val="0"/>
            <c:spPr>
              <a:solidFill>
                <a:srgbClr val="FF00FF"/>
              </a:solidFill>
              <a:ln w="12700">
                <a:solidFill>
                  <a:srgbClr val="000000"/>
                </a:solidFill>
                <a:prstDash val="solid"/>
              </a:ln>
            </c:spPr>
          </c:dPt>
          <c:dPt>
            <c:idx val="2"/>
            <c:bubble3D val="0"/>
            <c:spPr>
              <a:solidFill>
                <a:srgbClr val="FFFF00"/>
              </a:solidFill>
              <a:ln w="12700">
                <a:solidFill>
                  <a:srgbClr val="000000"/>
                </a:solidFill>
                <a:prstDash val="solid"/>
              </a:ln>
            </c:spPr>
          </c:dPt>
          <c:dPt>
            <c:idx val="3"/>
            <c:bubble3D val="0"/>
            <c:explosion val="14"/>
            <c:spPr>
              <a:solidFill>
                <a:srgbClr val="99CC00"/>
              </a:solidFill>
              <a:ln w="12700">
                <a:solidFill>
                  <a:srgbClr val="000000"/>
                </a:solidFill>
                <a:prstDash val="solid"/>
              </a:ln>
            </c:spPr>
          </c:dPt>
          <c:dPt>
            <c:idx val="4"/>
            <c:bubble3D val="0"/>
            <c:spPr>
              <a:solidFill>
                <a:srgbClr val="0000FF"/>
              </a:solidFill>
              <a:ln w="12700">
                <a:solidFill>
                  <a:srgbClr val="000000"/>
                </a:solidFill>
                <a:prstDash val="solid"/>
              </a:ln>
            </c:spPr>
          </c:dPt>
          <c:dPt>
            <c:idx val="5"/>
            <c:bubble3D val="0"/>
            <c:spPr>
              <a:solidFill>
                <a:srgbClr val="FF0000"/>
              </a:solidFill>
              <a:ln w="12700">
                <a:solidFill>
                  <a:srgbClr val="000000"/>
                </a:solidFill>
                <a:prstDash val="solid"/>
              </a:ln>
            </c:spPr>
          </c:dPt>
          <c:dPt>
            <c:idx val="6"/>
            <c:bubble3D val="0"/>
            <c:spPr>
              <a:solidFill>
                <a:srgbClr val="CCFFFF"/>
              </a:solidFill>
              <a:ln w="12700">
                <a:solidFill>
                  <a:srgbClr val="000000"/>
                </a:solidFill>
                <a:prstDash val="solid"/>
              </a:ln>
            </c:spPr>
          </c:dPt>
          <c:dLbls>
            <c:dLbl>
              <c:idx val="0"/>
              <c:layout>
                <c:manualLayout>
                  <c:x val="0.20255973350924716"/>
                  <c:y val="8.2051541802888678E-2"/>
                </c:manualLayout>
              </c:layout>
              <c:dLblPos val="bestFit"/>
              <c:showLegendKey val="0"/>
              <c:showVal val="0"/>
              <c:showCatName val="1"/>
              <c:showSerName val="0"/>
              <c:showPercent val="1"/>
              <c:showBubbleSize val="0"/>
            </c:dLbl>
            <c:dLbl>
              <c:idx val="1"/>
              <c:layout>
                <c:manualLayout>
                  <c:x val="8.0848877847488315E-2"/>
                  <c:y val="0.12808460345965525"/>
                </c:manualLayout>
              </c:layout>
              <c:dLblPos val="bestFit"/>
              <c:showLegendKey val="0"/>
              <c:showVal val="0"/>
              <c:showCatName val="1"/>
              <c:showSerName val="0"/>
              <c:showPercent val="1"/>
              <c:showBubbleSize val="0"/>
            </c:dLbl>
            <c:dLbl>
              <c:idx val="2"/>
              <c:layout>
                <c:manualLayout>
                  <c:x val="-2.0581732096322185E-2"/>
                  <c:y val="0.19144510444966309"/>
                </c:manualLayout>
              </c:layout>
              <c:dLblPos val="bestFit"/>
              <c:showLegendKey val="0"/>
              <c:showVal val="0"/>
              <c:showCatName val="1"/>
              <c:showSerName val="0"/>
              <c:showPercent val="1"/>
              <c:showBubbleSize val="0"/>
            </c:dLbl>
            <c:dLbl>
              <c:idx val="3"/>
              <c:layout>
                <c:manualLayout>
                  <c:x val="-6.7105141269106064E-2"/>
                  <c:y val="3.160074288959494E-2"/>
                </c:manualLayout>
              </c:layout>
              <c:dLblPos val="bestFit"/>
              <c:showLegendKey val="0"/>
              <c:showVal val="0"/>
              <c:showCatName val="1"/>
              <c:showSerName val="0"/>
              <c:showPercent val="1"/>
              <c:showBubbleSize val="0"/>
            </c:dLbl>
            <c:dLbl>
              <c:idx val="4"/>
              <c:layout>
                <c:manualLayout>
                  <c:x val="-7.2868481933212575E-2"/>
                  <c:y val="-4.9131316669602555E-2"/>
                </c:manualLayout>
              </c:layout>
              <c:dLblPos val="bestFit"/>
              <c:showLegendKey val="0"/>
              <c:showVal val="0"/>
              <c:showCatName val="1"/>
              <c:showSerName val="0"/>
              <c:showPercent val="1"/>
              <c:showBubbleSize val="0"/>
            </c:dLbl>
            <c:dLbl>
              <c:idx val="5"/>
              <c:layout>
                <c:manualLayout>
                  <c:x val="7.0221061939450088E-2"/>
                  <c:y val="-0.18205952326134672"/>
                </c:manualLayout>
              </c:layout>
              <c:dLblPos val="bestFit"/>
              <c:showLegendKey val="0"/>
              <c:showVal val="0"/>
              <c:showCatName val="1"/>
              <c:showSerName val="0"/>
              <c:showPercent val="1"/>
              <c:showBubbleSize val="0"/>
            </c:dLbl>
            <c:dLbl>
              <c:idx val="6"/>
              <c:layout>
                <c:manualLayout>
                  <c:x val="2.9152529724711801E-2"/>
                  <c:y val="-8.483959921348723E-2"/>
                </c:manualLayout>
              </c:layout>
              <c:dLblPos val="bestFit"/>
              <c:showLegendKey val="0"/>
              <c:showVal val="0"/>
              <c:showCatName val="1"/>
              <c:showSerName val="0"/>
              <c:showPercent val="1"/>
              <c:showBubbleSize val="0"/>
            </c:dLbl>
            <c:numFmt formatCode="0.0%" sourceLinked="0"/>
            <c:spPr>
              <a:noFill/>
              <a:ln w="25400">
                <a:noFill/>
              </a:ln>
            </c:spPr>
            <c:txPr>
              <a:bodyPr/>
              <a:lstStyle/>
              <a:p>
                <a:pPr>
                  <a:defRPr sz="1200" b="1" i="0" u="none" strike="noStrike" baseline="0">
                    <a:solidFill>
                      <a:srgbClr val="FF9900"/>
                    </a:solidFill>
                    <a:latin typeface="Arial"/>
                    <a:ea typeface="Arial"/>
                    <a:cs typeface="Arial"/>
                  </a:defRPr>
                </a:pPr>
                <a:endParaRPr lang="es-CL"/>
              </a:p>
            </c:txPr>
            <c:showLegendKey val="0"/>
            <c:showVal val="0"/>
            <c:showCatName val="1"/>
            <c:showSerName val="0"/>
            <c:showPercent val="1"/>
            <c:showBubbleSize val="0"/>
            <c:showLeaderLines val="1"/>
            <c:leaderLines>
              <c:spPr>
                <a:ln w="3175">
                  <a:solidFill>
                    <a:srgbClr val="FF9900"/>
                  </a:solidFill>
                  <a:prstDash val="solid"/>
                </a:ln>
              </c:spPr>
            </c:leaderLines>
          </c:dLbls>
          <c:cat>
            <c:strRef>
              <c:f>propiedad_vida!$C$89:$C$95</c:f>
              <c:strCache>
                <c:ptCount val="7"/>
                <c:pt idx="0">
                  <c:v>Brasil</c:v>
                </c:pt>
                <c:pt idx="1">
                  <c:v>EE UU</c:v>
                </c:pt>
                <c:pt idx="2">
                  <c:v>España</c:v>
                </c:pt>
                <c:pt idx="3">
                  <c:v>Francia</c:v>
                </c:pt>
                <c:pt idx="4">
                  <c:v>Colombia</c:v>
                </c:pt>
                <c:pt idx="5">
                  <c:v>Suiza</c:v>
                </c:pt>
                <c:pt idx="6">
                  <c:v>Chile</c:v>
                </c:pt>
              </c:strCache>
            </c:strRef>
          </c:cat>
          <c:val>
            <c:numRef>
              <c:f>propiedad_vida!$D$89:$D$95</c:f>
              <c:numCache>
                <c:formatCode>0.0%</c:formatCode>
                <c:ptCount val="7"/>
                <c:pt idx="0">
                  <c:v>2.5374449527917391E-2</c:v>
                </c:pt>
                <c:pt idx="1">
                  <c:v>0.1419161773780544</c:v>
                </c:pt>
                <c:pt idx="2">
                  <c:v>6.6206036415058553E-2</c:v>
                </c:pt>
                <c:pt idx="3">
                  <c:v>1.0895247855954212E-2</c:v>
                </c:pt>
                <c:pt idx="4">
                  <c:v>2.5705056609664372E-2</c:v>
                </c:pt>
                <c:pt idx="5">
                  <c:v>3.8399289793908734E-2</c:v>
                </c:pt>
                <c:pt idx="6">
                  <c:v>0.69150374241944235</c:v>
                </c:pt>
              </c:numCache>
            </c:numRef>
          </c:val>
        </c:ser>
        <c:dLbls>
          <c:showLegendKey val="0"/>
          <c:showVal val="0"/>
          <c:showCatName val="0"/>
          <c:showSerName val="0"/>
          <c:showPercent val="0"/>
          <c:showBubbleSize val="0"/>
          <c:showLeaderLines val="1"/>
        </c:dLbls>
      </c:pie3DChart>
      <c:spPr>
        <a:noFill/>
        <a:ln w="25400">
          <a:noFill/>
        </a:ln>
      </c:spPr>
    </c:plotArea>
    <c:plotVisOnly val="1"/>
    <c:dispBlanksAs val="zero"/>
    <c:showDLblsOverMax val="0"/>
  </c:chart>
  <c:spPr>
    <a:noFill/>
    <a:ln w="9525">
      <a:noFill/>
    </a:ln>
  </c:spPr>
  <c:txPr>
    <a:bodyPr/>
    <a:lstStyle/>
    <a:p>
      <a:pPr>
        <a:defRPr sz="875" b="0" i="0" u="none" strike="noStrike" baseline="0">
          <a:solidFill>
            <a:srgbClr val="000000"/>
          </a:solidFill>
          <a:latin typeface="Arial"/>
          <a:ea typeface="Arial"/>
          <a:cs typeface="Arial"/>
        </a:defRPr>
      </a:pPr>
      <a:endParaRPr lang="es-CL"/>
    </a:p>
  </c:txPr>
  <c:externalData r:id="rId2">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c:date1904 val="0"/>
  <c:lang val="es-CL"/>
  <c:roundedCorners val="0"/>
  <mc:AlternateContent xmlns:mc="http://schemas.openxmlformats.org/markup-compatibility/2006">
    <mc:Choice xmlns:c14="http://schemas.microsoft.com/office/drawing/2007/8/2/chart" Requires="c14">
      <c14:style val="129"/>
    </mc:Choice>
    <mc:Fallback>
      <c:style val="29"/>
    </mc:Fallback>
  </mc:AlternateContent>
  <c:clrMapOvr bg1="lt1" tx1="dk1" bg2="lt2" tx2="dk2" accent1="accent1" accent2="accent2" accent3="accent3" accent4="accent4" accent5="accent5" accent6="accent6" hlink="hlink" folHlink="folHlink"/>
  <c:chart>
    <c:title>
      <c:tx>
        <c:rich>
          <a:bodyPr/>
          <a:lstStyle/>
          <a:p>
            <a:pPr>
              <a:defRPr>
                <a:solidFill>
                  <a:srgbClr val="0070C0"/>
                </a:solidFill>
                <a:latin typeface="Century Gothic" pitchFamily="34" charset="0"/>
              </a:defRPr>
            </a:pPr>
            <a:r>
              <a:rPr lang="es-CL">
                <a:solidFill>
                  <a:srgbClr val="0070C0"/>
                </a:solidFill>
                <a:latin typeface="Century Gothic" pitchFamily="34" charset="0"/>
              </a:rPr>
              <a:t>PÓLIZAS y CLÁUSULAS </a:t>
            </a:r>
          </a:p>
          <a:p>
            <a:pPr>
              <a:defRPr>
                <a:solidFill>
                  <a:srgbClr val="0070C0"/>
                </a:solidFill>
                <a:latin typeface="Century Gothic" pitchFamily="34" charset="0"/>
              </a:defRPr>
            </a:pPr>
            <a:r>
              <a:rPr lang="es-CL" sz="1600">
                <a:solidFill>
                  <a:srgbClr val="0070C0"/>
                </a:solidFill>
                <a:latin typeface="Century Gothic" pitchFamily="34" charset="0"/>
              </a:rPr>
              <a:t>Vigentes al15/05/2013</a:t>
            </a:r>
          </a:p>
        </c:rich>
      </c:tx>
      <c:overlay val="0"/>
    </c:title>
    <c:autoTitleDeleted val="0"/>
    <c:plotArea>
      <c:layout/>
      <c:doughnutChart>
        <c:varyColors val="1"/>
        <c:ser>
          <c:idx val="0"/>
          <c:order val="0"/>
          <c:explosion val="25"/>
          <c:dLbls>
            <c:dLbl>
              <c:idx val="0"/>
              <c:layout>
                <c:manualLayout>
                  <c:x val="0.16111111111111112"/>
                  <c:y val="-0.11609975665902382"/>
                </c:manualLayout>
              </c:layout>
              <c:spPr/>
              <c:txPr>
                <a:bodyPr/>
                <a:lstStyle/>
                <a:p>
                  <a:pPr>
                    <a:defRPr sz="1600" b="1">
                      <a:latin typeface="Century Gothic" pitchFamily="34" charset="0"/>
                    </a:defRPr>
                  </a:pPr>
                  <a:endParaRPr lang="es-CL"/>
                </a:p>
              </c:txPr>
              <c:showLegendKey val="0"/>
              <c:showVal val="0"/>
              <c:showCatName val="1"/>
              <c:showSerName val="0"/>
              <c:showPercent val="1"/>
              <c:showBubbleSize val="0"/>
            </c:dLbl>
            <c:dLbl>
              <c:idx val="1"/>
              <c:layout>
                <c:manualLayout>
                  <c:x val="-0.18888888888888888"/>
                  <c:y val="-7.9818582703078872E-2"/>
                </c:manualLayout>
              </c:layout>
              <c:spPr/>
              <c:txPr>
                <a:bodyPr/>
                <a:lstStyle/>
                <a:p>
                  <a:pPr>
                    <a:defRPr sz="1600" b="1">
                      <a:solidFill>
                        <a:sysClr val="windowText" lastClr="000000"/>
                      </a:solidFill>
                      <a:latin typeface="Century Gothic" pitchFamily="34" charset="0"/>
                    </a:defRPr>
                  </a:pPr>
                  <a:endParaRPr lang="es-CL"/>
                </a:p>
              </c:txPr>
              <c:showLegendKey val="0"/>
              <c:showVal val="0"/>
              <c:showCatName val="1"/>
              <c:showSerName val="0"/>
              <c:showPercent val="1"/>
              <c:showBubbleSize val="0"/>
            </c:dLbl>
            <c:txPr>
              <a:bodyPr/>
              <a:lstStyle/>
              <a:p>
                <a:pPr>
                  <a:defRPr sz="1600">
                    <a:latin typeface="Century Gothic" pitchFamily="34" charset="0"/>
                  </a:defRPr>
                </a:pPr>
                <a:endParaRPr lang="es-CL"/>
              </a:p>
            </c:txPr>
            <c:showLegendKey val="0"/>
            <c:showVal val="0"/>
            <c:showCatName val="1"/>
            <c:showSerName val="0"/>
            <c:showPercent val="1"/>
            <c:showBubbleSize val="0"/>
            <c:showLeaderLines val="1"/>
          </c:dLbls>
          <c:cat>
            <c:strRef>
              <c:f>Hoja1!$B$25:$B$26</c:f>
              <c:strCache>
                <c:ptCount val="2"/>
                <c:pt idx="0">
                  <c:v>Total Pólizas</c:v>
                </c:pt>
                <c:pt idx="1">
                  <c:v>Total CAD, CAL, CUG, COP</c:v>
                </c:pt>
              </c:strCache>
            </c:strRef>
          </c:cat>
          <c:val>
            <c:numRef>
              <c:f>Hoja1!$C$25:$C$26</c:f>
              <c:numCache>
                <c:formatCode>#,##0</c:formatCode>
                <c:ptCount val="2"/>
                <c:pt idx="0">
                  <c:v>720</c:v>
                </c:pt>
                <c:pt idx="1">
                  <c:v>807</c:v>
                </c:pt>
              </c:numCache>
            </c:numRef>
          </c:val>
        </c:ser>
        <c:dLbls>
          <c:showLegendKey val="0"/>
          <c:showVal val="0"/>
          <c:showCatName val="1"/>
          <c:showSerName val="0"/>
          <c:showPercent val="1"/>
          <c:showBubbleSize val="0"/>
          <c:showLeaderLines val="1"/>
        </c:dLbls>
        <c:firstSliceAng val="0"/>
        <c:holeSize val="50"/>
      </c:doughnutChart>
    </c:plotArea>
    <c:plotVisOnly val="1"/>
    <c:dispBlanksAs val="gap"/>
    <c:showDLblsOverMax val="0"/>
  </c:chart>
  <c:spPr>
    <a:ln>
      <a:noFill/>
    </a:ln>
  </c:spPr>
  <c:externalData r:id="rId2">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c:date1904 val="0"/>
  <c:lang val="es-CL"/>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11370917814579787"/>
          <c:y val="0.10946130499378981"/>
          <c:w val="0.51518997434490388"/>
          <c:h val="0.79901509902655554"/>
        </c:manualLayout>
      </c:layout>
      <c:doughnutChart>
        <c:varyColors val="1"/>
        <c:ser>
          <c:idx val="0"/>
          <c:order val="0"/>
          <c:explosion val="25"/>
          <c:dPt>
            <c:idx val="0"/>
            <c:bubble3D val="0"/>
            <c:spPr>
              <a:solidFill>
                <a:srgbClr val="FF0000"/>
              </a:solidFill>
            </c:spPr>
          </c:dPt>
          <c:dPt>
            <c:idx val="1"/>
            <c:bubble3D val="0"/>
            <c:spPr>
              <a:solidFill>
                <a:srgbClr val="00FF00"/>
              </a:solidFill>
            </c:spPr>
          </c:dPt>
          <c:dPt>
            <c:idx val="2"/>
            <c:bubble3D val="0"/>
            <c:spPr>
              <a:solidFill>
                <a:srgbClr val="FF33CC"/>
              </a:solidFill>
            </c:spPr>
          </c:dPt>
          <c:dPt>
            <c:idx val="4"/>
            <c:bubble3D val="0"/>
            <c:spPr>
              <a:solidFill>
                <a:srgbClr val="FFFF00"/>
              </a:solidFill>
            </c:spPr>
          </c:dPt>
          <c:dPt>
            <c:idx val="5"/>
            <c:bubble3D val="0"/>
            <c:spPr>
              <a:solidFill>
                <a:srgbClr val="FF9900"/>
              </a:solidFill>
            </c:spPr>
          </c:dPt>
          <c:dLbls>
            <c:dLbl>
              <c:idx val="15"/>
              <c:delete val="1"/>
            </c:dLbl>
            <c:dLbl>
              <c:idx val="16"/>
              <c:delete val="1"/>
            </c:dLbl>
            <c:dLbl>
              <c:idx val="17"/>
              <c:delete val="1"/>
            </c:dLbl>
            <c:dLbl>
              <c:idx val="18"/>
              <c:delete val="1"/>
            </c:dLbl>
            <c:dLbl>
              <c:idx val="20"/>
              <c:delete val="1"/>
            </c:dLbl>
            <c:txPr>
              <a:bodyPr/>
              <a:lstStyle/>
              <a:p>
                <a:pPr>
                  <a:defRPr b="1"/>
                </a:pPr>
                <a:endParaRPr lang="es-CL"/>
              </a:p>
            </c:txPr>
            <c:showLegendKey val="0"/>
            <c:showVal val="0"/>
            <c:showCatName val="0"/>
            <c:showSerName val="0"/>
            <c:showPercent val="1"/>
            <c:showBubbleSize val="0"/>
            <c:showLeaderLines val="1"/>
          </c:dLbls>
          <c:cat>
            <c:strRef>
              <c:f>Hoja1!$B$46:$B$66</c:f>
              <c:strCache>
                <c:ptCount val="21"/>
                <c:pt idx="0">
                  <c:v>Otras vida</c:v>
                </c:pt>
                <c:pt idx="1">
                  <c:v>Salud + Accidentes  Personales</c:v>
                </c:pt>
                <c:pt idx="2">
                  <c:v>Responsabilidad civil</c:v>
                </c:pt>
                <c:pt idx="3">
                  <c:v>Varios generales</c:v>
                </c:pt>
                <c:pt idx="4">
                  <c:v>Garantía - fidelidad</c:v>
                </c:pt>
                <c:pt idx="5">
                  <c:v>Robo</c:v>
                </c:pt>
                <c:pt idx="6">
                  <c:v>Transportes y cascos</c:v>
                </c:pt>
                <c:pt idx="7">
                  <c:v>Incendio</c:v>
                </c:pt>
                <c:pt idx="8">
                  <c:v>APV</c:v>
                </c:pt>
                <c:pt idx="9">
                  <c:v>Desgravamen</c:v>
                </c:pt>
                <c:pt idx="10">
                  <c:v>Créditos</c:v>
                </c:pt>
                <c:pt idx="11">
                  <c:v>Asistencia general</c:v>
                </c:pt>
                <c:pt idx="12">
                  <c:v>Vehículos motorizados</c:v>
                </c:pt>
                <c:pt idx="13">
                  <c:v>Ingeniería computación</c:v>
                </c:pt>
                <c:pt idx="14">
                  <c:v>Seguro agrícola</c:v>
                </c:pt>
                <c:pt idx="15">
                  <c:v>Multirriesgo</c:v>
                </c:pt>
                <c:pt idx="16">
                  <c:v>Seguro de títulos</c:v>
                </c:pt>
                <c:pt idx="17">
                  <c:v>Incendio art 40</c:v>
                </c:pt>
                <c:pt idx="18">
                  <c:v>Desgravamen art. 40</c:v>
                </c:pt>
                <c:pt idx="19">
                  <c:v>SOAP</c:v>
                </c:pt>
                <c:pt idx="20">
                  <c:v>APVC</c:v>
                </c:pt>
              </c:strCache>
            </c:strRef>
          </c:cat>
          <c:val>
            <c:numRef>
              <c:f>Hoja1!$C$46:$C$66</c:f>
              <c:numCache>
                <c:formatCode>General</c:formatCode>
                <c:ptCount val="21"/>
                <c:pt idx="0" formatCode="#,##0">
                  <c:v>198</c:v>
                </c:pt>
                <c:pt idx="1">
                  <c:v>163</c:v>
                </c:pt>
                <c:pt idx="2">
                  <c:v>77</c:v>
                </c:pt>
                <c:pt idx="3">
                  <c:v>53</c:v>
                </c:pt>
                <c:pt idx="4">
                  <c:v>38</c:v>
                </c:pt>
                <c:pt idx="5">
                  <c:v>24</c:v>
                </c:pt>
                <c:pt idx="6">
                  <c:v>23</c:v>
                </c:pt>
                <c:pt idx="7">
                  <c:v>23</c:v>
                </c:pt>
                <c:pt idx="8">
                  <c:v>21</c:v>
                </c:pt>
                <c:pt idx="9">
                  <c:v>19</c:v>
                </c:pt>
                <c:pt idx="10">
                  <c:v>16</c:v>
                </c:pt>
                <c:pt idx="11">
                  <c:v>15</c:v>
                </c:pt>
                <c:pt idx="12">
                  <c:v>14</c:v>
                </c:pt>
                <c:pt idx="13">
                  <c:v>11</c:v>
                </c:pt>
                <c:pt idx="14">
                  <c:v>10</c:v>
                </c:pt>
                <c:pt idx="15">
                  <c:v>5</c:v>
                </c:pt>
                <c:pt idx="16">
                  <c:v>4</c:v>
                </c:pt>
                <c:pt idx="17">
                  <c:v>2</c:v>
                </c:pt>
                <c:pt idx="18">
                  <c:v>2</c:v>
                </c:pt>
                <c:pt idx="19">
                  <c:v>1</c:v>
                </c:pt>
                <c:pt idx="20">
                  <c:v>1</c:v>
                </c:pt>
              </c:numCache>
            </c:numRef>
          </c:val>
        </c:ser>
        <c:dLbls>
          <c:showLegendKey val="0"/>
          <c:showVal val="0"/>
          <c:showCatName val="0"/>
          <c:showSerName val="0"/>
          <c:showPercent val="1"/>
          <c:showBubbleSize val="0"/>
          <c:showLeaderLines val="1"/>
        </c:dLbls>
        <c:firstSliceAng val="0"/>
        <c:holeSize val="50"/>
      </c:doughnutChart>
    </c:plotArea>
    <c:legend>
      <c:legendPos val="r"/>
      <c:layout>
        <c:manualLayout>
          <c:xMode val="edge"/>
          <c:yMode val="edge"/>
          <c:x val="0.71186970306688613"/>
          <c:y val="0.16235663380632584"/>
          <c:w val="0.28664117572568276"/>
          <c:h val="0.78424867658477948"/>
        </c:manualLayout>
      </c:layout>
      <c:overlay val="0"/>
      <c:txPr>
        <a:bodyPr/>
        <a:lstStyle/>
        <a:p>
          <a:pPr>
            <a:defRPr>
              <a:latin typeface="Century Gothic" pitchFamily="34" charset="0"/>
            </a:defRPr>
          </a:pPr>
          <a:endParaRPr lang="es-CL"/>
        </a:p>
      </c:txPr>
    </c:legend>
    <c:plotVisOnly val="1"/>
    <c:dispBlanksAs val="gap"/>
    <c:showDLblsOverMax val="0"/>
  </c:chart>
  <c:spPr>
    <a:ln>
      <a:noFill/>
    </a:ln>
  </c:spPr>
  <c:externalData r:id="rId2">
    <c:autoUpdate val="0"/>
  </c:externalData>
</c:chartSpace>
</file>

<file path=ppt/drawings/drawing1.xml><?xml version="1.0" encoding="utf-8"?>
<c:userShapes xmlns:c="http://schemas.openxmlformats.org/drawingml/2006/chart">
  <cdr:relSizeAnchor xmlns:cdr="http://schemas.openxmlformats.org/drawingml/2006/chartDrawing">
    <cdr:from>
      <cdr:x>0.47438</cdr:x>
      <cdr:y>0.90055</cdr:y>
    </cdr:from>
    <cdr:to>
      <cdr:x>0.54876</cdr:x>
      <cdr:y>0.96961</cdr:y>
    </cdr:to>
    <cdr:sp macro="" textlink="">
      <cdr:nvSpPr>
        <cdr:cNvPr id="2" name="1 CuadroTexto"/>
        <cdr:cNvSpPr txBox="1"/>
      </cdr:nvSpPr>
      <cdr:spPr>
        <a:xfrm xmlns:a="http://schemas.openxmlformats.org/drawingml/2006/main">
          <a:off x="2733676" y="3105150"/>
          <a:ext cx="428625" cy="238125"/>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s-CL" sz="1100"/>
            <a:t>Año</a:t>
          </a:r>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46275" cy="496751"/>
          </a:xfrm>
          <a:prstGeom prst="rect">
            <a:avLst/>
          </a:prstGeom>
        </p:spPr>
        <p:txBody>
          <a:bodyPr vert="horz" lIns="91440" tIns="45720" rIns="91440" bIns="45720" rtlCol="0"/>
          <a:lstStyle>
            <a:lvl1pPr algn="l">
              <a:defRPr sz="1200"/>
            </a:lvl1pPr>
          </a:lstStyle>
          <a:p>
            <a:endParaRPr lang="es-CL"/>
          </a:p>
        </p:txBody>
      </p:sp>
      <p:sp>
        <p:nvSpPr>
          <p:cNvPr id="3" name="2 Marcador de fecha"/>
          <p:cNvSpPr>
            <a:spLocks noGrp="1"/>
          </p:cNvSpPr>
          <p:nvPr>
            <p:ph type="dt" sz="quarter" idx="1"/>
          </p:nvPr>
        </p:nvSpPr>
        <p:spPr>
          <a:xfrm>
            <a:off x="3849862" y="0"/>
            <a:ext cx="2946275" cy="496751"/>
          </a:xfrm>
          <a:prstGeom prst="rect">
            <a:avLst/>
          </a:prstGeom>
        </p:spPr>
        <p:txBody>
          <a:bodyPr vert="horz" lIns="91440" tIns="45720" rIns="91440" bIns="45720" rtlCol="0"/>
          <a:lstStyle>
            <a:lvl1pPr algn="r">
              <a:defRPr sz="1200"/>
            </a:lvl1pPr>
          </a:lstStyle>
          <a:p>
            <a:fld id="{F6A2BC92-E20A-4DB9-B4DB-9B662FBDFACF}" type="datetimeFigureOut">
              <a:rPr lang="es-CL" smtClean="0"/>
              <a:t>28-06-2013</a:t>
            </a:fld>
            <a:endParaRPr lang="es-CL"/>
          </a:p>
        </p:txBody>
      </p:sp>
      <p:sp>
        <p:nvSpPr>
          <p:cNvPr id="4" name="3 Marcador de pie de página"/>
          <p:cNvSpPr>
            <a:spLocks noGrp="1"/>
          </p:cNvSpPr>
          <p:nvPr>
            <p:ph type="ftr" sz="quarter" idx="2"/>
          </p:nvPr>
        </p:nvSpPr>
        <p:spPr>
          <a:xfrm>
            <a:off x="0" y="9429779"/>
            <a:ext cx="2946275" cy="496751"/>
          </a:xfrm>
          <a:prstGeom prst="rect">
            <a:avLst/>
          </a:prstGeom>
        </p:spPr>
        <p:txBody>
          <a:bodyPr vert="horz" lIns="91440" tIns="45720" rIns="91440" bIns="45720" rtlCol="0" anchor="b"/>
          <a:lstStyle>
            <a:lvl1pPr algn="l">
              <a:defRPr sz="1200"/>
            </a:lvl1pPr>
          </a:lstStyle>
          <a:p>
            <a:endParaRPr lang="es-CL"/>
          </a:p>
        </p:txBody>
      </p:sp>
      <p:sp>
        <p:nvSpPr>
          <p:cNvPr id="5" name="4 Marcador de número de diapositiva"/>
          <p:cNvSpPr>
            <a:spLocks noGrp="1"/>
          </p:cNvSpPr>
          <p:nvPr>
            <p:ph type="sldNum" sz="quarter" idx="3"/>
          </p:nvPr>
        </p:nvSpPr>
        <p:spPr>
          <a:xfrm>
            <a:off x="3849862" y="9429779"/>
            <a:ext cx="2946275" cy="496751"/>
          </a:xfrm>
          <a:prstGeom prst="rect">
            <a:avLst/>
          </a:prstGeom>
        </p:spPr>
        <p:txBody>
          <a:bodyPr vert="horz" lIns="91440" tIns="45720" rIns="91440" bIns="45720" rtlCol="0" anchor="b"/>
          <a:lstStyle>
            <a:lvl1pPr algn="r">
              <a:defRPr sz="1200"/>
            </a:lvl1pPr>
          </a:lstStyle>
          <a:p>
            <a:fld id="{19811C22-1C74-423C-A390-E6593F7DB9F7}" type="slidenum">
              <a:rPr lang="es-CL" smtClean="0"/>
              <a:t>‹Nº›</a:t>
            </a:fld>
            <a:endParaRPr lang="es-CL"/>
          </a:p>
        </p:txBody>
      </p:sp>
    </p:spTree>
    <p:extLst>
      <p:ext uri="{BB962C8B-B14F-4D97-AF65-F5344CB8AC3E}">
        <p14:creationId xmlns:p14="http://schemas.microsoft.com/office/powerpoint/2010/main" val="339935064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45659" cy="496411"/>
          </a:xfrm>
          <a:prstGeom prst="rect">
            <a:avLst/>
          </a:prstGeom>
        </p:spPr>
        <p:txBody>
          <a:bodyPr vert="horz" lIns="93177" tIns="46589" rIns="93177" bIns="46589" rtlCol="0"/>
          <a:lstStyle>
            <a:lvl1pPr algn="l">
              <a:defRPr sz="1200"/>
            </a:lvl1pPr>
          </a:lstStyle>
          <a:p>
            <a:endParaRPr lang="es-CL"/>
          </a:p>
        </p:txBody>
      </p:sp>
      <p:sp>
        <p:nvSpPr>
          <p:cNvPr id="3" name="2 Marcador de fecha"/>
          <p:cNvSpPr>
            <a:spLocks noGrp="1"/>
          </p:cNvSpPr>
          <p:nvPr>
            <p:ph type="dt" idx="1"/>
          </p:nvPr>
        </p:nvSpPr>
        <p:spPr>
          <a:xfrm>
            <a:off x="3850443" y="0"/>
            <a:ext cx="2945659" cy="496411"/>
          </a:xfrm>
          <a:prstGeom prst="rect">
            <a:avLst/>
          </a:prstGeom>
        </p:spPr>
        <p:txBody>
          <a:bodyPr vert="horz" lIns="93177" tIns="46589" rIns="93177" bIns="46589" rtlCol="0"/>
          <a:lstStyle>
            <a:lvl1pPr algn="r">
              <a:defRPr sz="1200"/>
            </a:lvl1pPr>
          </a:lstStyle>
          <a:p>
            <a:fld id="{EC8EF898-5C89-4AB8-9893-D73E63905B19}" type="datetimeFigureOut">
              <a:rPr lang="es-CL" smtClean="0"/>
              <a:t>28-06-2013</a:t>
            </a:fld>
            <a:endParaRPr lang="es-CL"/>
          </a:p>
        </p:txBody>
      </p:sp>
      <p:sp>
        <p:nvSpPr>
          <p:cNvPr id="4" name="3 Marcador de imagen de diapositiva"/>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3177" tIns="46589" rIns="93177" bIns="46589" rtlCol="0" anchor="ctr"/>
          <a:lstStyle/>
          <a:p>
            <a:endParaRPr lang="es-CL"/>
          </a:p>
        </p:txBody>
      </p:sp>
      <p:sp>
        <p:nvSpPr>
          <p:cNvPr id="5" name="4 Marcador de notas"/>
          <p:cNvSpPr>
            <a:spLocks noGrp="1"/>
          </p:cNvSpPr>
          <p:nvPr>
            <p:ph type="body" sz="quarter" idx="3"/>
          </p:nvPr>
        </p:nvSpPr>
        <p:spPr>
          <a:xfrm>
            <a:off x="679768" y="4715907"/>
            <a:ext cx="5438140" cy="4467701"/>
          </a:xfrm>
          <a:prstGeom prst="rect">
            <a:avLst/>
          </a:prstGeom>
        </p:spPr>
        <p:txBody>
          <a:bodyPr vert="horz" lIns="93177" tIns="46589" rIns="93177" bIns="46589" rtlCol="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6" name="5 Marcador de pie de página"/>
          <p:cNvSpPr>
            <a:spLocks noGrp="1"/>
          </p:cNvSpPr>
          <p:nvPr>
            <p:ph type="ftr" sz="quarter" idx="4"/>
          </p:nvPr>
        </p:nvSpPr>
        <p:spPr>
          <a:xfrm>
            <a:off x="0" y="9430091"/>
            <a:ext cx="2945659" cy="496411"/>
          </a:xfrm>
          <a:prstGeom prst="rect">
            <a:avLst/>
          </a:prstGeom>
        </p:spPr>
        <p:txBody>
          <a:bodyPr vert="horz" lIns="93177" tIns="46589" rIns="93177" bIns="46589" rtlCol="0" anchor="b"/>
          <a:lstStyle>
            <a:lvl1pPr algn="l">
              <a:defRPr sz="1200"/>
            </a:lvl1pPr>
          </a:lstStyle>
          <a:p>
            <a:endParaRPr lang="es-CL"/>
          </a:p>
        </p:txBody>
      </p:sp>
      <p:sp>
        <p:nvSpPr>
          <p:cNvPr id="7" name="6 Marcador de número de diapositiva"/>
          <p:cNvSpPr>
            <a:spLocks noGrp="1"/>
          </p:cNvSpPr>
          <p:nvPr>
            <p:ph type="sldNum" sz="quarter" idx="5"/>
          </p:nvPr>
        </p:nvSpPr>
        <p:spPr>
          <a:xfrm>
            <a:off x="3850443" y="9430091"/>
            <a:ext cx="2945659" cy="496411"/>
          </a:xfrm>
          <a:prstGeom prst="rect">
            <a:avLst/>
          </a:prstGeom>
        </p:spPr>
        <p:txBody>
          <a:bodyPr vert="horz" lIns="93177" tIns="46589" rIns="93177" bIns="46589" rtlCol="0" anchor="b"/>
          <a:lstStyle>
            <a:lvl1pPr algn="r">
              <a:defRPr sz="1200"/>
            </a:lvl1pPr>
          </a:lstStyle>
          <a:p>
            <a:fld id="{B309BDAF-6A82-4C36-A7F7-AEE1A7B308EA}" type="slidenum">
              <a:rPr lang="es-CL" smtClean="0"/>
              <a:t>‹Nº›</a:t>
            </a:fld>
            <a:endParaRPr lang="es-CL"/>
          </a:p>
        </p:txBody>
      </p:sp>
    </p:spTree>
    <p:extLst>
      <p:ext uri="{BB962C8B-B14F-4D97-AF65-F5344CB8AC3E}">
        <p14:creationId xmlns:p14="http://schemas.microsoft.com/office/powerpoint/2010/main" val="166655074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1 Marcador de imagen de diapositiva"/>
          <p:cNvSpPr>
            <a:spLocks noGrp="1" noRot="1" noChangeAspect="1" noTextEdit="1"/>
          </p:cNvSpPr>
          <p:nvPr>
            <p:ph type="sldImg"/>
          </p:nvPr>
        </p:nvSpPr>
        <p:spPr>
          <a:ln/>
        </p:spPr>
      </p:sp>
      <p:sp>
        <p:nvSpPr>
          <p:cNvPr id="17411" name="2 Marcador de notas"/>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s-CL" smtClean="0"/>
          </a:p>
        </p:txBody>
      </p:sp>
      <p:sp>
        <p:nvSpPr>
          <p:cNvPr id="17412" name="3 Marcador de número de diapositiva"/>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u="sng">
                <a:solidFill>
                  <a:schemeClr val="tx1"/>
                </a:solidFill>
                <a:latin typeface="Arial" charset="0"/>
              </a:defRPr>
            </a:lvl1pPr>
            <a:lvl2pPr marL="742909" indent="-285734" eaLnBrk="0" hangingPunct="0">
              <a:defRPr u="sng">
                <a:solidFill>
                  <a:schemeClr val="tx1"/>
                </a:solidFill>
                <a:latin typeface="Arial" charset="0"/>
              </a:defRPr>
            </a:lvl2pPr>
            <a:lvl3pPr marL="1142937" indent="-228587" eaLnBrk="0" hangingPunct="0">
              <a:defRPr u="sng">
                <a:solidFill>
                  <a:schemeClr val="tx1"/>
                </a:solidFill>
                <a:latin typeface="Arial" charset="0"/>
              </a:defRPr>
            </a:lvl3pPr>
            <a:lvl4pPr marL="1600111" indent="-228587" eaLnBrk="0" hangingPunct="0">
              <a:defRPr u="sng">
                <a:solidFill>
                  <a:schemeClr val="tx1"/>
                </a:solidFill>
                <a:latin typeface="Arial" charset="0"/>
              </a:defRPr>
            </a:lvl4pPr>
            <a:lvl5pPr marL="2057287" indent="-228587" eaLnBrk="0" hangingPunct="0">
              <a:defRPr u="sng">
                <a:solidFill>
                  <a:schemeClr val="tx1"/>
                </a:solidFill>
                <a:latin typeface="Arial" charset="0"/>
              </a:defRPr>
            </a:lvl5pPr>
            <a:lvl6pPr marL="2514461" indent="-228587" eaLnBrk="0" fontAlgn="base" hangingPunct="0">
              <a:spcBef>
                <a:spcPct val="0"/>
              </a:spcBef>
              <a:spcAft>
                <a:spcPct val="0"/>
              </a:spcAft>
              <a:defRPr u="sng">
                <a:solidFill>
                  <a:schemeClr val="tx1"/>
                </a:solidFill>
                <a:latin typeface="Arial" charset="0"/>
              </a:defRPr>
            </a:lvl6pPr>
            <a:lvl7pPr marL="2971635" indent="-228587" eaLnBrk="0" fontAlgn="base" hangingPunct="0">
              <a:spcBef>
                <a:spcPct val="0"/>
              </a:spcBef>
              <a:spcAft>
                <a:spcPct val="0"/>
              </a:spcAft>
              <a:defRPr u="sng">
                <a:solidFill>
                  <a:schemeClr val="tx1"/>
                </a:solidFill>
                <a:latin typeface="Arial" charset="0"/>
              </a:defRPr>
            </a:lvl7pPr>
            <a:lvl8pPr marL="3428811" indent="-228587" eaLnBrk="0" fontAlgn="base" hangingPunct="0">
              <a:spcBef>
                <a:spcPct val="0"/>
              </a:spcBef>
              <a:spcAft>
                <a:spcPct val="0"/>
              </a:spcAft>
              <a:defRPr u="sng">
                <a:solidFill>
                  <a:schemeClr val="tx1"/>
                </a:solidFill>
                <a:latin typeface="Arial" charset="0"/>
              </a:defRPr>
            </a:lvl8pPr>
            <a:lvl9pPr marL="3885985" indent="-228587" eaLnBrk="0" fontAlgn="base" hangingPunct="0">
              <a:spcBef>
                <a:spcPct val="0"/>
              </a:spcBef>
              <a:spcAft>
                <a:spcPct val="0"/>
              </a:spcAft>
              <a:defRPr u="sng">
                <a:solidFill>
                  <a:schemeClr val="tx1"/>
                </a:solidFill>
                <a:latin typeface="Arial" charset="0"/>
              </a:defRPr>
            </a:lvl9pPr>
          </a:lstStyle>
          <a:p>
            <a:pPr eaLnBrk="1" hangingPunct="1"/>
            <a:fld id="{37EBA822-2987-451B-96FB-04B3B9B564F0}" type="slidenum">
              <a:rPr lang="es-ES" u="none" smtClean="0"/>
              <a:pPr eaLnBrk="1" hangingPunct="1"/>
              <a:t>3</a:t>
            </a:fld>
            <a:endParaRPr lang="es-ES" u="none"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1 Marcador de imagen de diapositiva"/>
          <p:cNvSpPr>
            <a:spLocks noGrp="1" noRot="1" noChangeAspect="1" noTextEdit="1"/>
          </p:cNvSpPr>
          <p:nvPr>
            <p:ph type="sldImg"/>
          </p:nvPr>
        </p:nvSpPr>
        <p:spPr>
          <a:ln/>
        </p:spPr>
      </p:sp>
      <p:sp>
        <p:nvSpPr>
          <p:cNvPr id="18435" name="2 Marcador de notas"/>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s-CL" smtClean="0"/>
          </a:p>
        </p:txBody>
      </p:sp>
      <p:sp>
        <p:nvSpPr>
          <p:cNvPr id="18436" name="3 Marcador de número de diapositiva"/>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u="sng">
                <a:solidFill>
                  <a:schemeClr val="tx1"/>
                </a:solidFill>
                <a:latin typeface="Arial" charset="0"/>
              </a:defRPr>
            </a:lvl1pPr>
            <a:lvl2pPr marL="742909" indent="-285734" eaLnBrk="0" hangingPunct="0">
              <a:defRPr u="sng">
                <a:solidFill>
                  <a:schemeClr val="tx1"/>
                </a:solidFill>
                <a:latin typeface="Arial" charset="0"/>
              </a:defRPr>
            </a:lvl2pPr>
            <a:lvl3pPr marL="1142937" indent="-228587" eaLnBrk="0" hangingPunct="0">
              <a:defRPr u="sng">
                <a:solidFill>
                  <a:schemeClr val="tx1"/>
                </a:solidFill>
                <a:latin typeface="Arial" charset="0"/>
              </a:defRPr>
            </a:lvl3pPr>
            <a:lvl4pPr marL="1600111" indent="-228587" eaLnBrk="0" hangingPunct="0">
              <a:defRPr u="sng">
                <a:solidFill>
                  <a:schemeClr val="tx1"/>
                </a:solidFill>
                <a:latin typeface="Arial" charset="0"/>
              </a:defRPr>
            </a:lvl4pPr>
            <a:lvl5pPr marL="2057287" indent="-228587" eaLnBrk="0" hangingPunct="0">
              <a:defRPr u="sng">
                <a:solidFill>
                  <a:schemeClr val="tx1"/>
                </a:solidFill>
                <a:latin typeface="Arial" charset="0"/>
              </a:defRPr>
            </a:lvl5pPr>
            <a:lvl6pPr marL="2514461" indent="-228587" eaLnBrk="0" fontAlgn="base" hangingPunct="0">
              <a:spcBef>
                <a:spcPct val="0"/>
              </a:spcBef>
              <a:spcAft>
                <a:spcPct val="0"/>
              </a:spcAft>
              <a:defRPr u="sng">
                <a:solidFill>
                  <a:schemeClr val="tx1"/>
                </a:solidFill>
                <a:latin typeface="Arial" charset="0"/>
              </a:defRPr>
            </a:lvl6pPr>
            <a:lvl7pPr marL="2971635" indent="-228587" eaLnBrk="0" fontAlgn="base" hangingPunct="0">
              <a:spcBef>
                <a:spcPct val="0"/>
              </a:spcBef>
              <a:spcAft>
                <a:spcPct val="0"/>
              </a:spcAft>
              <a:defRPr u="sng">
                <a:solidFill>
                  <a:schemeClr val="tx1"/>
                </a:solidFill>
                <a:latin typeface="Arial" charset="0"/>
              </a:defRPr>
            </a:lvl7pPr>
            <a:lvl8pPr marL="3428811" indent="-228587" eaLnBrk="0" fontAlgn="base" hangingPunct="0">
              <a:spcBef>
                <a:spcPct val="0"/>
              </a:spcBef>
              <a:spcAft>
                <a:spcPct val="0"/>
              </a:spcAft>
              <a:defRPr u="sng">
                <a:solidFill>
                  <a:schemeClr val="tx1"/>
                </a:solidFill>
                <a:latin typeface="Arial" charset="0"/>
              </a:defRPr>
            </a:lvl8pPr>
            <a:lvl9pPr marL="3885985" indent="-228587" eaLnBrk="0" fontAlgn="base" hangingPunct="0">
              <a:spcBef>
                <a:spcPct val="0"/>
              </a:spcBef>
              <a:spcAft>
                <a:spcPct val="0"/>
              </a:spcAft>
              <a:defRPr u="sng">
                <a:solidFill>
                  <a:schemeClr val="tx1"/>
                </a:solidFill>
                <a:latin typeface="Arial" charset="0"/>
              </a:defRPr>
            </a:lvl9pPr>
          </a:lstStyle>
          <a:p>
            <a:pPr eaLnBrk="1" hangingPunct="1"/>
            <a:fld id="{176708B9-1C80-4F76-BEA8-589217C138B2}" type="slidenum">
              <a:rPr lang="es-CL" u="none" smtClean="0"/>
              <a:pPr eaLnBrk="1" hangingPunct="1"/>
              <a:t>11</a:t>
            </a:fld>
            <a:endParaRPr lang="es-CL" u="none"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1 Marcador de imagen de diapositiva"/>
          <p:cNvSpPr>
            <a:spLocks noGrp="1" noRot="1" noChangeAspect="1" noTextEdit="1"/>
          </p:cNvSpPr>
          <p:nvPr>
            <p:ph type="sldImg"/>
          </p:nvPr>
        </p:nvSpPr>
        <p:spPr>
          <a:ln/>
        </p:spPr>
      </p:sp>
      <p:sp>
        <p:nvSpPr>
          <p:cNvPr id="19459" name="2 Marcador de notas"/>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s-CL" smtClean="0"/>
          </a:p>
        </p:txBody>
      </p:sp>
      <p:sp>
        <p:nvSpPr>
          <p:cNvPr id="19460" name="3 Marcador de número de diapositiva"/>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u="sng">
                <a:solidFill>
                  <a:schemeClr val="tx1"/>
                </a:solidFill>
                <a:latin typeface="Arial" charset="0"/>
              </a:defRPr>
            </a:lvl1pPr>
            <a:lvl2pPr marL="742909" indent="-285734" eaLnBrk="0" hangingPunct="0">
              <a:defRPr u="sng">
                <a:solidFill>
                  <a:schemeClr val="tx1"/>
                </a:solidFill>
                <a:latin typeface="Arial" charset="0"/>
              </a:defRPr>
            </a:lvl2pPr>
            <a:lvl3pPr marL="1142937" indent="-228587" eaLnBrk="0" hangingPunct="0">
              <a:defRPr u="sng">
                <a:solidFill>
                  <a:schemeClr val="tx1"/>
                </a:solidFill>
                <a:latin typeface="Arial" charset="0"/>
              </a:defRPr>
            </a:lvl3pPr>
            <a:lvl4pPr marL="1600111" indent="-228587" eaLnBrk="0" hangingPunct="0">
              <a:defRPr u="sng">
                <a:solidFill>
                  <a:schemeClr val="tx1"/>
                </a:solidFill>
                <a:latin typeface="Arial" charset="0"/>
              </a:defRPr>
            </a:lvl4pPr>
            <a:lvl5pPr marL="2057287" indent="-228587" eaLnBrk="0" hangingPunct="0">
              <a:defRPr u="sng">
                <a:solidFill>
                  <a:schemeClr val="tx1"/>
                </a:solidFill>
                <a:latin typeface="Arial" charset="0"/>
              </a:defRPr>
            </a:lvl5pPr>
            <a:lvl6pPr marL="2514461" indent="-228587" eaLnBrk="0" fontAlgn="base" hangingPunct="0">
              <a:spcBef>
                <a:spcPct val="0"/>
              </a:spcBef>
              <a:spcAft>
                <a:spcPct val="0"/>
              </a:spcAft>
              <a:defRPr u="sng">
                <a:solidFill>
                  <a:schemeClr val="tx1"/>
                </a:solidFill>
                <a:latin typeface="Arial" charset="0"/>
              </a:defRPr>
            </a:lvl6pPr>
            <a:lvl7pPr marL="2971635" indent="-228587" eaLnBrk="0" fontAlgn="base" hangingPunct="0">
              <a:spcBef>
                <a:spcPct val="0"/>
              </a:spcBef>
              <a:spcAft>
                <a:spcPct val="0"/>
              </a:spcAft>
              <a:defRPr u="sng">
                <a:solidFill>
                  <a:schemeClr val="tx1"/>
                </a:solidFill>
                <a:latin typeface="Arial" charset="0"/>
              </a:defRPr>
            </a:lvl7pPr>
            <a:lvl8pPr marL="3428811" indent="-228587" eaLnBrk="0" fontAlgn="base" hangingPunct="0">
              <a:spcBef>
                <a:spcPct val="0"/>
              </a:spcBef>
              <a:spcAft>
                <a:spcPct val="0"/>
              </a:spcAft>
              <a:defRPr u="sng">
                <a:solidFill>
                  <a:schemeClr val="tx1"/>
                </a:solidFill>
                <a:latin typeface="Arial" charset="0"/>
              </a:defRPr>
            </a:lvl8pPr>
            <a:lvl9pPr marL="3885985" indent="-228587" eaLnBrk="0" fontAlgn="base" hangingPunct="0">
              <a:spcBef>
                <a:spcPct val="0"/>
              </a:spcBef>
              <a:spcAft>
                <a:spcPct val="0"/>
              </a:spcAft>
              <a:defRPr u="sng">
                <a:solidFill>
                  <a:schemeClr val="tx1"/>
                </a:solidFill>
                <a:latin typeface="Arial" charset="0"/>
              </a:defRPr>
            </a:lvl9pPr>
          </a:lstStyle>
          <a:p>
            <a:pPr eaLnBrk="1" hangingPunct="1"/>
            <a:fld id="{7C69B309-F3DA-4284-8E1B-17B60BC8486F}" type="slidenum">
              <a:rPr lang="es-CL" u="none" smtClean="0"/>
              <a:pPr eaLnBrk="1" hangingPunct="1"/>
              <a:t>12</a:t>
            </a:fld>
            <a:endParaRPr lang="es-CL" u="none"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Rot="1" noChangeAspect="1" noChangeArrowheads="1" noTextEdit="1"/>
          </p:cNvSpPr>
          <p:nvPr>
            <p:ph type="sldImg"/>
          </p:nvPr>
        </p:nvSpPr>
        <p:spPr>
          <a:ln/>
        </p:spPr>
      </p:sp>
      <p:sp>
        <p:nvSpPr>
          <p:cNvPr id="3277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b="1" smtClean="0"/>
              <a:t>Poner conceptos claves. Tomar del WP publicado. Párrafo pequeño.</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Rot="1" noChangeAspect="1" noChangeArrowheads="1" noTextEdit="1"/>
          </p:cNvSpPr>
          <p:nvPr>
            <p:ph type="sldImg"/>
          </p:nvPr>
        </p:nvSpPr>
        <p:spPr>
          <a:ln/>
        </p:spPr>
      </p:sp>
      <p:sp>
        <p:nvSpPr>
          <p:cNvPr id="3379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b="1" smtClean="0"/>
              <a:t>Nota: Es redundante con PPT del Ministro…</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1 Marcador de imagen de diapositiva"/>
          <p:cNvSpPr>
            <a:spLocks noGrp="1" noRot="1" noChangeAspect="1" noTextEdit="1"/>
          </p:cNvSpPr>
          <p:nvPr>
            <p:ph type="sldImg"/>
          </p:nvPr>
        </p:nvSpPr>
        <p:spPr>
          <a:ln/>
        </p:spPr>
      </p:sp>
      <p:sp>
        <p:nvSpPr>
          <p:cNvPr id="34819" name="2 Marcador de notas"/>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s-CL" smtClean="0"/>
          </a:p>
        </p:txBody>
      </p:sp>
      <p:sp>
        <p:nvSpPr>
          <p:cNvPr id="34820" name="3 Marcador de número de diapositiva"/>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u="sng">
                <a:solidFill>
                  <a:schemeClr val="tx1"/>
                </a:solidFill>
                <a:latin typeface="Arial" charset="0"/>
              </a:defRPr>
            </a:lvl1pPr>
            <a:lvl2pPr marL="742909" indent="-285734" eaLnBrk="0" hangingPunct="0">
              <a:defRPr u="sng">
                <a:solidFill>
                  <a:schemeClr val="tx1"/>
                </a:solidFill>
                <a:latin typeface="Arial" charset="0"/>
              </a:defRPr>
            </a:lvl2pPr>
            <a:lvl3pPr marL="1142937" indent="-228587" eaLnBrk="0" hangingPunct="0">
              <a:defRPr u="sng">
                <a:solidFill>
                  <a:schemeClr val="tx1"/>
                </a:solidFill>
                <a:latin typeface="Arial" charset="0"/>
              </a:defRPr>
            </a:lvl3pPr>
            <a:lvl4pPr marL="1600111" indent="-228587" eaLnBrk="0" hangingPunct="0">
              <a:defRPr u="sng">
                <a:solidFill>
                  <a:schemeClr val="tx1"/>
                </a:solidFill>
                <a:latin typeface="Arial" charset="0"/>
              </a:defRPr>
            </a:lvl4pPr>
            <a:lvl5pPr marL="2057287" indent="-228587" eaLnBrk="0" hangingPunct="0">
              <a:defRPr u="sng">
                <a:solidFill>
                  <a:schemeClr val="tx1"/>
                </a:solidFill>
                <a:latin typeface="Arial" charset="0"/>
              </a:defRPr>
            </a:lvl5pPr>
            <a:lvl6pPr marL="2514461" indent="-228587" eaLnBrk="0" fontAlgn="base" hangingPunct="0">
              <a:spcBef>
                <a:spcPct val="0"/>
              </a:spcBef>
              <a:spcAft>
                <a:spcPct val="0"/>
              </a:spcAft>
              <a:defRPr u="sng">
                <a:solidFill>
                  <a:schemeClr val="tx1"/>
                </a:solidFill>
                <a:latin typeface="Arial" charset="0"/>
              </a:defRPr>
            </a:lvl6pPr>
            <a:lvl7pPr marL="2971635" indent="-228587" eaLnBrk="0" fontAlgn="base" hangingPunct="0">
              <a:spcBef>
                <a:spcPct val="0"/>
              </a:spcBef>
              <a:spcAft>
                <a:spcPct val="0"/>
              </a:spcAft>
              <a:defRPr u="sng">
                <a:solidFill>
                  <a:schemeClr val="tx1"/>
                </a:solidFill>
                <a:latin typeface="Arial" charset="0"/>
              </a:defRPr>
            </a:lvl7pPr>
            <a:lvl8pPr marL="3428811" indent="-228587" eaLnBrk="0" fontAlgn="base" hangingPunct="0">
              <a:spcBef>
                <a:spcPct val="0"/>
              </a:spcBef>
              <a:spcAft>
                <a:spcPct val="0"/>
              </a:spcAft>
              <a:defRPr u="sng">
                <a:solidFill>
                  <a:schemeClr val="tx1"/>
                </a:solidFill>
                <a:latin typeface="Arial" charset="0"/>
              </a:defRPr>
            </a:lvl8pPr>
            <a:lvl9pPr marL="3885985" indent="-228587" eaLnBrk="0" fontAlgn="base" hangingPunct="0">
              <a:spcBef>
                <a:spcPct val="0"/>
              </a:spcBef>
              <a:spcAft>
                <a:spcPct val="0"/>
              </a:spcAft>
              <a:defRPr u="sng">
                <a:solidFill>
                  <a:schemeClr val="tx1"/>
                </a:solidFill>
                <a:latin typeface="Arial" charset="0"/>
              </a:defRPr>
            </a:lvl9pPr>
          </a:lstStyle>
          <a:p>
            <a:pPr eaLnBrk="1" hangingPunct="1"/>
            <a:fld id="{1EC38074-2A6A-4274-9477-7AE69D0B564D}" type="slidenum">
              <a:rPr lang="es-ES" u="none" smtClean="0"/>
              <a:pPr eaLnBrk="1" hangingPunct="1"/>
              <a:t>15</a:t>
            </a:fld>
            <a:endParaRPr lang="es-ES" u="none"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1 Marcador de imagen de diapositiva"/>
          <p:cNvSpPr>
            <a:spLocks noGrp="1" noRot="1" noChangeAspect="1" noTextEdit="1"/>
          </p:cNvSpPr>
          <p:nvPr>
            <p:ph type="sldImg"/>
          </p:nvPr>
        </p:nvSpPr>
        <p:spPr>
          <a:ln/>
        </p:spPr>
      </p:sp>
      <p:sp>
        <p:nvSpPr>
          <p:cNvPr id="35843" name="2 Marcador de notas"/>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s-CL" b="1" smtClean="0"/>
              <a:t>Se aborda en PPt del Ministro</a:t>
            </a:r>
            <a:endParaRPr lang="es-CL" smtClean="0"/>
          </a:p>
        </p:txBody>
      </p:sp>
      <p:sp>
        <p:nvSpPr>
          <p:cNvPr id="35844" name="3 Marcador de número de diapositiva"/>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u="sng">
                <a:solidFill>
                  <a:schemeClr val="tx1"/>
                </a:solidFill>
                <a:latin typeface="Arial" charset="0"/>
              </a:defRPr>
            </a:lvl1pPr>
            <a:lvl2pPr marL="742909" indent="-285734" eaLnBrk="0" hangingPunct="0">
              <a:defRPr u="sng">
                <a:solidFill>
                  <a:schemeClr val="tx1"/>
                </a:solidFill>
                <a:latin typeface="Arial" charset="0"/>
              </a:defRPr>
            </a:lvl2pPr>
            <a:lvl3pPr marL="1142937" indent="-228587" eaLnBrk="0" hangingPunct="0">
              <a:defRPr u="sng">
                <a:solidFill>
                  <a:schemeClr val="tx1"/>
                </a:solidFill>
                <a:latin typeface="Arial" charset="0"/>
              </a:defRPr>
            </a:lvl3pPr>
            <a:lvl4pPr marL="1600111" indent="-228587" eaLnBrk="0" hangingPunct="0">
              <a:defRPr u="sng">
                <a:solidFill>
                  <a:schemeClr val="tx1"/>
                </a:solidFill>
                <a:latin typeface="Arial" charset="0"/>
              </a:defRPr>
            </a:lvl4pPr>
            <a:lvl5pPr marL="2057287" indent="-228587" eaLnBrk="0" hangingPunct="0">
              <a:defRPr u="sng">
                <a:solidFill>
                  <a:schemeClr val="tx1"/>
                </a:solidFill>
                <a:latin typeface="Arial" charset="0"/>
              </a:defRPr>
            </a:lvl5pPr>
            <a:lvl6pPr marL="2514461" indent="-228587" eaLnBrk="0" fontAlgn="base" hangingPunct="0">
              <a:spcBef>
                <a:spcPct val="0"/>
              </a:spcBef>
              <a:spcAft>
                <a:spcPct val="0"/>
              </a:spcAft>
              <a:defRPr u="sng">
                <a:solidFill>
                  <a:schemeClr val="tx1"/>
                </a:solidFill>
                <a:latin typeface="Arial" charset="0"/>
              </a:defRPr>
            </a:lvl6pPr>
            <a:lvl7pPr marL="2971635" indent="-228587" eaLnBrk="0" fontAlgn="base" hangingPunct="0">
              <a:spcBef>
                <a:spcPct val="0"/>
              </a:spcBef>
              <a:spcAft>
                <a:spcPct val="0"/>
              </a:spcAft>
              <a:defRPr u="sng">
                <a:solidFill>
                  <a:schemeClr val="tx1"/>
                </a:solidFill>
                <a:latin typeface="Arial" charset="0"/>
              </a:defRPr>
            </a:lvl7pPr>
            <a:lvl8pPr marL="3428811" indent="-228587" eaLnBrk="0" fontAlgn="base" hangingPunct="0">
              <a:spcBef>
                <a:spcPct val="0"/>
              </a:spcBef>
              <a:spcAft>
                <a:spcPct val="0"/>
              </a:spcAft>
              <a:defRPr u="sng">
                <a:solidFill>
                  <a:schemeClr val="tx1"/>
                </a:solidFill>
                <a:latin typeface="Arial" charset="0"/>
              </a:defRPr>
            </a:lvl8pPr>
            <a:lvl9pPr marL="3885985" indent="-228587" eaLnBrk="0" fontAlgn="base" hangingPunct="0">
              <a:spcBef>
                <a:spcPct val="0"/>
              </a:spcBef>
              <a:spcAft>
                <a:spcPct val="0"/>
              </a:spcAft>
              <a:defRPr u="sng">
                <a:solidFill>
                  <a:schemeClr val="tx1"/>
                </a:solidFill>
                <a:latin typeface="Arial" charset="0"/>
              </a:defRPr>
            </a:lvl9pPr>
          </a:lstStyle>
          <a:p>
            <a:pPr eaLnBrk="1" hangingPunct="1"/>
            <a:fld id="{D2EB10A6-E7D0-427A-B58C-1A3F82FD0035}" type="slidenum">
              <a:rPr lang="es-ES" u="none" smtClean="0"/>
              <a:pPr eaLnBrk="1" hangingPunct="1"/>
              <a:t>16</a:t>
            </a:fld>
            <a:endParaRPr lang="es-ES" u="none"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1 Marcador de imagen de diapositiva"/>
          <p:cNvSpPr>
            <a:spLocks noGrp="1" noRot="1" noChangeAspect="1" noTextEdit="1"/>
          </p:cNvSpPr>
          <p:nvPr>
            <p:ph type="sldImg"/>
          </p:nvPr>
        </p:nvSpPr>
        <p:spPr>
          <a:ln/>
        </p:spPr>
      </p:sp>
      <p:sp>
        <p:nvSpPr>
          <p:cNvPr id="36867" name="2 Marcador de notas"/>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s-CL" smtClean="0"/>
          </a:p>
        </p:txBody>
      </p:sp>
      <p:sp>
        <p:nvSpPr>
          <p:cNvPr id="36868" name="3 Marcador de número de diapositiva"/>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u="sng">
                <a:solidFill>
                  <a:schemeClr val="tx1"/>
                </a:solidFill>
                <a:latin typeface="Arial" charset="0"/>
              </a:defRPr>
            </a:lvl1pPr>
            <a:lvl2pPr marL="742909" indent="-285734" eaLnBrk="0" hangingPunct="0">
              <a:defRPr u="sng">
                <a:solidFill>
                  <a:schemeClr val="tx1"/>
                </a:solidFill>
                <a:latin typeface="Arial" charset="0"/>
              </a:defRPr>
            </a:lvl2pPr>
            <a:lvl3pPr marL="1142937" indent="-228587" eaLnBrk="0" hangingPunct="0">
              <a:defRPr u="sng">
                <a:solidFill>
                  <a:schemeClr val="tx1"/>
                </a:solidFill>
                <a:latin typeface="Arial" charset="0"/>
              </a:defRPr>
            </a:lvl3pPr>
            <a:lvl4pPr marL="1600111" indent="-228587" eaLnBrk="0" hangingPunct="0">
              <a:defRPr u="sng">
                <a:solidFill>
                  <a:schemeClr val="tx1"/>
                </a:solidFill>
                <a:latin typeface="Arial" charset="0"/>
              </a:defRPr>
            </a:lvl4pPr>
            <a:lvl5pPr marL="2057287" indent="-228587" eaLnBrk="0" hangingPunct="0">
              <a:defRPr u="sng">
                <a:solidFill>
                  <a:schemeClr val="tx1"/>
                </a:solidFill>
                <a:latin typeface="Arial" charset="0"/>
              </a:defRPr>
            </a:lvl5pPr>
            <a:lvl6pPr marL="2514461" indent="-228587" eaLnBrk="0" fontAlgn="base" hangingPunct="0">
              <a:spcBef>
                <a:spcPct val="0"/>
              </a:spcBef>
              <a:spcAft>
                <a:spcPct val="0"/>
              </a:spcAft>
              <a:defRPr u="sng">
                <a:solidFill>
                  <a:schemeClr val="tx1"/>
                </a:solidFill>
                <a:latin typeface="Arial" charset="0"/>
              </a:defRPr>
            </a:lvl6pPr>
            <a:lvl7pPr marL="2971635" indent="-228587" eaLnBrk="0" fontAlgn="base" hangingPunct="0">
              <a:spcBef>
                <a:spcPct val="0"/>
              </a:spcBef>
              <a:spcAft>
                <a:spcPct val="0"/>
              </a:spcAft>
              <a:defRPr u="sng">
                <a:solidFill>
                  <a:schemeClr val="tx1"/>
                </a:solidFill>
                <a:latin typeface="Arial" charset="0"/>
              </a:defRPr>
            </a:lvl7pPr>
            <a:lvl8pPr marL="3428811" indent="-228587" eaLnBrk="0" fontAlgn="base" hangingPunct="0">
              <a:spcBef>
                <a:spcPct val="0"/>
              </a:spcBef>
              <a:spcAft>
                <a:spcPct val="0"/>
              </a:spcAft>
              <a:defRPr u="sng">
                <a:solidFill>
                  <a:schemeClr val="tx1"/>
                </a:solidFill>
                <a:latin typeface="Arial" charset="0"/>
              </a:defRPr>
            </a:lvl8pPr>
            <a:lvl9pPr marL="3885985" indent="-228587" eaLnBrk="0" fontAlgn="base" hangingPunct="0">
              <a:spcBef>
                <a:spcPct val="0"/>
              </a:spcBef>
              <a:spcAft>
                <a:spcPct val="0"/>
              </a:spcAft>
              <a:defRPr u="sng">
                <a:solidFill>
                  <a:schemeClr val="tx1"/>
                </a:solidFill>
                <a:latin typeface="Arial" charset="0"/>
              </a:defRPr>
            </a:lvl9pPr>
          </a:lstStyle>
          <a:p>
            <a:pPr eaLnBrk="1" hangingPunct="1"/>
            <a:fld id="{50C49663-9228-4AE0-A235-6AD250EC6EDC}" type="slidenum">
              <a:rPr lang="es-ES" u="none" smtClean="0"/>
              <a:pPr eaLnBrk="1" hangingPunct="1"/>
              <a:t>17</a:t>
            </a:fld>
            <a:endParaRPr lang="es-ES" u="none"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CL"/>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CL"/>
          </a:p>
        </p:txBody>
      </p:sp>
      <p:sp>
        <p:nvSpPr>
          <p:cNvPr id="4" name="3 Marcador de fecha"/>
          <p:cNvSpPr>
            <a:spLocks noGrp="1"/>
          </p:cNvSpPr>
          <p:nvPr>
            <p:ph type="dt" sz="half" idx="10"/>
          </p:nvPr>
        </p:nvSpPr>
        <p:spPr/>
        <p:txBody>
          <a:bodyPr/>
          <a:lstStyle/>
          <a:p>
            <a:fld id="{F9499AA0-20FE-4443-B3A9-09790095D673}" type="datetimeFigureOut">
              <a:rPr lang="es-CL" smtClean="0"/>
              <a:t>28-06-2013</a:t>
            </a:fld>
            <a:endParaRPr lang="es-CL"/>
          </a:p>
        </p:txBody>
      </p:sp>
      <p:sp>
        <p:nvSpPr>
          <p:cNvPr id="5" name="4 Marcador de pie de página"/>
          <p:cNvSpPr>
            <a:spLocks noGrp="1"/>
          </p:cNvSpPr>
          <p:nvPr>
            <p:ph type="ftr" sz="quarter" idx="11"/>
          </p:nvPr>
        </p:nvSpPr>
        <p:spPr/>
        <p:txBody>
          <a:bodyPr/>
          <a:lstStyle/>
          <a:p>
            <a:endParaRPr lang="es-CL"/>
          </a:p>
        </p:txBody>
      </p:sp>
      <p:sp>
        <p:nvSpPr>
          <p:cNvPr id="6" name="5 Marcador de número de diapositiva"/>
          <p:cNvSpPr>
            <a:spLocks noGrp="1"/>
          </p:cNvSpPr>
          <p:nvPr>
            <p:ph type="sldNum" sz="quarter" idx="12"/>
          </p:nvPr>
        </p:nvSpPr>
        <p:spPr/>
        <p:txBody>
          <a:bodyPr/>
          <a:lstStyle/>
          <a:p>
            <a:fld id="{EB1694A5-EA92-492C-B86E-3AA12E450A27}" type="slidenum">
              <a:rPr lang="es-CL" smtClean="0"/>
              <a:t>‹Nº›</a:t>
            </a:fld>
            <a:endParaRPr lang="es-CL"/>
          </a:p>
        </p:txBody>
      </p:sp>
    </p:spTree>
    <p:extLst>
      <p:ext uri="{BB962C8B-B14F-4D97-AF65-F5344CB8AC3E}">
        <p14:creationId xmlns:p14="http://schemas.microsoft.com/office/powerpoint/2010/main" val="33244632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L"/>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10"/>
          </p:nvPr>
        </p:nvSpPr>
        <p:spPr/>
        <p:txBody>
          <a:bodyPr/>
          <a:lstStyle/>
          <a:p>
            <a:fld id="{F9499AA0-20FE-4443-B3A9-09790095D673}" type="datetimeFigureOut">
              <a:rPr lang="es-CL" smtClean="0"/>
              <a:t>28-06-2013</a:t>
            </a:fld>
            <a:endParaRPr lang="es-CL"/>
          </a:p>
        </p:txBody>
      </p:sp>
      <p:sp>
        <p:nvSpPr>
          <p:cNvPr id="5" name="4 Marcador de pie de página"/>
          <p:cNvSpPr>
            <a:spLocks noGrp="1"/>
          </p:cNvSpPr>
          <p:nvPr>
            <p:ph type="ftr" sz="quarter" idx="11"/>
          </p:nvPr>
        </p:nvSpPr>
        <p:spPr/>
        <p:txBody>
          <a:bodyPr/>
          <a:lstStyle/>
          <a:p>
            <a:endParaRPr lang="es-CL"/>
          </a:p>
        </p:txBody>
      </p:sp>
      <p:sp>
        <p:nvSpPr>
          <p:cNvPr id="6" name="5 Marcador de número de diapositiva"/>
          <p:cNvSpPr>
            <a:spLocks noGrp="1"/>
          </p:cNvSpPr>
          <p:nvPr>
            <p:ph type="sldNum" sz="quarter" idx="12"/>
          </p:nvPr>
        </p:nvSpPr>
        <p:spPr/>
        <p:txBody>
          <a:bodyPr/>
          <a:lstStyle/>
          <a:p>
            <a:fld id="{EB1694A5-EA92-492C-B86E-3AA12E450A27}" type="slidenum">
              <a:rPr lang="es-CL" smtClean="0"/>
              <a:t>‹Nº›</a:t>
            </a:fld>
            <a:endParaRPr lang="es-CL"/>
          </a:p>
        </p:txBody>
      </p:sp>
    </p:spTree>
    <p:extLst>
      <p:ext uri="{BB962C8B-B14F-4D97-AF65-F5344CB8AC3E}">
        <p14:creationId xmlns:p14="http://schemas.microsoft.com/office/powerpoint/2010/main" val="17841186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CL"/>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10"/>
          </p:nvPr>
        </p:nvSpPr>
        <p:spPr/>
        <p:txBody>
          <a:bodyPr/>
          <a:lstStyle/>
          <a:p>
            <a:fld id="{F9499AA0-20FE-4443-B3A9-09790095D673}" type="datetimeFigureOut">
              <a:rPr lang="es-CL" smtClean="0"/>
              <a:t>28-06-2013</a:t>
            </a:fld>
            <a:endParaRPr lang="es-CL"/>
          </a:p>
        </p:txBody>
      </p:sp>
      <p:sp>
        <p:nvSpPr>
          <p:cNvPr id="5" name="4 Marcador de pie de página"/>
          <p:cNvSpPr>
            <a:spLocks noGrp="1"/>
          </p:cNvSpPr>
          <p:nvPr>
            <p:ph type="ftr" sz="quarter" idx="11"/>
          </p:nvPr>
        </p:nvSpPr>
        <p:spPr/>
        <p:txBody>
          <a:bodyPr/>
          <a:lstStyle/>
          <a:p>
            <a:endParaRPr lang="es-CL"/>
          </a:p>
        </p:txBody>
      </p:sp>
      <p:sp>
        <p:nvSpPr>
          <p:cNvPr id="6" name="5 Marcador de número de diapositiva"/>
          <p:cNvSpPr>
            <a:spLocks noGrp="1"/>
          </p:cNvSpPr>
          <p:nvPr>
            <p:ph type="sldNum" sz="quarter" idx="12"/>
          </p:nvPr>
        </p:nvSpPr>
        <p:spPr/>
        <p:txBody>
          <a:bodyPr/>
          <a:lstStyle/>
          <a:p>
            <a:fld id="{EB1694A5-EA92-492C-B86E-3AA12E450A27}" type="slidenum">
              <a:rPr lang="es-CL" smtClean="0"/>
              <a:t>‹Nº›</a:t>
            </a:fld>
            <a:endParaRPr lang="es-CL"/>
          </a:p>
        </p:txBody>
      </p:sp>
    </p:spTree>
    <p:extLst>
      <p:ext uri="{BB962C8B-B14F-4D97-AF65-F5344CB8AC3E}">
        <p14:creationId xmlns:p14="http://schemas.microsoft.com/office/powerpoint/2010/main" val="324472634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AndTwoObj">
  <p:cSld name="Título, 1 objeto y 2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p:spPr>
        <p:txBody>
          <a:bodyPr/>
          <a:lstStyle/>
          <a:p>
            <a:r>
              <a:rPr lang="es-ES" smtClean="0"/>
              <a:t>Haga clic para modificar el estilo de título del patrón</a:t>
            </a:r>
            <a:endParaRPr lang="en-US"/>
          </a:p>
        </p:txBody>
      </p:sp>
      <p:sp>
        <p:nvSpPr>
          <p:cNvPr id="3" name="2 Marcador de contenido"/>
          <p:cNvSpPr>
            <a:spLocks noGrp="1"/>
          </p:cNvSpPr>
          <p:nvPr>
            <p:ph sz="half" idx="1"/>
          </p:nvPr>
        </p:nvSpPr>
        <p:spPr>
          <a:xfrm>
            <a:off x="457200" y="1600200"/>
            <a:ext cx="4038600" cy="4525963"/>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3 Marcador de contenido"/>
          <p:cNvSpPr>
            <a:spLocks noGrp="1"/>
          </p:cNvSpPr>
          <p:nvPr>
            <p:ph sz="quarter" idx="2"/>
          </p:nvPr>
        </p:nvSpPr>
        <p:spPr>
          <a:xfrm>
            <a:off x="4648200" y="1600200"/>
            <a:ext cx="4038600" cy="21859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5" name="4 Marcador de contenido"/>
          <p:cNvSpPr>
            <a:spLocks noGrp="1"/>
          </p:cNvSpPr>
          <p:nvPr>
            <p:ph sz="quarter" idx="3"/>
          </p:nvPr>
        </p:nvSpPr>
        <p:spPr>
          <a:xfrm>
            <a:off x="4648200" y="3938588"/>
            <a:ext cx="4038600" cy="2187575"/>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6" name="Rectangle 4"/>
          <p:cNvSpPr>
            <a:spLocks noGrp="1" noChangeArrowheads="1"/>
          </p:cNvSpPr>
          <p:nvPr>
            <p:ph type="dt" sz="half" idx="10"/>
          </p:nvPr>
        </p:nvSpPr>
        <p:spPr>
          <a:ln/>
        </p:spPr>
        <p:txBody>
          <a:bodyPr/>
          <a:lstStyle>
            <a:lvl1pPr>
              <a:defRPr/>
            </a:lvl1pPr>
          </a:lstStyle>
          <a:p>
            <a:pPr>
              <a:defRPr/>
            </a:pPr>
            <a:endParaRPr lang="es-ES"/>
          </a:p>
        </p:txBody>
      </p:sp>
      <p:sp>
        <p:nvSpPr>
          <p:cNvPr id="7" name="Rectangle 5"/>
          <p:cNvSpPr>
            <a:spLocks noGrp="1" noChangeArrowheads="1"/>
          </p:cNvSpPr>
          <p:nvPr>
            <p:ph type="ftr" sz="quarter" idx="11"/>
          </p:nvPr>
        </p:nvSpPr>
        <p:spPr>
          <a:ln/>
        </p:spPr>
        <p:txBody>
          <a:bodyPr/>
          <a:lstStyle>
            <a:lvl1pPr>
              <a:defRPr/>
            </a:lvl1pPr>
          </a:lstStyle>
          <a:p>
            <a:pPr>
              <a:defRPr/>
            </a:pPr>
            <a:endParaRPr lang="es-ES"/>
          </a:p>
        </p:txBody>
      </p:sp>
      <p:sp>
        <p:nvSpPr>
          <p:cNvPr id="8" name="Rectangle 6"/>
          <p:cNvSpPr>
            <a:spLocks noGrp="1" noChangeArrowheads="1"/>
          </p:cNvSpPr>
          <p:nvPr>
            <p:ph type="sldNum" sz="quarter" idx="12"/>
          </p:nvPr>
        </p:nvSpPr>
        <p:spPr>
          <a:ln/>
        </p:spPr>
        <p:txBody>
          <a:bodyPr/>
          <a:lstStyle>
            <a:lvl1pPr>
              <a:defRPr/>
            </a:lvl1pPr>
          </a:lstStyle>
          <a:p>
            <a:pPr>
              <a:defRPr/>
            </a:pPr>
            <a:fld id="{0F926FF0-1E17-49BA-AA26-2E1EA2BF9493}" type="slidenum">
              <a:rPr lang="es-ES"/>
              <a:pPr>
                <a:defRPr/>
              </a:pPr>
              <a:t>‹Nº›</a:t>
            </a:fld>
            <a:endParaRPr lang="es-ES" dirty="0"/>
          </a:p>
        </p:txBody>
      </p:sp>
    </p:spTree>
    <p:extLst>
      <p:ext uri="{BB962C8B-B14F-4D97-AF65-F5344CB8AC3E}">
        <p14:creationId xmlns:p14="http://schemas.microsoft.com/office/powerpoint/2010/main" val="255441942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bl">
  <p:cSld name="Título y tabla">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smtClean="0"/>
              <a:t>Haga clic para modificar el estilo de título del patrón</a:t>
            </a:r>
            <a:endParaRPr lang="en-US"/>
          </a:p>
        </p:txBody>
      </p:sp>
      <p:sp>
        <p:nvSpPr>
          <p:cNvPr id="3" name="2 Marcador de tabla"/>
          <p:cNvSpPr>
            <a:spLocks noGrp="1"/>
          </p:cNvSpPr>
          <p:nvPr>
            <p:ph type="tbl" idx="1"/>
          </p:nvPr>
        </p:nvSpPr>
        <p:spPr>
          <a:xfrm>
            <a:off x="457200" y="1600200"/>
            <a:ext cx="8229600" cy="4525963"/>
          </a:xfrm>
          <a:prstGeom prst="rect">
            <a:avLst/>
          </a:prstGeom>
        </p:spPr>
        <p:txBody>
          <a:bodyPr/>
          <a:lstStyle/>
          <a:p>
            <a:pPr lvl="0"/>
            <a:endParaRPr lang="en-US" noProof="0"/>
          </a:p>
        </p:txBody>
      </p:sp>
    </p:spTree>
    <p:extLst>
      <p:ext uri="{BB962C8B-B14F-4D97-AF65-F5344CB8AC3E}">
        <p14:creationId xmlns:p14="http://schemas.microsoft.com/office/powerpoint/2010/main" val="4213849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L"/>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10"/>
          </p:nvPr>
        </p:nvSpPr>
        <p:spPr/>
        <p:txBody>
          <a:bodyPr/>
          <a:lstStyle/>
          <a:p>
            <a:fld id="{F9499AA0-20FE-4443-B3A9-09790095D673}" type="datetimeFigureOut">
              <a:rPr lang="es-CL" smtClean="0"/>
              <a:t>28-06-2013</a:t>
            </a:fld>
            <a:endParaRPr lang="es-CL"/>
          </a:p>
        </p:txBody>
      </p:sp>
      <p:sp>
        <p:nvSpPr>
          <p:cNvPr id="5" name="4 Marcador de pie de página"/>
          <p:cNvSpPr>
            <a:spLocks noGrp="1"/>
          </p:cNvSpPr>
          <p:nvPr>
            <p:ph type="ftr" sz="quarter" idx="11"/>
          </p:nvPr>
        </p:nvSpPr>
        <p:spPr/>
        <p:txBody>
          <a:bodyPr/>
          <a:lstStyle/>
          <a:p>
            <a:endParaRPr lang="es-CL"/>
          </a:p>
        </p:txBody>
      </p:sp>
      <p:sp>
        <p:nvSpPr>
          <p:cNvPr id="6" name="5 Marcador de número de diapositiva"/>
          <p:cNvSpPr>
            <a:spLocks noGrp="1"/>
          </p:cNvSpPr>
          <p:nvPr>
            <p:ph type="sldNum" sz="quarter" idx="12"/>
          </p:nvPr>
        </p:nvSpPr>
        <p:spPr/>
        <p:txBody>
          <a:bodyPr/>
          <a:lstStyle/>
          <a:p>
            <a:fld id="{EB1694A5-EA92-492C-B86E-3AA12E450A27}" type="slidenum">
              <a:rPr lang="es-CL" smtClean="0"/>
              <a:t>‹Nº›</a:t>
            </a:fld>
            <a:endParaRPr lang="es-CL"/>
          </a:p>
        </p:txBody>
      </p:sp>
    </p:spTree>
    <p:extLst>
      <p:ext uri="{BB962C8B-B14F-4D97-AF65-F5344CB8AC3E}">
        <p14:creationId xmlns:p14="http://schemas.microsoft.com/office/powerpoint/2010/main" val="31747027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CL"/>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F9499AA0-20FE-4443-B3A9-09790095D673}" type="datetimeFigureOut">
              <a:rPr lang="es-CL" smtClean="0"/>
              <a:t>28-06-2013</a:t>
            </a:fld>
            <a:endParaRPr lang="es-CL"/>
          </a:p>
        </p:txBody>
      </p:sp>
      <p:sp>
        <p:nvSpPr>
          <p:cNvPr id="5" name="4 Marcador de pie de página"/>
          <p:cNvSpPr>
            <a:spLocks noGrp="1"/>
          </p:cNvSpPr>
          <p:nvPr>
            <p:ph type="ftr" sz="quarter" idx="11"/>
          </p:nvPr>
        </p:nvSpPr>
        <p:spPr/>
        <p:txBody>
          <a:bodyPr/>
          <a:lstStyle/>
          <a:p>
            <a:endParaRPr lang="es-CL"/>
          </a:p>
        </p:txBody>
      </p:sp>
      <p:sp>
        <p:nvSpPr>
          <p:cNvPr id="6" name="5 Marcador de número de diapositiva"/>
          <p:cNvSpPr>
            <a:spLocks noGrp="1"/>
          </p:cNvSpPr>
          <p:nvPr>
            <p:ph type="sldNum" sz="quarter" idx="12"/>
          </p:nvPr>
        </p:nvSpPr>
        <p:spPr/>
        <p:txBody>
          <a:bodyPr/>
          <a:lstStyle/>
          <a:p>
            <a:fld id="{EB1694A5-EA92-492C-B86E-3AA12E450A27}" type="slidenum">
              <a:rPr lang="es-CL" smtClean="0"/>
              <a:t>‹Nº›</a:t>
            </a:fld>
            <a:endParaRPr lang="es-CL"/>
          </a:p>
        </p:txBody>
      </p:sp>
    </p:spTree>
    <p:extLst>
      <p:ext uri="{BB962C8B-B14F-4D97-AF65-F5344CB8AC3E}">
        <p14:creationId xmlns:p14="http://schemas.microsoft.com/office/powerpoint/2010/main" val="24091650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L"/>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5" name="4 Marcador de fecha"/>
          <p:cNvSpPr>
            <a:spLocks noGrp="1"/>
          </p:cNvSpPr>
          <p:nvPr>
            <p:ph type="dt" sz="half" idx="10"/>
          </p:nvPr>
        </p:nvSpPr>
        <p:spPr/>
        <p:txBody>
          <a:bodyPr/>
          <a:lstStyle/>
          <a:p>
            <a:fld id="{F9499AA0-20FE-4443-B3A9-09790095D673}" type="datetimeFigureOut">
              <a:rPr lang="es-CL" smtClean="0"/>
              <a:t>28-06-2013</a:t>
            </a:fld>
            <a:endParaRPr lang="es-CL"/>
          </a:p>
        </p:txBody>
      </p:sp>
      <p:sp>
        <p:nvSpPr>
          <p:cNvPr id="6" name="5 Marcador de pie de página"/>
          <p:cNvSpPr>
            <a:spLocks noGrp="1"/>
          </p:cNvSpPr>
          <p:nvPr>
            <p:ph type="ftr" sz="quarter" idx="11"/>
          </p:nvPr>
        </p:nvSpPr>
        <p:spPr/>
        <p:txBody>
          <a:bodyPr/>
          <a:lstStyle/>
          <a:p>
            <a:endParaRPr lang="es-CL"/>
          </a:p>
        </p:txBody>
      </p:sp>
      <p:sp>
        <p:nvSpPr>
          <p:cNvPr id="7" name="6 Marcador de número de diapositiva"/>
          <p:cNvSpPr>
            <a:spLocks noGrp="1"/>
          </p:cNvSpPr>
          <p:nvPr>
            <p:ph type="sldNum" sz="quarter" idx="12"/>
          </p:nvPr>
        </p:nvSpPr>
        <p:spPr/>
        <p:txBody>
          <a:bodyPr/>
          <a:lstStyle/>
          <a:p>
            <a:fld id="{EB1694A5-EA92-492C-B86E-3AA12E450A27}" type="slidenum">
              <a:rPr lang="es-CL" smtClean="0"/>
              <a:t>‹Nº›</a:t>
            </a:fld>
            <a:endParaRPr lang="es-CL"/>
          </a:p>
        </p:txBody>
      </p:sp>
    </p:spTree>
    <p:extLst>
      <p:ext uri="{BB962C8B-B14F-4D97-AF65-F5344CB8AC3E}">
        <p14:creationId xmlns:p14="http://schemas.microsoft.com/office/powerpoint/2010/main" val="5822851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CL"/>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7" name="6 Marcador de fecha"/>
          <p:cNvSpPr>
            <a:spLocks noGrp="1"/>
          </p:cNvSpPr>
          <p:nvPr>
            <p:ph type="dt" sz="half" idx="10"/>
          </p:nvPr>
        </p:nvSpPr>
        <p:spPr/>
        <p:txBody>
          <a:bodyPr/>
          <a:lstStyle/>
          <a:p>
            <a:fld id="{F9499AA0-20FE-4443-B3A9-09790095D673}" type="datetimeFigureOut">
              <a:rPr lang="es-CL" smtClean="0"/>
              <a:t>28-06-2013</a:t>
            </a:fld>
            <a:endParaRPr lang="es-CL"/>
          </a:p>
        </p:txBody>
      </p:sp>
      <p:sp>
        <p:nvSpPr>
          <p:cNvPr id="8" name="7 Marcador de pie de página"/>
          <p:cNvSpPr>
            <a:spLocks noGrp="1"/>
          </p:cNvSpPr>
          <p:nvPr>
            <p:ph type="ftr" sz="quarter" idx="11"/>
          </p:nvPr>
        </p:nvSpPr>
        <p:spPr/>
        <p:txBody>
          <a:bodyPr/>
          <a:lstStyle/>
          <a:p>
            <a:endParaRPr lang="es-CL"/>
          </a:p>
        </p:txBody>
      </p:sp>
      <p:sp>
        <p:nvSpPr>
          <p:cNvPr id="9" name="8 Marcador de número de diapositiva"/>
          <p:cNvSpPr>
            <a:spLocks noGrp="1"/>
          </p:cNvSpPr>
          <p:nvPr>
            <p:ph type="sldNum" sz="quarter" idx="12"/>
          </p:nvPr>
        </p:nvSpPr>
        <p:spPr/>
        <p:txBody>
          <a:bodyPr/>
          <a:lstStyle/>
          <a:p>
            <a:fld id="{EB1694A5-EA92-492C-B86E-3AA12E450A27}" type="slidenum">
              <a:rPr lang="es-CL" smtClean="0"/>
              <a:t>‹Nº›</a:t>
            </a:fld>
            <a:endParaRPr lang="es-CL"/>
          </a:p>
        </p:txBody>
      </p:sp>
    </p:spTree>
    <p:extLst>
      <p:ext uri="{BB962C8B-B14F-4D97-AF65-F5344CB8AC3E}">
        <p14:creationId xmlns:p14="http://schemas.microsoft.com/office/powerpoint/2010/main" val="12935293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L"/>
          </a:p>
        </p:txBody>
      </p:sp>
      <p:sp>
        <p:nvSpPr>
          <p:cNvPr id="3" name="2 Marcador de fecha"/>
          <p:cNvSpPr>
            <a:spLocks noGrp="1"/>
          </p:cNvSpPr>
          <p:nvPr>
            <p:ph type="dt" sz="half" idx="10"/>
          </p:nvPr>
        </p:nvSpPr>
        <p:spPr/>
        <p:txBody>
          <a:bodyPr/>
          <a:lstStyle/>
          <a:p>
            <a:fld id="{F9499AA0-20FE-4443-B3A9-09790095D673}" type="datetimeFigureOut">
              <a:rPr lang="es-CL" smtClean="0"/>
              <a:t>28-06-2013</a:t>
            </a:fld>
            <a:endParaRPr lang="es-CL"/>
          </a:p>
        </p:txBody>
      </p:sp>
      <p:sp>
        <p:nvSpPr>
          <p:cNvPr id="4" name="3 Marcador de pie de página"/>
          <p:cNvSpPr>
            <a:spLocks noGrp="1"/>
          </p:cNvSpPr>
          <p:nvPr>
            <p:ph type="ftr" sz="quarter" idx="11"/>
          </p:nvPr>
        </p:nvSpPr>
        <p:spPr/>
        <p:txBody>
          <a:bodyPr/>
          <a:lstStyle/>
          <a:p>
            <a:endParaRPr lang="es-CL"/>
          </a:p>
        </p:txBody>
      </p:sp>
      <p:sp>
        <p:nvSpPr>
          <p:cNvPr id="5" name="4 Marcador de número de diapositiva"/>
          <p:cNvSpPr>
            <a:spLocks noGrp="1"/>
          </p:cNvSpPr>
          <p:nvPr>
            <p:ph type="sldNum" sz="quarter" idx="12"/>
          </p:nvPr>
        </p:nvSpPr>
        <p:spPr/>
        <p:txBody>
          <a:bodyPr/>
          <a:lstStyle/>
          <a:p>
            <a:fld id="{EB1694A5-EA92-492C-B86E-3AA12E450A27}" type="slidenum">
              <a:rPr lang="es-CL" smtClean="0"/>
              <a:t>‹Nº›</a:t>
            </a:fld>
            <a:endParaRPr lang="es-CL"/>
          </a:p>
        </p:txBody>
      </p:sp>
    </p:spTree>
    <p:extLst>
      <p:ext uri="{BB962C8B-B14F-4D97-AF65-F5344CB8AC3E}">
        <p14:creationId xmlns:p14="http://schemas.microsoft.com/office/powerpoint/2010/main" val="35383859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F9499AA0-20FE-4443-B3A9-09790095D673}" type="datetimeFigureOut">
              <a:rPr lang="es-CL" smtClean="0"/>
              <a:t>28-06-2013</a:t>
            </a:fld>
            <a:endParaRPr lang="es-CL"/>
          </a:p>
        </p:txBody>
      </p:sp>
      <p:sp>
        <p:nvSpPr>
          <p:cNvPr id="3" name="2 Marcador de pie de página"/>
          <p:cNvSpPr>
            <a:spLocks noGrp="1"/>
          </p:cNvSpPr>
          <p:nvPr>
            <p:ph type="ftr" sz="quarter" idx="11"/>
          </p:nvPr>
        </p:nvSpPr>
        <p:spPr/>
        <p:txBody>
          <a:bodyPr/>
          <a:lstStyle/>
          <a:p>
            <a:endParaRPr lang="es-CL"/>
          </a:p>
        </p:txBody>
      </p:sp>
      <p:sp>
        <p:nvSpPr>
          <p:cNvPr id="4" name="3 Marcador de número de diapositiva"/>
          <p:cNvSpPr>
            <a:spLocks noGrp="1"/>
          </p:cNvSpPr>
          <p:nvPr>
            <p:ph type="sldNum" sz="quarter" idx="12"/>
          </p:nvPr>
        </p:nvSpPr>
        <p:spPr/>
        <p:txBody>
          <a:bodyPr/>
          <a:lstStyle/>
          <a:p>
            <a:fld id="{EB1694A5-EA92-492C-B86E-3AA12E450A27}" type="slidenum">
              <a:rPr lang="es-CL" smtClean="0"/>
              <a:t>‹Nº›</a:t>
            </a:fld>
            <a:endParaRPr lang="es-CL"/>
          </a:p>
        </p:txBody>
      </p:sp>
    </p:spTree>
    <p:extLst>
      <p:ext uri="{BB962C8B-B14F-4D97-AF65-F5344CB8AC3E}">
        <p14:creationId xmlns:p14="http://schemas.microsoft.com/office/powerpoint/2010/main" val="18829835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CL"/>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F9499AA0-20FE-4443-B3A9-09790095D673}" type="datetimeFigureOut">
              <a:rPr lang="es-CL" smtClean="0"/>
              <a:t>28-06-2013</a:t>
            </a:fld>
            <a:endParaRPr lang="es-CL"/>
          </a:p>
        </p:txBody>
      </p:sp>
      <p:sp>
        <p:nvSpPr>
          <p:cNvPr id="6" name="5 Marcador de pie de página"/>
          <p:cNvSpPr>
            <a:spLocks noGrp="1"/>
          </p:cNvSpPr>
          <p:nvPr>
            <p:ph type="ftr" sz="quarter" idx="11"/>
          </p:nvPr>
        </p:nvSpPr>
        <p:spPr/>
        <p:txBody>
          <a:bodyPr/>
          <a:lstStyle/>
          <a:p>
            <a:endParaRPr lang="es-CL"/>
          </a:p>
        </p:txBody>
      </p:sp>
      <p:sp>
        <p:nvSpPr>
          <p:cNvPr id="7" name="6 Marcador de número de diapositiva"/>
          <p:cNvSpPr>
            <a:spLocks noGrp="1"/>
          </p:cNvSpPr>
          <p:nvPr>
            <p:ph type="sldNum" sz="quarter" idx="12"/>
          </p:nvPr>
        </p:nvSpPr>
        <p:spPr/>
        <p:txBody>
          <a:bodyPr/>
          <a:lstStyle/>
          <a:p>
            <a:fld id="{EB1694A5-EA92-492C-B86E-3AA12E450A27}" type="slidenum">
              <a:rPr lang="es-CL" smtClean="0"/>
              <a:t>‹Nº›</a:t>
            </a:fld>
            <a:endParaRPr lang="es-CL"/>
          </a:p>
        </p:txBody>
      </p:sp>
    </p:spTree>
    <p:extLst>
      <p:ext uri="{BB962C8B-B14F-4D97-AF65-F5344CB8AC3E}">
        <p14:creationId xmlns:p14="http://schemas.microsoft.com/office/powerpoint/2010/main" val="11103894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CL"/>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L"/>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F9499AA0-20FE-4443-B3A9-09790095D673}" type="datetimeFigureOut">
              <a:rPr lang="es-CL" smtClean="0"/>
              <a:t>28-06-2013</a:t>
            </a:fld>
            <a:endParaRPr lang="es-CL"/>
          </a:p>
        </p:txBody>
      </p:sp>
      <p:sp>
        <p:nvSpPr>
          <p:cNvPr id="6" name="5 Marcador de pie de página"/>
          <p:cNvSpPr>
            <a:spLocks noGrp="1"/>
          </p:cNvSpPr>
          <p:nvPr>
            <p:ph type="ftr" sz="quarter" idx="11"/>
          </p:nvPr>
        </p:nvSpPr>
        <p:spPr/>
        <p:txBody>
          <a:bodyPr/>
          <a:lstStyle/>
          <a:p>
            <a:endParaRPr lang="es-CL"/>
          </a:p>
        </p:txBody>
      </p:sp>
      <p:sp>
        <p:nvSpPr>
          <p:cNvPr id="7" name="6 Marcador de número de diapositiva"/>
          <p:cNvSpPr>
            <a:spLocks noGrp="1"/>
          </p:cNvSpPr>
          <p:nvPr>
            <p:ph type="sldNum" sz="quarter" idx="12"/>
          </p:nvPr>
        </p:nvSpPr>
        <p:spPr/>
        <p:txBody>
          <a:bodyPr/>
          <a:lstStyle/>
          <a:p>
            <a:fld id="{EB1694A5-EA92-492C-B86E-3AA12E450A27}" type="slidenum">
              <a:rPr lang="es-CL" smtClean="0"/>
              <a:t>‹Nº›</a:t>
            </a:fld>
            <a:endParaRPr lang="es-CL"/>
          </a:p>
        </p:txBody>
      </p:sp>
    </p:spTree>
    <p:extLst>
      <p:ext uri="{BB962C8B-B14F-4D97-AF65-F5344CB8AC3E}">
        <p14:creationId xmlns:p14="http://schemas.microsoft.com/office/powerpoint/2010/main" val="26341209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CL"/>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9499AA0-20FE-4443-B3A9-09790095D673}" type="datetimeFigureOut">
              <a:rPr lang="es-CL" smtClean="0"/>
              <a:t>28-06-2013</a:t>
            </a:fld>
            <a:endParaRPr lang="es-CL"/>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CL"/>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B1694A5-EA92-492C-B86E-3AA12E450A27}" type="slidenum">
              <a:rPr lang="es-CL" smtClean="0"/>
              <a:t>‹Nº›</a:t>
            </a:fld>
            <a:endParaRPr lang="es-CL"/>
          </a:p>
        </p:txBody>
      </p:sp>
    </p:spTree>
    <p:extLst>
      <p:ext uri="{BB962C8B-B14F-4D97-AF65-F5344CB8AC3E}">
        <p14:creationId xmlns:p14="http://schemas.microsoft.com/office/powerpoint/2010/main" val="14107979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72" r:id="rId12"/>
    <p:sldLayoutId id="2147483673" r:id="rId13"/>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slideLayout" Target="../slideLayouts/slideLayout2.xml"/><Relationship Id="rId1" Type="http://schemas.openxmlformats.org/officeDocument/2006/relationships/themeOverride" Target="../theme/themeOverride14.xml"/><Relationship Id="rId4" Type="http://schemas.openxmlformats.org/officeDocument/2006/relationships/image" Target="../media/image6.emf"/></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13.xml"/><Relationship Id="rId1" Type="http://schemas.openxmlformats.org/officeDocument/2006/relationships/themeOverride" Target="../theme/themeOverride15.xml"/><Relationship Id="rId6" Type="http://schemas.openxmlformats.org/officeDocument/2006/relationships/chart" Target="../charts/chart7.xml"/><Relationship Id="rId5" Type="http://schemas.openxmlformats.org/officeDocument/2006/relationships/image" Target="../media/image7.wmf"/><Relationship Id="rId4" Type="http://schemas.openxmlformats.org/officeDocument/2006/relationships/image" Target="../media/image2.jpg"/></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13.xml"/><Relationship Id="rId1" Type="http://schemas.openxmlformats.org/officeDocument/2006/relationships/themeOverride" Target="../theme/themeOverride17.xml"/><Relationship Id="rId6" Type="http://schemas.openxmlformats.org/officeDocument/2006/relationships/image" Target="../media/image9.wmf"/><Relationship Id="rId5" Type="http://schemas.openxmlformats.org/officeDocument/2006/relationships/image" Target="../media/image8.png"/><Relationship Id="rId4" Type="http://schemas.openxmlformats.org/officeDocument/2006/relationships/image" Target="../media/image2.jpg"/></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7.xml"/><Relationship Id="rId1" Type="http://schemas.openxmlformats.org/officeDocument/2006/relationships/themeOverride" Target="../theme/themeOverride18.xml"/><Relationship Id="rId4" Type="http://schemas.openxmlformats.org/officeDocument/2006/relationships/image" Target="../media/image2.jpg"/></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7.xml"/><Relationship Id="rId1" Type="http://schemas.openxmlformats.org/officeDocument/2006/relationships/themeOverride" Target="../theme/themeOverride19.xml"/><Relationship Id="rId4" Type="http://schemas.openxmlformats.org/officeDocument/2006/relationships/image" Target="../media/image2.jpg"/></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4.xml"/><Relationship Id="rId1" Type="http://schemas.openxmlformats.org/officeDocument/2006/relationships/themeOverride" Target="../theme/themeOverride20.xml"/><Relationship Id="rId4" Type="http://schemas.openxmlformats.org/officeDocument/2006/relationships/image" Target="../media/image2.jpg"/></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2.xml"/><Relationship Id="rId1" Type="http://schemas.openxmlformats.org/officeDocument/2006/relationships/themeOverride" Target="../theme/themeOverride21.xml"/><Relationship Id="rId4" Type="http://schemas.openxmlformats.org/officeDocument/2006/relationships/image" Target="../media/image2.jpg"/></Relationships>
</file>

<file path=ppt/slides/_rels/slide17.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2.xml"/><Relationship Id="rId1" Type="http://schemas.openxmlformats.org/officeDocument/2006/relationships/themeOverride" Target="../theme/themeOverride22.xml"/><Relationship Id="rId4" Type="http://schemas.openxmlformats.org/officeDocument/2006/relationships/image" Target="../media/image2.jpg"/></Relationships>
</file>

<file path=ppt/slides/_rels/slide18.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slideLayout" Target="../slideLayouts/slideLayout2.xml"/><Relationship Id="rId1" Type="http://schemas.openxmlformats.org/officeDocument/2006/relationships/themeOverride" Target="../theme/themeOverride23.xml"/></Relationships>
</file>

<file path=ppt/slides/_rels/slide19.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slideLayout" Target="../slideLayouts/slideLayout2.xml"/><Relationship Id="rId1" Type="http://schemas.openxmlformats.org/officeDocument/2006/relationships/themeOverride" Target="../theme/themeOverride24.xml"/></Relationships>
</file>

<file path=ppt/slides/_rels/slide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slideLayout" Target="../slideLayouts/slideLayout1.xml"/><Relationship Id="rId1" Type="http://schemas.openxmlformats.org/officeDocument/2006/relationships/themeOverride" Target="../theme/themeOverride1.xml"/></Relationships>
</file>

<file path=ppt/slides/_rels/slide20.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slideLayout" Target="../slideLayouts/slideLayout2.xml"/><Relationship Id="rId1" Type="http://schemas.openxmlformats.org/officeDocument/2006/relationships/themeOverride" Target="../theme/themeOverride25.xml"/></Relationships>
</file>

<file path=ppt/slides/_rels/slide2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slideLayout" Target="../slideLayouts/slideLayout2.xml"/><Relationship Id="rId1" Type="http://schemas.openxmlformats.org/officeDocument/2006/relationships/themeOverride" Target="../theme/themeOverride2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4.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slideLayout" Target="../slideLayouts/slideLayout12.xml"/><Relationship Id="rId1" Type="http://schemas.openxmlformats.org/officeDocument/2006/relationships/themeOverride" Target="../theme/themeOverride27.xml"/></Relationships>
</file>

<file path=ppt/slides/_rels/slide25.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slideLayout" Target="../slideLayouts/slideLayout12.xml"/><Relationship Id="rId1" Type="http://schemas.openxmlformats.org/officeDocument/2006/relationships/themeOverride" Target="../theme/themeOverride28.xml"/></Relationships>
</file>

<file path=ppt/slides/_rels/slide26.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slideLayout" Target="../slideLayouts/slideLayout12.xml"/><Relationship Id="rId1" Type="http://schemas.openxmlformats.org/officeDocument/2006/relationships/themeOverride" Target="../theme/themeOverride29.xml"/></Relationships>
</file>

<file path=ppt/slides/_rels/slide27.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slideLayout" Target="../slideLayouts/slideLayout1.xml"/><Relationship Id="rId1" Type="http://schemas.openxmlformats.org/officeDocument/2006/relationships/themeOverride" Target="../theme/themeOverride30.xml"/></Relationships>
</file>

<file path=ppt/slides/_rels/slide28.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slideLayout" Target="../slideLayouts/slideLayout1.xml"/><Relationship Id="rId1" Type="http://schemas.openxmlformats.org/officeDocument/2006/relationships/themeOverride" Target="../theme/themeOverride31.xml"/></Relationships>
</file>

<file path=ppt/slides/_rels/slide29.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slideLayout" Target="../slideLayouts/slideLayout1.xml"/><Relationship Id="rId1" Type="http://schemas.openxmlformats.org/officeDocument/2006/relationships/themeOverride" Target="../theme/themeOverride32.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themeOverride" Target="../theme/themeOverride2.xml"/><Relationship Id="rId5" Type="http://schemas.openxmlformats.org/officeDocument/2006/relationships/image" Target="../media/image3.emf"/><Relationship Id="rId4" Type="http://schemas.openxmlformats.org/officeDocument/2006/relationships/image" Target="../media/image2.jpg"/></Relationships>
</file>

<file path=ppt/slides/_rels/slide30.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slideLayout" Target="../slideLayouts/slideLayout1.xml"/><Relationship Id="rId1" Type="http://schemas.openxmlformats.org/officeDocument/2006/relationships/themeOverride" Target="../theme/themeOverride33.xml"/></Relationships>
</file>

<file path=ppt/slides/_rels/slide3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slideLayout" Target="../slideLayouts/slideLayout1.xml"/><Relationship Id="rId1" Type="http://schemas.openxmlformats.org/officeDocument/2006/relationships/themeOverride" Target="../theme/themeOverride34.xml"/></Relationships>
</file>

<file path=ppt/slides/_rels/slide3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slideLayout" Target="../slideLayouts/slideLayout1.xml"/><Relationship Id="rId1" Type="http://schemas.openxmlformats.org/officeDocument/2006/relationships/themeOverride" Target="../theme/themeOverride35.xml"/></Relationships>
</file>

<file path=ppt/slides/_rels/slide33.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slideLayout" Target="../slideLayouts/slideLayout1.xml"/><Relationship Id="rId1" Type="http://schemas.openxmlformats.org/officeDocument/2006/relationships/themeOverride" Target="../theme/themeOverride36.xml"/></Relationships>
</file>

<file path=ppt/slides/_rels/slide34.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slideLayout" Target="../slideLayouts/slideLayout1.xml"/><Relationship Id="rId1" Type="http://schemas.openxmlformats.org/officeDocument/2006/relationships/themeOverride" Target="../theme/themeOverride3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slideLayout" Target="../slideLayouts/slideLayout1.xml"/><Relationship Id="rId1" Type="http://schemas.openxmlformats.org/officeDocument/2006/relationships/themeOverride" Target="../theme/themeOverride38.xml"/></Relationships>
</file>

<file path=ppt/slides/_rels/slide3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3" Type="http://schemas.openxmlformats.org/officeDocument/2006/relationships/chart" Target="../charts/chart8.xml"/><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3" Type="http://schemas.openxmlformats.org/officeDocument/2006/relationships/chart" Target="../charts/chart9.xml"/><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3" Type="http://schemas.openxmlformats.org/officeDocument/2006/relationships/chart" Target="../charts/chart10.xml"/><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slideLayout" Target="../slideLayouts/slideLayout4.xml"/><Relationship Id="rId1" Type="http://schemas.openxmlformats.org/officeDocument/2006/relationships/themeOverride" Target="../theme/themeOverride42.xml"/></Relationships>
</file>

<file path=ppt/slides/_rels/slide48.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slideLayout" Target="../slideLayouts/slideLayout4.xml"/><Relationship Id="rId1" Type="http://schemas.openxmlformats.org/officeDocument/2006/relationships/themeOverride" Target="../theme/themeOverride43.xml"/></Relationships>
</file>

<file path=ppt/slides/_rels/slide49.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slideLayout" Target="../slideLayouts/slideLayout4.xml"/><Relationship Id="rId1" Type="http://schemas.openxmlformats.org/officeDocument/2006/relationships/themeOverride" Target="../theme/themeOverride44.xml"/></Relationships>
</file>

<file path=ppt/slides/_rels/slide5.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slideLayout" Target="../slideLayouts/slideLayout7.xml"/><Relationship Id="rId1" Type="http://schemas.openxmlformats.org/officeDocument/2006/relationships/themeOverride" Target="../theme/themeOverride4.xml"/><Relationship Id="rId4" Type="http://schemas.openxmlformats.org/officeDocument/2006/relationships/chart" Target="../charts/chart2.xml"/></Relationships>
</file>

<file path=ppt/slides/_rels/slide50.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slideLayout" Target="../slideLayouts/slideLayout1.xml"/><Relationship Id="rId1" Type="http://schemas.openxmlformats.org/officeDocument/2006/relationships/themeOverride" Target="../theme/themeOverride45.xml"/></Relationships>
</file>

<file path=ppt/slides/_rels/slide6.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slideLayout" Target="../slideLayouts/slideLayout2.xml"/><Relationship Id="rId1" Type="http://schemas.openxmlformats.org/officeDocument/2006/relationships/themeOverride" Target="../theme/themeOverride6.xml"/><Relationship Id="rId5" Type="http://schemas.openxmlformats.org/officeDocument/2006/relationships/image" Target="../media/image4.emf"/><Relationship Id="rId4" Type="http://schemas.openxmlformats.org/officeDocument/2006/relationships/chart" Target="../charts/chart3.xml"/></Relationships>
</file>

<file path=ppt/slides/_rels/slide7.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slideLayout" Target="../slideLayouts/slideLayout2.xml"/><Relationship Id="rId1" Type="http://schemas.openxmlformats.org/officeDocument/2006/relationships/themeOverride" Target="../theme/themeOverride8.xml"/><Relationship Id="rId5" Type="http://schemas.openxmlformats.org/officeDocument/2006/relationships/chart" Target="../charts/chart4.xml"/><Relationship Id="rId4" Type="http://schemas.openxmlformats.org/officeDocument/2006/relationships/image" Target="../media/image5.emf"/></Relationships>
</file>

<file path=ppt/slides/_rels/slide8.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slideLayout" Target="../slideLayouts/slideLayout2.xml"/><Relationship Id="rId1" Type="http://schemas.openxmlformats.org/officeDocument/2006/relationships/themeOverride" Target="../theme/themeOverride10.xml"/><Relationship Id="rId4" Type="http://schemas.openxmlformats.org/officeDocument/2006/relationships/chart" Target="../charts/chart5.xml"/></Relationships>
</file>

<file path=ppt/slides/_rels/slide9.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slideLayout" Target="../slideLayouts/slideLayout2.xml"/><Relationship Id="rId1" Type="http://schemas.openxmlformats.org/officeDocument/2006/relationships/themeOverride" Target="../theme/themeOverride12.xml"/><Relationship Id="rId4" Type="http://schemas.openxmlformats.org/officeDocument/2006/relationships/chart" Target="../charts/chart6.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000" b="-1000"/>
          </a:stretch>
        </a:blipFill>
        <a:effectLst/>
      </p:bgPr>
    </p:bg>
    <p:spTree>
      <p:nvGrpSpPr>
        <p:cNvPr id="1" name=""/>
        <p:cNvGrpSpPr/>
        <p:nvPr/>
      </p:nvGrpSpPr>
      <p:grpSpPr>
        <a:xfrm>
          <a:off x="0" y="0"/>
          <a:ext cx="0" cy="0"/>
          <a:chOff x="0" y="0"/>
          <a:chExt cx="0" cy="0"/>
        </a:xfrm>
      </p:grpSpPr>
      <p:sp>
        <p:nvSpPr>
          <p:cNvPr id="4" name="3 Rectángulo"/>
          <p:cNvSpPr/>
          <p:nvPr/>
        </p:nvSpPr>
        <p:spPr>
          <a:xfrm>
            <a:off x="1187624" y="2758391"/>
            <a:ext cx="7128791" cy="2092881"/>
          </a:xfrm>
          <a:prstGeom prst="rect">
            <a:avLst/>
          </a:prstGeom>
        </p:spPr>
        <p:txBody>
          <a:bodyPr wrap="square">
            <a:spAutoFit/>
          </a:bodyPr>
          <a:lstStyle/>
          <a:p>
            <a:pPr algn="ctr"/>
            <a:r>
              <a:rPr lang="es-CL" b="1" dirty="0" smtClean="0">
                <a:solidFill>
                  <a:schemeClr val="bg1"/>
                </a:solidFill>
                <a:latin typeface="Century Gothic" pitchFamily="34" charset="0"/>
              </a:rPr>
              <a:t>Seminario</a:t>
            </a:r>
          </a:p>
          <a:p>
            <a:pPr algn="ctr"/>
            <a:r>
              <a:rPr lang="es-CL" b="1" dirty="0">
                <a:solidFill>
                  <a:schemeClr val="bg1"/>
                </a:solidFill>
                <a:latin typeface="Century Gothic" pitchFamily="34" charset="0"/>
              </a:rPr>
              <a:t>MODERNIZACIÓN DE LA INDUSTRIA DE LOS SEGUROS. LA REFORMA MÁS IMPORTANTE DE LOS ÚLTIMOS 20 AÑOS</a:t>
            </a:r>
            <a:r>
              <a:rPr lang="es-CL" b="1" dirty="0" smtClean="0">
                <a:solidFill>
                  <a:schemeClr val="bg1"/>
                </a:solidFill>
                <a:latin typeface="Century Gothic" pitchFamily="34" charset="0"/>
              </a:rPr>
              <a:t>.</a:t>
            </a:r>
          </a:p>
          <a:p>
            <a:pPr algn="ctr"/>
            <a:endParaRPr lang="es-CL" sz="2000" b="1" dirty="0">
              <a:solidFill>
                <a:schemeClr val="bg1"/>
              </a:solidFill>
              <a:latin typeface="Century Gothic" pitchFamily="34" charset="0"/>
            </a:endParaRPr>
          </a:p>
          <a:p>
            <a:pPr algn="ctr"/>
            <a:r>
              <a:rPr lang="es-CL" sz="2800" b="1" dirty="0" smtClean="0">
                <a:solidFill>
                  <a:schemeClr val="bg1"/>
                </a:solidFill>
              </a:rPr>
              <a:t>“Recientes </a:t>
            </a:r>
            <a:r>
              <a:rPr lang="es-CL" sz="2800" b="1" dirty="0">
                <a:solidFill>
                  <a:schemeClr val="bg1"/>
                </a:solidFill>
              </a:rPr>
              <a:t>cambios regulatorios efectuados y en curso en el mercado </a:t>
            </a:r>
            <a:r>
              <a:rPr lang="es-CL" sz="2800" b="1" dirty="0" smtClean="0">
                <a:solidFill>
                  <a:schemeClr val="bg1"/>
                </a:solidFill>
              </a:rPr>
              <a:t>asegurador”</a:t>
            </a:r>
            <a:endParaRPr lang="es-CL" sz="2800" b="1" dirty="0">
              <a:solidFill>
                <a:schemeClr val="bg1"/>
              </a:solidFill>
              <a:latin typeface="Century Gothic" pitchFamily="34" charset="0"/>
            </a:endParaRPr>
          </a:p>
        </p:txBody>
      </p:sp>
      <p:sp>
        <p:nvSpPr>
          <p:cNvPr id="2" name="1 CuadroTexto"/>
          <p:cNvSpPr txBox="1"/>
          <p:nvPr/>
        </p:nvSpPr>
        <p:spPr>
          <a:xfrm>
            <a:off x="5823182" y="6457111"/>
            <a:ext cx="3168352" cy="369332"/>
          </a:xfrm>
          <a:prstGeom prst="rect">
            <a:avLst/>
          </a:prstGeom>
          <a:noFill/>
        </p:spPr>
        <p:txBody>
          <a:bodyPr wrap="square" rtlCol="0">
            <a:spAutoFit/>
          </a:bodyPr>
          <a:lstStyle/>
          <a:p>
            <a:r>
              <a:rPr lang="es-CL" dirty="0" smtClean="0">
                <a:solidFill>
                  <a:schemeClr val="bg1"/>
                </a:solidFill>
                <a:latin typeface="Century Gothic" pitchFamily="34" charset="0"/>
              </a:rPr>
              <a:t>27 de junio de 2013</a:t>
            </a:r>
            <a:endParaRPr lang="es-CL" dirty="0">
              <a:solidFill>
                <a:schemeClr val="bg1"/>
              </a:solidFill>
              <a:latin typeface="Century Gothic" pitchFamily="34" charset="0"/>
            </a:endParaRPr>
          </a:p>
        </p:txBody>
      </p:sp>
      <p:sp>
        <p:nvSpPr>
          <p:cNvPr id="5" name="4 CuadroTexto"/>
          <p:cNvSpPr txBox="1"/>
          <p:nvPr/>
        </p:nvSpPr>
        <p:spPr>
          <a:xfrm>
            <a:off x="163315" y="6118557"/>
            <a:ext cx="4768725" cy="677108"/>
          </a:xfrm>
          <a:prstGeom prst="rect">
            <a:avLst/>
          </a:prstGeom>
          <a:noFill/>
        </p:spPr>
        <p:txBody>
          <a:bodyPr wrap="square" rtlCol="0">
            <a:spAutoFit/>
          </a:bodyPr>
          <a:lstStyle/>
          <a:p>
            <a:r>
              <a:rPr lang="es-CL" sz="2000" b="1" dirty="0" smtClean="0">
                <a:solidFill>
                  <a:schemeClr val="bg1"/>
                </a:solidFill>
                <a:latin typeface="Century Gothic" pitchFamily="34" charset="0"/>
              </a:rPr>
              <a:t>Fernando Coloma Correa</a:t>
            </a:r>
          </a:p>
          <a:p>
            <a:r>
              <a:rPr lang="es-CL" dirty="0" smtClean="0">
                <a:solidFill>
                  <a:schemeClr val="bg1"/>
                </a:solidFill>
                <a:latin typeface="Century Gothic" pitchFamily="34" charset="0"/>
              </a:rPr>
              <a:t>Superintendente de Valores y Seguros</a:t>
            </a:r>
            <a:endParaRPr lang="es-CL" dirty="0">
              <a:solidFill>
                <a:schemeClr val="bg1"/>
              </a:solidFill>
              <a:latin typeface="Century Gothic" pitchFamily="34" charset="0"/>
            </a:endParaRPr>
          </a:p>
        </p:txBody>
      </p:sp>
    </p:spTree>
    <p:extLst>
      <p:ext uri="{BB962C8B-B14F-4D97-AF65-F5344CB8AC3E}">
        <p14:creationId xmlns:p14="http://schemas.microsoft.com/office/powerpoint/2010/main" val="214010455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t="-2000" b="-2000"/>
          </a:stretch>
        </a:blipFill>
        <a:effectLst/>
      </p:bgPr>
    </p:bg>
    <p:spTree>
      <p:nvGrpSpPr>
        <p:cNvPr id="1" name=""/>
        <p:cNvGrpSpPr/>
        <p:nvPr/>
      </p:nvGrpSpPr>
      <p:grpSpPr>
        <a:xfrm>
          <a:off x="0" y="0"/>
          <a:ext cx="0" cy="0"/>
          <a:chOff x="0" y="0"/>
          <a:chExt cx="0" cy="0"/>
        </a:xfrm>
      </p:grpSpPr>
      <p:sp>
        <p:nvSpPr>
          <p:cNvPr id="8195" name="4 CuadroTexto"/>
          <p:cNvSpPr txBox="1">
            <a:spLocks noChangeArrowheads="1"/>
          </p:cNvSpPr>
          <p:nvPr/>
        </p:nvSpPr>
        <p:spPr bwMode="auto">
          <a:xfrm>
            <a:off x="395288" y="5816600"/>
            <a:ext cx="3395662" cy="954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u="sng">
                <a:solidFill>
                  <a:schemeClr val="tx1"/>
                </a:solidFill>
                <a:latin typeface="Arial" charset="0"/>
              </a:defRPr>
            </a:lvl1pPr>
            <a:lvl2pPr marL="742950" indent="-285750" eaLnBrk="0" hangingPunct="0">
              <a:defRPr u="sng">
                <a:solidFill>
                  <a:schemeClr val="tx1"/>
                </a:solidFill>
                <a:latin typeface="Arial" charset="0"/>
              </a:defRPr>
            </a:lvl2pPr>
            <a:lvl3pPr marL="1143000" indent="-228600" eaLnBrk="0" hangingPunct="0">
              <a:defRPr u="sng">
                <a:solidFill>
                  <a:schemeClr val="tx1"/>
                </a:solidFill>
                <a:latin typeface="Arial" charset="0"/>
              </a:defRPr>
            </a:lvl3pPr>
            <a:lvl4pPr marL="1600200" indent="-228600" eaLnBrk="0" hangingPunct="0">
              <a:defRPr u="sng">
                <a:solidFill>
                  <a:schemeClr val="tx1"/>
                </a:solidFill>
                <a:latin typeface="Arial" charset="0"/>
              </a:defRPr>
            </a:lvl4pPr>
            <a:lvl5pPr marL="2057400" indent="-228600" eaLnBrk="0" hangingPunct="0">
              <a:defRPr u="sng">
                <a:solidFill>
                  <a:schemeClr val="tx1"/>
                </a:solidFill>
                <a:latin typeface="Arial" charset="0"/>
              </a:defRPr>
            </a:lvl5pPr>
            <a:lvl6pPr marL="2514600" indent="-228600" eaLnBrk="0" fontAlgn="base" hangingPunct="0">
              <a:spcBef>
                <a:spcPct val="0"/>
              </a:spcBef>
              <a:spcAft>
                <a:spcPct val="0"/>
              </a:spcAft>
              <a:defRPr u="sng">
                <a:solidFill>
                  <a:schemeClr val="tx1"/>
                </a:solidFill>
                <a:latin typeface="Arial" charset="0"/>
              </a:defRPr>
            </a:lvl6pPr>
            <a:lvl7pPr marL="2971800" indent="-228600" eaLnBrk="0" fontAlgn="base" hangingPunct="0">
              <a:spcBef>
                <a:spcPct val="0"/>
              </a:spcBef>
              <a:spcAft>
                <a:spcPct val="0"/>
              </a:spcAft>
              <a:defRPr u="sng">
                <a:solidFill>
                  <a:schemeClr val="tx1"/>
                </a:solidFill>
                <a:latin typeface="Arial" charset="0"/>
              </a:defRPr>
            </a:lvl7pPr>
            <a:lvl8pPr marL="3429000" indent="-228600" eaLnBrk="0" fontAlgn="base" hangingPunct="0">
              <a:spcBef>
                <a:spcPct val="0"/>
              </a:spcBef>
              <a:spcAft>
                <a:spcPct val="0"/>
              </a:spcAft>
              <a:defRPr u="sng">
                <a:solidFill>
                  <a:schemeClr val="tx1"/>
                </a:solidFill>
                <a:latin typeface="Arial" charset="0"/>
              </a:defRPr>
            </a:lvl8pPr>
            <a:lvl9pPr marL="3886200" indent="-228600" eaLnBrk="0" fontAlgn="base" hangingPunct="0">
              <a:spcBef>
                <a:spcPct val="0"/>
              </a:spcBef>
              <a:spcAft>
                <a:spcPct val="0"/>
              </a:spcAft>
              <a:defRPr u="sng">
                <a:solidFill>
                  <a:schemeClr val="tx1"/>
                </a:solidFill>
                <a:latin typeface="Arial" charset="0"/>
              </a:defRPr>
            </a:lvl9pPr>
          </a:lstStyle>
          <a:p>
            <a:pPr eaLnBrk="1" hangingPunct="1"/>
            <a:r>
              <a:rPr lang="es-CL" sz="1400" b="1" u="none">
                <a:cs typeface="Arial" charset="0"/>
              </a:rPr>
              <a:t>Notas: </a:t>
            </a:r>
          </a:p>
          <a:p>
            <a:pPr eaLnBrk="1" hangingPunct="1"/>
            <a:r>
              <a:rPr lang="es-CL" sz="1400" b="1" u="none">
                <a:cs typeface="Arial" charset="0"/>
              </a:rPr>
              <a:t>Primas a  diciembre de 2011</a:t>
            </a:r>
          </a:p>
          <a:p>
            <a:pPr eaLnBrk="1" hangingPunct="1"/>
            <a:r>
              <a:rPr lang="es-CL" sz="1400" b="1" u="none">
                <a:cs typeface="Arial" charset="0"/>
              </a:rPr>
              <a:t>Considera seguros  generales y vida .</a:t>
            </a:r>
          </a:p>
          <a:p>
            <a:pPr eaLnBrk="1" hangingPunct="1"/>
            <a:r>
              <a:rPr lang="es-CL" sz="1400" b="1" u="none">
                <a:cs typeface="Arial" charset="0"/>
              </a:rPr>
              <a:t>Fuente:  Latino Insurance.</a:t>
            </a:r>
          </a:p>
        </p:txBody>
      </p:sp>
      <p:pic>
        <p:nvPicPr>
          <p:cNvPr id="8196"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059113" y="1125538"/>
            <a:ext cx="2500312" cy="4175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197" name="2 Rectángulo"/>
          <p:cNvSpPr>
            <a:spLocks noChangeArrowheads="1"/>
          </p:cNvSpPr>
          <p:nvPr/>
        </p:nvSpPr>
        <p:spPr bwMode="auto">
          <a:xfrm>
            <a:off x="4005263" y="5938838"/>
            <a:ext cx="4870450" cy="739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marL="285750" indent="-285750" algn="just">
              <a:buFont typeface="Wingdings" pitchFamily="2" charset="2"/>
              <a:buChar char="§"/>
            </a:pPr>
            <a:r>
              <a:rPr lang="es-CL" sz="1400" b="1" u="none"/>
              <a:t>Herfindhal &lt; 1.500 poco concentrada</a:t>
            </a:r>
          </a:p>
          <a:p>
            <a:pPr marL="285750" indent="-285750" algn="just">
              <a:buFont typeface="Wingdings" pitchFamily="2" charset="2"/>
              <a:buChar char="§"/>
            </a:pPr>
            <a:r>
              <a:rPr lang="es-CL" sz="1400" b="1" u="none"/>
              <a:t>1.500 ≤Herfindhal ≤ 2.500 moderada concentración</a:t>
            </a:r>
          </a:p>
          <a:p>
            <a:pPr marL="285750" indent="-285750" algn="just">
              <a:buFont typeface="Wingdings" pitchFamily="2" charset="2"/>
              <a:buChar char="§"/>
            </a:pPr>
            <a:r>
              <a:rPr lang="es-CL" sz="1400" b="1" u="none"/>
              <a:t>Herfindhal &gt; 2 500 alta concentración</a:t>
            </a:r>
          </a:p>
        </p:txBody>
      </p:sp>
      <p:sp>
        <p:nvSpPr>
          <p:cNvPr id="7" name="1 Título"/>
          <p:cNvSpPr>
            <a:spLocks noGrp="1"/>
          </p:cNvSpPr>
          <p:nvPr>
            <p:ph type="title"/>
          </p:nvPr>
        </p:nvSpPr>
        <p:spPr>
          <a:xfrm>
            <a:off x="228600" y="44624"/>
            <a:ext cx="8229600" cy="792162"/>
          </a:xfrm>
        </p:spPr>
        <p:txBody>
          <a:bodyPr>
            <a:noAutofit/>
          </a:bodyPr>
          <a:lstStyle/>
          <a:p>
            <a:pPr>
              <a:defRPr/>
            </a:pPr>
            <a:r>
              <a:rPr lang="es-CL" sz="2400" b="1" dirty="0" smtClean="0">
                <a:solidFill>
                  <a:srgbClr val="000099"/>
                </a:solidFill>
                <a:latin typeface="Century Gothic" pitchFamily="34" charset="0"/>
              </a:rPr>
              <a:t>I. </a:t>
            </a:r>
            <a:r>
              <a:rPr lang="es-CL" sz="2400" b="1" dirty="0">
                <a:solidFill>
                  <a:srgbClr val="000099"/>
                </a:solidFill>
                <a:latin typeface="Century Gothic" pitchFamily="34" charset="0"/>
              </a:rPr>
              <a:t>ESTADÍSTICAS </a:t>
            </a:r>
            <a:r>
              <a:rPr lang="es-CL" sz="2400" b="1" dirty="0" smtClean="0">
                <a:solidFill>
                  <a:srgbClr val="000099"/>
                </a:solidFill>
                <a:latin typeface="Century Gothic" pitchFamily="34" charset="0"/>
              </a:rPr>
              <a:t> </a:t>
            </a:r>
            <a:r>
              <a:rPr lang="es-CL" sz="2400" b="1" dirty="0">
                <a:solidFill>
                  <a:srgbClr val="000099"/>
                </a:solidFill>
                <a:latin typeface="Century Gothic" pitchFamily="34" charset="0"/>
              </a:rPr>
              <a:t>DEL MERCADO ASEGURADOR</a:t>
            </a:r>
            <a:r>
              <a:rPr lang="es-ES" sz="2400" b="1" dirty="0" smtClean="0">
                <a:solidFill>
                  <a:srgbClr val="000099"/>
                </a:solidFill>
                <a:latin typeface="Century Gothic" pitchFamily="34" charset="0"/>
                <a:ea typeface="+mn-ea"/>
                <a:cs typeface="Tahoma" pitchFamily="34" charset="0"/>
              </a:rPr>
              <a:t/>
            </a:r>
            <a:br>
              <a:rPr lang="es-ES" sz="2400" b="1" dirty="0" smtClean="0">
                <a:solidFill>
                  <a:srgbClr val="000099"/>
                </a:solidFill>
                <a:latin typeface="Century Gothic" pitchFamily="34" charset="0"/>
                <a:ea typeface="+mn-ea"/>
                <a:cs typeface="Tahoma" pitchFamily="34" charset="0"/>
              </a:rPr>
            </a:br>
            <a:r>
              <a:rPr lang="es-ES" sz="2400" b="1" dirty="0" smtClean="0">
                <a:solidFill>
                  <a:srgbClr val="FFC000"/>
                </a:solidFill>
                <a:latin typeface="Century Gothic" pitchFamily="34" charset="0"/>
                <a:ea typeface="+mn-ea"/>
                <a:cs typeface="Tahoma" pitchFamily="34" charset="0"/>
              </a:rPr>
              <a:t>Concentración Comparada L.A.</a:t>
            </a:r>
            <a:endParaRPr lang="es-ES" sz="2400" b="1" dirty="0">
              <a:solidFill>
                <a:srgbClr val="FFC000"/>
              </a:solidFill>
              <a:latin typeface="Century Gothic" pitchFamily="34" charset="0"/>
              <a:ea typeface="+mn-ea"/>
              <a:cs typeface="Tahoma" pitchFamily="34" charset="0"/>
            </a:endParaRPr>
          </a:p>
        </p:txBody>
      </p:sp>
    </p:spTree>
    <p:extLst>
      <p:ext uri="{BB962C8B-B14F-4D97-AF65-F5344CB8AC3E}">
        <p14:creationId xmlns:p14="http://schemas.microsoft.com/office/powerpoint/2010/main" val="2637499025"/>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4">
            <a:lum/>
          </a:blip>
          <a:srcRect/>
          <a:stretch>
            <a:fillRect t="-2000" b="-2000"/>
          </a:stretch>
        </a:blip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34925" y="981075"/>
            <a:ext cx="5584825" cy="1304925"/>
          </a:xfrm>
        </p:spPr>
        <p:txBody>
          <a:bodyPr/>
          <a:lstStyle/>
          <a:p>
            <a:pPr eaLnBrk="1" hangingPunct="1">
              <a:defRPr/>
            </a:pPr>
            <a:r>
              <a:rPr lang="es-CL" sz="1600" dirty="0" smtClean="0">
                <a:latin typeface="+mn-lt"/>
              </a:rPr>
              <a:t>La Industria Aseguradora en Chile está abierta a la competencia extranjera</a:t>
            </a:r>
            <a:endParaRPr lang="es-CL" sz="1600" u="sng" dirty="0" smtClean="0">
              <a:latin typeface="+mn-lt"/>
            </a:endParaRPr>
          </a:p>
        </p:txBody>
      </p:sp>
      <p:sp>
        <p:nvSpPr>
          <p:cNvPr id="14339" name="AutoShape 5"/>
          <p:cNvSpPr>
            <a:spLocks/>
          </p:cNvSpPr>
          <p:nvPr/>
        </p:nvSpPr>
        <p:spPr bwMode="auto">
          <a:xfrm rot="-5400000">
            <a:off x="3187700" y="3733253"/>
            <a:ext cx="342900" cy="4521200"/>
          </a:xfrm>
          <a:prstGeom prst="leftBrace">
            <a:avLst>
              <a:gd name="adj1" fmla="val 146746"/>
              <a:gd name="adj2" fmla="val 50000"/>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sz="1400" b="1">
              <a:solidFill>
                <a:srgbClr val="333399"/>
              </a:solidFill>
            </a:endParaRPr>
          </a:p>
        </p:txBody>
      </p:sp>
      <p:sp>
        <p:nvSpPr>
          <p:cNvPr id="9" name="Text Box 6"/>
          <p:cNvSpPr txBox="1">
            <a:spLocks noChangeArrowheads="1"/>
          </p:cNvSpPr>
          <p:nvPr/>
        </p:nvSpPr>
        <p:spPr bwMode="auto">
          <a:xfrm>
            <a:off x="1098550" y="6335713"/>
            <a:ext cx="4572000" cy="338137"/>
          </a:xfrm>
          <a:prstGeom prst="rect">
            <a:avLst/>
          </a:prstGeom>
          <a:solidFill>
            <a:schemeClr val="tx1">
              <a:lumMod val="50000"/>
              <a:lumOff val="50000"/>
            </a:schemeClr>
          </a:solidFill>
          <a:ln>
            <a:noFill/>
          </a:ln>
        </p:spPr>
        <p:txBody>
          <a:bodyPr>
            <a:spAutoFit/>
          </a:bodyPr>
          <a:lstStyle>
            <a:lvl1pPr eaLnBrk="0" hangingPunct="0">
              <a:defRPr sz="1400" b="1">
                <a:solidFill>
                  <a:schemeClr val="accent2"/>
                </a:solidFill>
                <a:latin typeface="Arial" charset="0"/>
              </a:defRPr>
            </a:lvl1pPr>
            <a:lvl2pPr marL="742950" indent="-285750" eaLnBrk="0" hangingPunct="0">
              <a:defRPr sz="1400" b="1">
                <a:solidFill>
                  <a:schemeClr val="accent2"/>
                </a:solidFill>
                <a:latin typeface="Arial" charset="0"/>
              </a:defRPr>
            </a:lvl2pPr>
            <a:lvl3pPr marL="1143000" indent="-228600" eaLnBrk="0" hangingPunct="0">
              <a:defRPr sz="1400" b="1">
                <a:solidFill>
                  <a:schemeClr val="accent2"/>
                </a:solidFill>
                <a:latin typeface="Arial" charset="0"/>
              </a:defRPr>
            </a:lvl3pPr>
            <a:lvl4pPr marL="1600200" indent="-228600" eaLnBrk="0" hangingPunct="0">
              <a:defRPr sz="1400" b="1">
                <a:solidFill>
                  <a:schemeClr val="accent2"/>
                </a:solidFill>
                <a:latin typeface="Arial" charset="0"/>
              </a:defRPr>
            </a:lvl4pPr>
            <a:lvl5pPr marL="2057400" indent="-228600" eaLnBrk="0" hangingPunct="0">
              <a:defRPr sz="1400" b="1">
                <a:solidFill>
                  <a:schemeClr val="accent2"/>
                </a:solidFill>
                <a:latin typeface="Arial" charset="0"/>
              </a:defRPr>
            </a:lvl5pPr>
            <a:lvl6pPr marL="2514600" indent="-228600" eaLnBrk="0" fontAlgn="base" hangingPunct="0">
              <a:spcBef>
                <a:spcPct val="0"/>
              </a:spcBef>
              <a:spcAft>
                <a:spcPct val="0"/>
              </a:spcAft>
              <a:defRPr sz="1400" b="1">
                <a:solidFill>
                  <a:schemeClr val="accent2"/>
                </a:solidFill>
                <a:latin typeface="Arial" charset="0"/>
              </a:defRPr>
            </a:lvl6pPr>
            <a:lvl7pPr marL="2971800" indent="-228600" eaLnBrk="0" fontAlgn="base" hangingPunct="0">
              <a:spcBef>
                <a:spcPct val="0"/>
              </a:spcBef>
              <a:spcAft>
                <a:spcPct val="0"/>
              </a:spcAft>
              <a:defRPr sz="1400" b="1">
                <a:solidFill>
                  <a:schemeClr val="accent2"/>
                </a:solidFill>
                <a:latin typeface="Arial" charset="0"/>
              </a:defRPr>
            </a:lvl7pPr>
            <a:lvl8pPr marL="3429000" indent="-228600" eaLnBrk="0" fontAlgn="base" hangingPunct="0">
              <a:spcBef>
                <a:spcPct val="0"/>
              </a:spcBef>
              <a:spcAft>
                <a:spcPct val="0"/>
              </a:spcAft>
              <a:defRPr sz="1400" b="1">
                <a:solidFill>
                  <a:schemeClr val="accent2"/>
                </a:solidFill>
                <a:latin typeface="Arial" charset="0"/>
              </a:defRPr>
            </a:lvl8pPr>
            <a:lvl9pPr marL="3886200" indent="-228600" eaLnBrk="0" fontAlgn="base" hangingPunct="0">
              <a:spcBef>
                <a:spcPct val="0"/>
              </a:spcBef>
              <a:spcAft>
                <a:spcPct val="0"/>
              </a:spcAft>
              <a:defRPr sz="1400" b="1">
                <a:solidFill>
                  <a:schemeClr val="accent2"/>
                </a:solidFill>
                <a:latin typeface="Arial" charset="0"/>
              </a:defRPr>
            </a:lvl9pPr>
          </a:lstStyle>
          <a:p>
            <a:pPr algn="ctr" eaLnBrk="1" hangingPunct="1">
              <a:spcBef>
                <a:spcPct val="50000"/>
              </a:spcBef>
              <a:defRPr/>
            </a:pPr>
            <a:r>
              <a:rPr lang="es-MX" sz="1600" dirty="0" smtClean="0">
                <a:solidFill>
                  <a:srgbClr val="FFFFFF"/>
                </a:solidFill>
              </a:rPr>
              <a:t>Firmas extranjeras poseen 30,8% del capital</a:t>
            </a:r>
            <a:endParaRPr lang="es-ES" sz="1600" dirty="0" smtClean="0">
              <a:solidFill>
                <a:srgbClr val="FFFFFF"/>
              </a:solidFill>
            </a:endParaRPr>
          </a:p>
        </p:txBody>
      </p:sp>
      <p:sp>
        <p:nvSpPr>
          <p:cNvPr id="14342" name="1 CuadroTexto"/>
          <p:cNvSpPr txBox="1">
            <a:spLocks noChangeArrowheads="1"/>
          </p:cNvSpPr>
          <p:nvPr/>
        </p:nvSpPr>
        <p:spPr bwMode="auto">
          <a:xfrm>
            <a:off x="228600" y="0"/>
            <a:ext cx="8724900" cy="8925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u="sng">
                <a:solidFill>
                  <a:schemeClr val="tx1"/>
                </a:solidFill>
                <a:latin typeface="Arial" charset="0"/>
              </a:defRPr>
            </a:lvl1pPr>
            <a:lvl2pPr marL="742950" indent="-285750" eaLnBrk="0" hangingPunct="0">
              <a:defRPr u="sng">
                <a:solidFill>
                  <a:schemeClr val="tx1"/>
                </a:solidFill>
                <a:latin typeface="Arial" charset="0"/>
              </a:defRPr>
            </a:lvl2pPr>
            <a:lvl3pPr marL="1143000" indent="-228600" eaLnBrk="0" hangingPunct="0">
              <a:defRPr u="sng">
                <a:solidFill>
                  <a:schemeClr val="tx1"/>
                </a:solidFill>
                <a:latin typeface="Arial" charset="0"/>
              </a:defRPr>
            </a:lvl3pPr>
            <a:lvl4pPr marL="1600200" indent="-228600" eaLnBrk="0" hangingPunct="0">
              <a:defRPr u="sng">
                <a:solidFill>
                  <a:schemeClr val="tx1"/>
                </a:solidFill>
                <a:latin typeface="Arial" charset="0"/>
              </a:defRPr>
            </a:lvl4pPr>
            <a:lvl5pPr marL="2057400" indent="-228600" eaLnBrk="0" hangingPunct="0">
              <a:defRPr u="sng">
                <a:solidFill>
                  <a:schemeClr val="tx1"/>
                </a:solidFill>
                <a:latin typeface="Arial" charset="0"/>
              </a:defRPr>
            </a:lvl5pPr>
            <a:lvl6pPr marL="2514600" indent="-228600" eaLnBrk="0" fontAlgn="base" hangingPunct="0">
              <a:spcBef>
                <a:spcPct val="0"/>
              </a:spcBef>
              <a:spcAft>
                <a:spcPct val="0"/>
              </a:spcAft>
              <a:defRPr u="sng">
                <a:solidFill>
                  <a:schemeClr val="tx1"/>
                </a:solidFill>
                <a:latin typeface="Arial" charset="0"/>
              </a:defRPr>
            </a:lvl6pPr>
            <a:lvl7pPr marL="2971800" indent="-228600" eaLnBrk="0" fontAlgn="base" hangingPunct="0">
              <a:spcBef>
                <a:spcPct val="0"/>
              </a:spcBef>
              <a:spcAft>
                <a:spcPct val="0"/>
              </a:spcAft>
              <a:defRPr u="sng">
                <a:solidFill>
                  <a:schemeClr val="tx1"/>
                </a:solidFill>
                <a:latin typeface="Arial" charset="0"/>
              </a:defRPr>
            </a:lvl7pPr>
            <a:lvl8pPr marL="3429000" indent="-228600" eaLnBrk="0" fontAlgn="base" hangingPunct="0">
              <a:spcBef>
                <a:spcPct val="0"/>
              </a:spcBef>
              <a:spcAft>
                <a:spcPct val="0"/>
              </a:spcAft>
              <a:defRPr u="sng">
                <a:solidFill>
                  <a:schemeClr val="tx1"/>
                </a:solidFill>
                <a:latin typeface="Arial" charset="0"/>
              </a:defRPr>
            </a:lvl8pPr>
            <a:lvl9pPr marL="3886200" indent="-228600" eaLnBrk="0" fontAlgn="base" hangingPunct="0">
              <a:spcBef>
                <a:spcPct val="0"/>
              </a:spcBef>
              <a:spcAft>
                <a:spcPct val="0"/>
              </a:spcAft>
              <a:defRPr u="sng">
                <a:solidFill>
                  <a:schemeClr val="tx1"/>
                </a:solidFill>
                <a:latin typeface="Arial" charset="0"/>
              </a:defRPr>
            </a:lvl9pPr>
          </a:lstStyle>
          <a:p>
            <a:pPr algn="ctr" eaLnBrk="1" hangingPunct="1"/>
            <a:r>
              <a:rPr lang="es-CL" sz="2400" b="1" u="none" dirty="0" smtClean="0">
                <a:solidFill>
                  <a:srgbClr val="000099"/>
                </a:solidFill>
                <a:latin typeface="Century Gothic" pitchFamily="34" charset="0"/>
              </a:rPr>
              <a:t>I. ESTADÍSTICAS  </a:t>
            </a:r>
            <a:r>
              <a:rPr lang="es-CL" sz="2400" b="1" u="none" dirty="0">
                <a:solidFill>
                  <a:srgbClr val="000099"/>
                </a:solidFill>
                <a:latin typeface="Century Gothic" pitchFamily="34" charset="0"/>
              </a:rPr>
              <a:t>DEL MERCADO ASEGURADOR</a:t>
            </a:r>
            <a:r>
              <a:rPr lang="es-ES" sz="2800" b="1" u="none" dirty="0">
                <a:solidFill>
                  <a:srgbClr val="000099"/>
                </a:solidFill>
                <a:latin typeface="Century Gothic" pitchFamily="34" charset="0"/>
                <a:cs typeface="Tahoma" pitchFamily="34" charset="0"/>
              </a:rPr>
              <a:t/>
            </a:r>
            <a:br>
              <a:rPr lang="es-ES" sz="2800" b="1" u="none" dirty="0">
                <a:solidFill>
                  <a:srgbClr val="000099"/>
                </a:solidFill>
                <a:latin typeface="Century Gothic" pitchFamily="34" charset="0"/>
                <a:cs typeface="Tahoma" pitchFamily="34" charset="0"/>
              </a:rPr>
            </a:br>
            <a:r>
              <a:rPr lang="es-CL" sz="2800" u="none" dirty="0" smtClean="0">
                <a:solidFill>
                  <a:srgbClr val="FFC000"/>
                </a:solidFill>
                <a:latin typeface="Century Gothic" pitchFamily="34" charset="0"/>
              </a:rPr>
              <a:t>Seguros de Vida</a:t>
            </a:r>
            <a:endParaRPr lang="es-CL" sz="2800" u="none" dirty="0">
              <a:solidFill>
                <a:srgbClr val="FFC000"/>
              </a:solidFill>
              <a:latin typeface="Century Gothic" pitchFamily="34" charset="0"/>
            </a:endParaRPr>
          </a:p>
        </p:txBody>
      </p:sp>
      <p:pic>
        <p:nvPicPr>
          <p:cNvPr id="11" name="Picture 8"/>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958806" y="1196752"/>
            <a:ext cx="1944687" cy="1720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aphicFrame>
        <p:nvGraphicFramePr>
          <p:cNvPr id="13" name="Chart 1"/>
          <p:cNvGraphicFramePr>
            <a:graphicFrameLocks/>
          </p:cNvGraphicFramePr>
          <p:nvPr>
            <p:extLst>
              <p:ext uri="{D42A27DB-BD31-4B8C-83A1-F6EECF244321}">
                <p14:modId xmlns:p14="http://schemas.microsoft.com/office/powerpoint/2010/main" val="1701541200"/>
              </p:ext>
            </p:extLst>
          </p:nvPr>
        </p:nvGraphicFramePr>
        <p:xfrm>
          <a:off x="683568" y="1835680"/>
          <a:ext cx="7416824" cy="4329623"/>
        </p:xfrm>
        <a:graphic>
          <a:graphicData uri="http://schemas.openxmlformats.org/drawingml/2006/chart">
            <c:chart xmlns:c="http://schemas.openxmlformats.org/drawingml/2006/chart" xmlns:r="http://schemas.openxmlformats.org/officeDocument/2006/relationships" r:id="rId6"/>
          </a:graphicData>
        </a:graphic>
      </p:graphicFrame>
    </p:spTree>
    <p:extLst>
      <p:ext uri="{BB962C8B-B14F-4D97-AF65-F5344CB8AC3E}">
        <p14:creationId xmlns:p14="http://schemas.microsoft.com/office/powerpoint/2010/main" val="1490371220"/>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4">
            <a:lum/>
          </a:blip>
          <a:srcRect/>
          <a:stretch>
            <a:fillRect t="-2000" b="-2000"/>
          </a:stretch>
        </a:blipFill>
        <a:effectLst/>
      </p:bgPr>
    </p:bg>
    <p:spTree>
      <p:nvGrpSpPr>
        <p:cNvPr id="1" name=""/>
        <p:cNvGrpSpPr/>
        <p:nvPr/>
      </p:nvGrpSpPr>
      <p:grpSpPr>
        <a:xfrm>
          <a:off x="0" y="0"/>
          <a:ext cx="0" cy="0"/>
          <a:chOff x="0" y="0"/>
          <a:chExt cx="0" cy="0"/>
        </a:xfrm>
      </p:grpSpPr>
      <p:sp>
        <p:nvSpPr>
          <p:cNvPr id="6" name="Text Box 7"/>
          <p:cNvSpPr txBox="1">
            <a:spLocks noChangeArrowheads="1"/>
          </p:cNvSpPr>
          <p:nvPr/>
        </p:nvSpPr>
        <p:spPr bwMode="auto">
          <a:xfrm>
            <a:off x="1798638" y="6316663"/>
            <a:ext cx="5268912" cy="339725"/>
          </a:xfrm>
          <a:prstGeom prst="rect">
            <a:avLst/>
          </a:prstGeom>
          <a:solidFill>
            <a:schemeClr val="tx1">
              <a:lumMod val="50000"/>
              <a:lumOff val="50000"/>
            </a:schemeClr>
          </a:solidFill>
          <a:ln>
            <a:noFill/>
          </a:ln>
        </p:spPr>
        <p:txBody>
          <a:bodyPr>
            <a:spAutoFit/>
          </a:bodyPr>
          <a:lstStyle>
            <a:defPPr>
              <a:defRPr lang="es-CL"/>
            </a:defPPr>
            <a:lvl1pPr algn="ctr" fontAlgn="base">
              <a:spcBef>
                <a:spcPct val="50000"/>
              </a:spcBef>
              <a:spcAft>
                <a:spcPct val="0"/>
              </a:spcAft>
              <a:defRPr sz="1600" b="1">
                <a:solidFill>
                  <a:srgbClr val="FFFFFF"/>
                </a:solidFill>
                <a:latin typeface="Arial" charset="0"/>
              </a:defRPr>
            </a:lvl1pPr>
            <a:lvl2pPr marL="742950" indent="-285750" eaLnBrk="0" hangingPunct="0">
              <a:defRPr sz="1400" b="1">
                <a:solidFill>
                  <a:schemeClr val="accent2"/>
                </a:solidFill>
                <a:latin typeface="Arial" charset="0"/>
              </a:defRPr>
            </a:lvl2pPr>
            <a:lvl3pPr marL="1143000" indent="-228600" eaLnBrk="0" hangingPunct="0">
              <a:defRPr sz="1400" b="1">
                <a:solidFill>
                  <a:schemeClr val="accent2"/>
                </a:solidFill>
                <a:latin typeface="Arial" charset="0"/>
              </a:defRPr>
            </a:lvl3pPr>
            <a:lvl4pPr marL="1600200" indent="-228600" eaLnBrk="0" hangingPunct="0">
              <a:defRPr sz="1400" b="1">
                <a:solidFill>
                  <a:schemeClr val="accent2"/>
                </a:solidFill>
                <a:latin typeface="Arial" charset="0"/>
              </a:defRPr>
            </a:lvl4pPr>
            <a:lvl5pPr marL="2057400" indent="-228600" eaLnBrk="0" hangingPunct="0">
              <a:defRPr sz="1400" b="1">
                <a:solidFill>
                  <a:schemeClr val="accent2"/>
                </a:solidFill>
                <a:latin typeface="Arial" charset="0"/>
              </a:defRPr>
            </a:lvl5pPr>
            <a:lvl6pPr marL="2514600" indent="-228600" eaLnBrk="0" fontAlgn="base" hangingPunct="0">
              <a:spcBef>
                <a:spcPct val="0"/>
              </a:spcBef>
              <a:spcAft>
                <a:spcPct val="0"/>
              </a:spcAft>
              <a:defRPr sz="1400" b="1">
                <a:solidFill>
                  <a:schemeClr val="accent2"/>
                </a:solidFill>
                <a:latin typeface="Arial" charset="0"/>
              </a:defRPr>
            </a:lvl6pPr>
            <a:lvl7pPr marL="2971800" indent="-228600" eaLnBrk="0" fontAlgn="base" hangingPunct="0">
              <a:spcBef>
                <a:spcPct val="0"/>
              </a:spcBef>
              <a:spcAft>
                <a:spcPct val="0"/>
              </a:spcAft>
              <a:defRPr sz="1400" b="1">
                <a:solidFill>
                  <a:schemeClr val="accent2"/>
                </a:solidFill>
                <a:latin typeface="Arial" charset="0"/>
              </a:defRPr>
            </a:lvl7pPr>
            <a:lvl8pPr marL="3429000" indent="-228600" eaLnBrk="0" fontAlgn="base" hangingPunct="0">
              <a:spcBef>
                <a:spcPct val="0"/>
              </a:spcBef>
              <a:spcAft>
                <a:spcPct val="0"/>
              </a:spcAft>
              <a:defRPr sz="1400" b="1">
                <a:solidFill>
                  <a:schemeClr val="accent2"/>
                </a:solidFill>
                <a:latin typeface="Arial" charset="0"/>
              </a:defRPr>
            </a:lvl8pPr>
            <a:lvl9pPr marL="3886200" indent="-228600" eaLnBrk="0" fontAlgn="base" hangingPunct="0">
              <a:spcBef>
                <a:spcPct val="0"/>
              </a:spcBef>
              <a:spcAft>
                <a:spcPct val="0"/>
              </a:spcAft>
              <a:defRPr sz="1400" b="1">
                <a:solidFill>
                  <a:schemeClr val="accent2"/>
                </a:solidFill>
                <a:latin typeface="Arial" charset="0"/>
              </a:defRPr>
            </a:lvl9pPr>
          </a:lstStyle>
          <a:p>
            <a:pPr>
              <a:defRPr/>
            </a:pPr>
            <a:r>
              <a:rPr lang="es-MX" dirty="0"/>
              <a:t>Firmas extranjeras poseen </a:t>
            </a:r>
            <a:r>
              <a:rPr lang="es-MX" dirty="0" smtClean="0"/>
              <a:t>59,7% </a:t>
            </a:r>
            <a:r>
              <a:rPr lang="es-MX" dirty="0"/>
              <a:t>del capital</a:t>
            </a:r>
            <a:endParaRPr lang="es-ES" dirty="0"/>
          </a:p>
        </p:txBody>
      </p:sp>
      <p:sp>
        <p:nvSpPr>
          <p:cNvPr id="15363" name="AutoShape 8"/>
          <p:cNvSpPr>
            <a:spLocks/>
          </p:cNvSpPr>
          <p:nvPr/>
        </p:nvSpPr>
        <p:spPr bwMode="auto">
          <a:xfrm rot="-5400000">
            <a:off x="4176887" y="2927351"/>
            <a:ext cx="358775" cy="6337300"/>
          </a:xfrm>
          <a:prstGeom prst="leftBrace">
            <a:avLst>
              <a:gd name="adj1" fmla="val 147198"/>
              <a:gd name="adj2" fmla="val 50000"/>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11268" name="Rectangle 2"/>
          <p:cNvSpPr>
            <a:spLocks noGrp="1" noChangeArrowheads="1"/>
          </p:cNvSpPr>
          <p:nvPr>
            <p:ph type="title"/>
          </p:nvPr>
        </p:nvSpPr>
        <p:spPr>
          <a:xfrm>
            <a:off x="22225" y="981075"/>
            <a:ext cx="8893175" cy="1000125"/>
          </a:xfrm>
        </p:spPr>
        <p:txBody>
          <a:bodyPr/>
          <a:lstStyle/>
          <a:p>
            <a:pPr eaLnBrk="1" hangingPunct="1">
              <a:defRPr/>
            </a:pPr>
            <a:r>
              <a:rPr lang="es-CL" sz="1600" dirty="0" smtClean="0">
                <a:latin typeface="+mn-lt"/>
              </a:rPr>
              <a:t>La Industria Aseguradora en Chile está abierta</a:t>
            </a:r>
            <a:br>
              <a:rPr lang="es-CL" sz="1600" dirty="0" smtClean="0">
                <a:latin typeface="+mn-lt"/>
              </a:rPr>
            </a:br>
            <a:r>
              <a:rPr lang="es-CL" sz="1600" dirty="0" smtClean="0">
                <a:latin typeface="+mn-lt"/>
              </a:rPr>
              <a:t>a la competencia extranjera</a:t>
            </a:r>
            <a:endParaRPr lang="en-US" sz="1600" u="sng" dirty="0" smtClean="0">
              <a:latin typeface="+mn-lt"/>
            </a:endParaRPr>
          </a:p>
        </p:txBody>
      </p:sp>
      <p:sp>
        <p:nvSpPr>
          <p:cNvPr id="8" name="1 CuadroTexto"/>
          <p:cNvSpPr txBox="1">
            <a:spLocks noChangeArrowheads="1"/>
          </p:cNvSpPr>
          <p:nvPr/>
        </p:nvSpPr>
        <p:spPr bwMode="auto">
          <a:xfrm>
            <a:off x="228600" y="44624"/>
            <a:ext cx="8724900" cy="8925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u="sng">
                <a:solidFill>
                  <a:schemeClr val="tx1"/>
                </a:solidFill>
                <a:latin typeface="Arial" charset="0"/>
              </a:defRPr>
            </a:lvl1pPr>
            <a:lvl2pPr marL="742950" indent="-285750" eaLnBrk="0" hangingPunct="0">
              <a:defRPr u="sng">
                <a:solidFill>
                  <a:schemeClr val="tx1"/>
                </a:solidFill>
                <a:latin typeface="Arial" charset="0"/>
              </a:defRPr>
            </a:lvl2pPr>
            <a:lvl3pPr marL="1143000" indent="-228600" eaLnBrk="0" hangingPunct="0">
              <a:defRPr u="sng">
                <a:solidFill>
                  <a:schemeClr val="tx1"/>
                </a:solidFill>
                <a:latin typeface="Arial" charset="0"/>
              </a:defRPr>
            </a:lvl3pPr>
            <a:lvl4pPr marL="1600200" indent="-228600" eaLnBrk="0" hangingPunct="0">
              <a:defRPr u="sng">
                <a:solidFill>
                  <a:schemeClr val="tx1"/>
                </a:solidFill>
                <a:latin typeface="Arial" charset="0"/>
              </a:defRPr>
            </a:lvl4pPr>
            <a:lvl5pPr marL="2057400" indent="-228600" eaLnBrk="0" hangingPunct="0">
              <a:defRPr u="sng">
                <a:solidFill>
                  <a:schemeClr val="tx1"/>
                </a:solidFill>
                <a:latin typeface="Arial" charset="0"/>
              </a:defRPr>
            </a:lvl5pPr>
            <a:lvl6pPr marL="2514600" indent="-228600" eaLnBrk="0" fontAlgn="base" hangingPunct="0">
              <a:spcBef>
                <a:spcPct val="0"/>
              </a:spcBef>
              <a:spcAft>
                <a:spcPct val="0"/>
              </a:spcAft>
              <a:defRPr u="sng">
                <a:solidFill>
                  <a:schemeClr val="tx1"/>
                </a:solidFill>
                <a:latin typeface="Arial" charset="0"/>
              </a:defRPr>
            </a:lvl6pPr>
            <a:lvl7pPr marL="2971800" indent="-228600" eaLnBrk="0" fontAlgn="base" hangingPunct="0">
              <a:spcBef>
                <a:spcPct val="0"/>
              </a:spcBef>
              <a:spcAft>
                <a:spcPct val="0"/>
              </a:spcAft>
              <a:defRPr u="sng">
                <a:solidFill>
                  <a:schemeClr val="tx1"/>
                </a:solidFill>
                <a:latin typeface="Arial" charset="0"/>
              </a:defRPr>
            </a:lvl7pPr>
            <a:lvl8pPr marL="3429000" indent="-228600" eaLnBrk="0" fontAlgn="base" hangingPunct="0">
              <a:spcBef>
                <a:spcPct val="0"/>
              </a:spcBef>
              <a:spcAft>
                <a:spcPct val="0"/>
              </a:spcAft>
              <a:defRPr u="sng">
                <a:solidFill>
                  <a:schemeClr val="tx1"/>
                </a:solidFill>
                <a:latin typeface="Arial" charset="0"/>
              </a:defRPr>
            </a:lvl8pPr>
            <a:lvl9pPr marL="3886200" indent="-228600" eaLnBrk="0" fontAlgn="base" hangingPunct="0">
              <a:spcBef>
                <a:spcPct val="0"/>
              </a:spcBef>
              <a:spcAft>
                <a:spcPct val="0"/>
              </a:spcAft>
              <a:defRPr u="sng">
                <a:solidFill>
                  <a:schemeClr val="tx1"/>
                </a:solidFill>
                <a:latin typeface="Arial" charset="0"/>
              </a:defRPr>
            </a:lvl9pPr>
          </a:lstStyle>
          <a:p>
            <a:pPr algn="ctr" eaLnBrk="1" hangingPunct="1"/>
            <a:r>
              <a:rPr lang="es-CL" sz="2400" b="1" u="none" dirty="0" smtClean="0">
                <a:solidFill>
                  <a:srgbClr val="000099"/>
                </a:solidFill>
                <a:latin typeface="Century Gothic" pitchFamily="34" charset="0"/>
              </a:rPr>
              <a:t>I. ESTADÍSTICAS  </a:t>
            </a:r>
            <a:r>
              <a:rPr lang="es-CL" sz="2400" b="1" u="none" dirty="0">
                <a:solidFill>
                  <a:srgbClr val="000099"/>
                </a:solidFill>
                <a:latin typeface="Century Gothic" pitchFamily="34" charset="0"/>
              </a:rPr>
              <a:t>DEL MERCADO ASEGURADOR</a:t>
            </a:r>
            <a:r>
              <a:rPr lang="es-ES" sz="2400" b="1" u="none" dirty="0">
                <a:solidFill>
                  <a:srgbClr val="000099"/>
                </a:solidFill>
                <a:latin typeface="Century Gothic" pitchFamily="34" charset="0"/>
                <a:cs typeface="Tahoma" pitchFamily="34" charset="0"/>
              </a:rPr>
              <a:t/>
            </a:r>
            <a:br>
              <a:rPr lang="es-ES" sz="2400" b="1" u="none" dirty="0">
                <a:solidFill>
                  <a:srgbClr val="000099"/>
                </a:solidFill>
                <a:latin typeface="Century Gothic" pitchFamily="34" charset="0"/>
                <a:cs typeface="Tahoma" pitchFamily="34" charset="0"/>
              </a:rPr>
            </a:br>
            <a:r>
              <a:rPr lang="es-CL" sz="2800" u="none" dirty="0" smtClean="0">
                <a:solidFill>
                  <a:srgbClr val="FFC000"/>
                </a:solidFill>
                <a:latin typeface="Century Gothic" pitchFamily="34" charset="0"/>
              </a:rPr>
              <a:t>Seguros Generales</a:t>
            </a:r>
            <a:endParaRPr lang="es-CL" sz="2800" u="none" dirty="0">
              <a:solidFill>
                <a:srgbClr val="FFC000"/>
              </a:solidFill>
              <a:latin typeface="Century Gothic" pitchFamily="34" charset="0"/>
            </a:endParaRPr>
          </a:p>
        </p:txBody>
      </p:sp>
      <p:pic>
        <p:nvPicPr>
          <p:cNvPr id="1026"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67544" y="1590005"/>
            <a:ext cx="7413625" cy="4359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 name="Picture 8"/>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7067550" y="1124744"/>
            <a:ext cx="1873250" cy="16589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729333056"/>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4">
            <a:lum/>
          </a:blip>
          <a:srcRect/>
          <a:stretch>
            <a:fillRect t="-2000" b="-2000"/>
          </a:stretch>
        </a:blipFill>
        <a:effectLst/>
      </p:bgPr>
    </p:bg>
    <p:spTree>
      <p:nvGrpSpPr>
        <p:cNvPr id="1" name=""/>
        <p:cNvGrpSpPr/>
        <p:nvPr/>
      </p:nvGrpSpPr>
      <p:grpSpPr>
        <a:xfrm>
          <a:off x="0" y="0"/>
          <a:ext cx="0" cy="0"/>
          <a:chOff x="0" y="0"/>
          <a:chExt cx="0" cy="0"/>
        </a:xfrm>
      </p:grpSpPr>
      <p:sp>
        <p:nvSpPr>
          <p:cNvPr id="11266" name="Rectangle 3"/>
          <p:cNvSpPr>
            <a:spLocks noGrp="1" noChangeArrowheads="1"/>
          </p:cNvSpPr>
          <p:nvPr>
            <p:ph type="body" sz="half" idx="4294967295"/>
          </p:nvPr>
        </p:nvSpPr>
        <p:spPr>
          <a:xfrm>
            <a:off x="395361" y="1268413"/>
            <a:ext cx="7993063" cy="1295400"/>
          </a:xfrm>
        </p:spPr>
        <p:txBody>
          <a:bodyPr>
            <a:normAutofit fontScale="92500" lnSpcReduction="20000"/>
          </a:bodyPr>
          <a:lstStyle/>
          <a:p>
            <a:pPr marL="355600" indent="-355600" algn="ctr" eaLnBrk="1" hangingPunct="1">
              <a:buClr>
                <a:schemeClr val="tx1"/>
              </a:buClr>
              <a:buFontTx/>
              <a:buNone/>
            </a:pPr>
            <a:r>
              <a:rPr lang="en-GB" dirty="0" smtClean="0">
                <a:solidFill>
                  <a:srgbClr val="000099"/>
                </a:solidFill>
                <a:latin typeface="Century Gothic" pitchFamily="34" charset="0"/>
              </a:rPr>
              <a:t>	El </a:t>
            </a:r>
            <a:r>
              <a:rPr lang="en-GB" dirty="0" err="1" smtClean="0">
                <a:solidFill>
                  <a:srgbClr val="000099"/>
                </a:solidFill>
                <a:latin typeface="Century Gothic" pitchFamily="34" charset="0"/>
              </a:rPr>
              <a:t>sistema</a:t>
            </a:r>
            <a:r>
              <a:rPr lang="en-GB" dirty="0" smtClean="0">
                <a:solidFill>
                  <a:srgbClr val="000099"/>
                </a:solidFill>
                <a:latin typeface="Century Gothic" pitchFamily="34" charset="0"/>
              </a:rPr>
              <a:t> de </a:t>
            </a:r>
            <a:r>
              <a:rPr lang="en-GB" dirty="0" err="1" smtClean="0">
                <a:solidFill>
                  <a:srgbClr val="000099"/>
                </a:solidFill>
                <a:latin typeface="Century Gothic" pitchFamily="34" charset="0"/>
              </a:rPr>
              <a:t>regulación</a:t>
            </a:r>
            <a:r>
              <a:rPr lang="en-GB" dirty="0" smtClean="0">
                <a:solidFill>
                  <a:srgbClr val="000099"/>
                </a:solidFill>
                <a:latin typeface="Century Gothic" pitchFamily="34" charset="0"/>
              </a:rPr>
              <a:t> y </a:t>
            </a:r>
            <a:r>
              <a:rPr lang="en-GB" dirty="0" err="1" smtClean="0">
                <a:solidFill>
                  <a:srgbClr val="000099"/>
                </a:solidFill>
                <a:latin typeface="Century Gothic" pitchFamily="34" charset="0"/>
              </a:rPr>
              <a:t>supervisión</a:t>
            </a:r>
            <a:r>
              <a:rPr lang="en-GB" dirty="0" smtClean="0">
                <a:solidFill>
                  <a:srgbClr val="000099"/>
                </a:solidFill>
                <a:latin typeface="Century Gothic" pitchFamily="34" charset="0"/>
              </a:rPr>
              <a:t> de </a:t>
            </a:r>
            <a:r>
              <a:rPr lang="en-GB" dirty="0" err="1" smtClean="0">
                <a:solidFill>
                  <a:srgbClr val="000099"/>
                </a:solidFill>
                <a:latin typeface="Century Gothic" pitchFamily="34" charset="0"/>
              </a:rPr>
              <a:t>seguros</a:t>
            </a:r>
            <a:r>
              <a:rPr lang="en-GB" dirty="0" smtClean="0">
                <a:solidFill>
                  <a:srgbClr val="000099"/>
                </a:solidFill>
                <a:latin typeface="Century Gothic" pitchFamily="34" charset="0"/>
              </a:rPr>
              <a:t> </a:t>
            </a:r>
            <a:r>
              <a:rPr lang="en-GB" dirty="0" err="1" smtClean="0">
                <a:solidFill>
                  <a:srgbClr val="000099"/>
                </a:solidFill>
                <a:latin typeface="Century Gothic" pitchFamily="34" charset="0"/>
              </a:rPr>
              <a:t>chileno</a:t>
            </a:r>
            <a:r>
              <a:rPr lang="en-GB" dirty="0" smtClean="0">
                <a:solidFill>
                  <a:srgbClr val="000099"/>
                </a:solidFill>
                <a:latin typeface="Century Gothic" pitchFamily="34" charset="0"/>
              </a:rPr>
              <a:t> se </a:t>
            </a:r>
            <a:r>
              <a:rPr lang="en-GB" dirty="0" err="1" smtClean="0">
                <a:solidFill>
                  <a:srgbClr val="000099"/>
                </a:solidFill>
                <a:latin typeface="Century Gothic" pitchFamily="34" charset="0"/>
              </a:rPr>
              <a:t>basa</a:t>
            </a:r>
            <a:r>
              <a:rPr lang="en-GB" dirty="0" smtClean="0">
                <a:solidFill>
                  <a:srgbClr val="000099"/>
                </a:solidFill>
                <a:latin typeface="Century Gothic" pitchFamily="34" charset="0"/>
              </a:rPr>
              <a:t> en dos </a:t>
            </a:r>
            <a:r>
              <a:rPr lang="en-GB" dirty="0" err="1" smtClean="0">
                <a:solidFill>
                  <a:srgbClr val="000099"/>
                </a:solidFill>
                <a:latin typeface="Century Gothic" pitchFamily="34" charset="0"/>
              </a:rPr>
              <a:t>conceptos</a:t>
            </a:r>
            <a:r>
              <a:rPr lang="en-GB" dirty="0" smtClean="0">
                <a:solidFill>
                  <a:srgbClr val="000099"/>
                </a:solidFill>
                <a:latin typeface="Century Gothic" pitchFamily="34" charset="0"/>
              </a:rPr>
              <a:t> claves:</a:t>
            </a:r>
          </a:p>
        </p:txBody>
      </p:sp>
      <p:sp>
        <p:nvSpPr>
          <p:cNvPr id="17411" name="Text Box 4"/>
          <p:cNvSpPr txBox="1">
            <a:spLocks noChangeArrowheads="1"/>
          </p:cNvSpPr>
          <p:nvPr/>
        </p:nvSpPr>
        <p:spPr bwMode="auto">
          <a:xfrm>
            <a:off x="755650" y="4354513"/>
            <a:ext cx="3455988" cy="2027237"/>
          </a:xfrm>
          <a:prstGeom prst="rect">
            <a:avLst/>
          </a:prstGeom>
          <a:solidFill>
            <a:schemeClr val="tx2">
              <a:lumMod val="60000"/>
              <a:lumOff val="40000"/>
            </a:schemeClr>
          </a:solidFill>
          <a:ln w="12700" algn="ctr">
            <a:solidFill>
              <a:schemeClr val="tx1"/>
            </a:solidFill>
            <a:miter lim="800000"/>
            <a:headEnd/>
            <a:tailEnd/>
          </a:ln>
        </p:spPr>
        <p:txBody>
          <a:bodyPr>
            <a:spAutoFit/>
          </a:bodyPr>
          <a:lstStyle>
            <a:lvl1pPr eaLnBrk="0" hangingPunct="0">
              <a:defRPr u="sng">
                <a:solidFill>
                  <a:schemeClr val="tx1"/>
                </a:solidFill>
                <a:latin typeface="Arial" charset="0"/>
              </a:defRPr>
            </a:lvl1pPr>
            <a:lvl2pPr marL="742950" indent="-285750" eaLnBrk="0" hangingPunct="0">
              <a:defRPr u="sng">
                <a:solidFill>
                  <a:schemeClr val="tx1"/>
                </a:solidFill>
                <a:latin typeface="Arial" charset="0"/>
              </a:defRPr>
            </a:lvl2pPr>
            <a:lvl3pPr marL="1143000" indent="-228600" eaLnBrk="0" hangingPunct="0">
              <a:defRPr u="sng">
                <a:solidFill>
                  <a:schemeClr val="tx1"/>
                </a:solidFill>
                <a:latin typeface="Arial" charset="0"/>
              </a:defRPr>
            </a:lvl3pPr>
            <a:lvl4pPr marL="1600200" indent="-228600" eaLnBrk="0" hangingPunct="0">
              <a:defRPr u="sng">
                <a:solidFill>
                  <a:schemeClr val="tx1"/>
                </a:solidFill>
                <a:latin typeface="Arial" charset="0"/>
              </a:defRPr>
            </a:lvl4pPr>
            <a:lvl5pPr marL="2057400" indent="-228600" eaLnBrk="0" hangingPunct="0">
              <a:defRPr u="sng">
                <a:solidFill>
                  <a:schemeClr val="tx1"/>
                </a:solidFill>
                <a:latin typeface="Arial" charset="0"/>
              </a:defRPr>
            </a:lvl5pPr>
            <a:lvl6pPr marL="2514600" indent="-228600" eaLnBrk="0" fontAlgn="base" hangingPunct="0">
              <a:spcBef>
                <a:spcPct val="0"/>
              </a:spcBef>
              <a:spcAft>
                <a:spcPct val="0"/>
              </a:spcAft>
              <a:defRPr u="sng">
                <a:solidFill>
                  <a:schemeClr val="tx1"/>
                </a:solidFill>
                <a:latin typeface="Arial" charset="0"/>
              </a:defRPr>
            </a:lvl6pPr>
            <a:lvl7pPr marL="2971800" indent="-228600" eaLnBrk="0" fontAlgn="base" hangingPunct="0">
              <a:spcBef>
                <a:spcPct val="0"/>
              </a:spcBef>
              <a:spcAft>
                <a:spcPct val="0"/>
              </a:spcAft>
              <a:defRPr u="sng">
                <a:solidFill>
                  <a:schemeClr val="tx1"/>
                </a:solidFill>
                <a:latin typeface="Arial" charset="0"/>
              </a:defRPr>
            </a:lvl7pPr>
            <a:lvl8pPr marL="3429000" indent="-228600" eaLnBrk="0" fontAlgn="base" hangingPunct="0">
              <a:spcBef>
                <a:spcPct val="0"/>
              </a:spcBef>
              <a:spcAft>
                <a:spcPct val="0"/>
              </a:spcAft>
              <a:defRPr u="sng">
                <a:solidFill>
                  <a:schemeClr val="tx1"/>
                </a:solidFill>
                <a:latin typeface="Arial" charset="0"/>
              </a:defRPr>
            </a:lvl8pPr>
            <a:lvl9pPr marL="3886200" indent="-228600" eaLnBrk="0" fontAlgn="base" hangingPunct="0">
              <a:spcBef>
                <a:spcPct val="0"/>
              </a:spcBef>
              <a:spcAft>
                <a:spcPct val="0"/>
              </a:spcAft>
              <a:defRPr u="sng">
                <a:solidFill>
                  <a:schemeClr val="tx1"/>
                </a:solidFill>
                <a:latin typeface="Arial" charset="0"/>
              </a:defRPr>
            </a:lvl9pPr>
          </a:lstStyle>
          <a:p>
            <a:pPr algn="ctr" eaLnBrk="1" hangingPunct="1">
              <a:lnSpc>
                <a:spcPct val="90000"/>
              </a:lnSpc>
              <a:spcBef>
                <a:spcPct val="20000"/>
              </a:spcBef>
              <a:buClr>
                <a:schemeClr val="bg2"/>
              </a:buClr>
              <a:buSzPct val="75000"/>
              <a:buFont typeface="Wingdings" pitchFamily="2" charset="2"/>
              <a:buNone/>
            </a:pPr>
            <a:r>
              <a:rPr lang="en-GB" sz="2000" i="1" u="none" dirty="0">
                <a:solidFill>
                  <a:schemeClr val="bg1"/>
                </a:solidFill>
                <a:latin typeface="Century Gothic" pitchFamily="34" charset="0"/>
              </a:rPr>
              <a:t>Las </a:t>
            </a:r>
            <a:r>
              <a:rPr lang="en-GB" sz="2000" i="1" u="none" dirty="0" err="1">
                <a:solidFill>
                  <a:schemeClr val="bg1"/>
                </a:solidFill>
                <a:latin typeface="Century Gothic" pitchFamily="34" charset="0"/>
              </a:rPr>
              <a:t>aseguradoras</a:t>
            </a:r>
            <a:r>
              <a:rPr lang="en-GB" sz="2000" i="1" u="none" dirty="0">
                <a:solidFill>
                  <a:schemeClr val="bg1"/>
                </a:solidFill>
                <a:latin typeface="Century Gothic" pitchFamily="34" charset="0"/>
              </a:rPr>
              <a:t> </a:t>
            </a:r>
            <a:r>
              <a:rPr lang="en-GB" sz="2000" i="1" u="none" dirty="0" err="1">
                <a:solidFill>
                  <a:schemeClr val="bg1"/>
                </a:solidFill>
                <a:latin typeface="Century Gothic" pitchFamily="34" charset="0"/>
              </a:rPr>
              <a:t>poseen</a:t>
            </a:r>
            <a:r>
              <a:rPr lang="en-GB" sz="2000" i="1" u="none" dirty="0">
                <a:solidFill>
                  <a:schemeClr val="bg1"/>
                </a:solidFill>
                <a:latin typeface="Century Gothic" pitchFamily="34" charset="0"/>
              </a:rPr>
              <a:t> </a:t>
            </a:r>
            <a:r>
              <a:rPr lang="en-GB" sz="2000" i="1" u="none" dirty="0" err="1">
                <a:solidFill>
                  <a:schemeClr val="bg1"/>
                </a:solidFill>
                <a:latin typeface="Century Gothic" pitchFamily="34" charset="0"/>
              </a:rPr>
              <a:t>recursos</a:t>
            </a:r>
            <a:r>
              <a:rPr lang="en-GB" sz="2000" i="1" u="none" dirty="0">
                <a:solidFill>
                  <a:schemeClr val="bg1"/>
                </a:solidFill>
                <a:latin typeface="Century Gothic" pitchFamily="34" charset="0"/>
              </a:rPr>
              <a:t> </a:t>
            </a:r>
            <a:r>
              <a:rPr lang="en-GB" sz="2000" i="1" u="none" dirty="0" err="1">
                <a:solidFill>
                  <a:schemeClr val="bg1"/>
                </a:solidFill>
                <a:latin typeface="Century Gothic" pitchFamily="34" charset="0"/>
              </a:rPr>
              <a:t>financieros</a:t>
            </a:r>
            <a:r>
              <a:rPr lang="en-GB" sz="2000" i="1" u="none" dirty="0">
                <a:solidFill>
                  <a:schemeClr val="bg1"/>
                </a:solidFill>
                <a:latin typeface="Century Gothic" pitchFamily="34" charset="0"/>
              </a:rPr>
              <a:t> </a:t>
            </a:r>
            <a:r>
              <a:rPr lang="en-GB" sz="2000" i="1" u="none" dirty="0" err="1">
                <a:solidFill>
                  <a:schemeClr val="bg1"/>
                </a:solidFill>
                <a:latin typeface="Century Gothic" pitchFamily="34" charset="0"/>
              </a:rPr>
              <a:t>suficientes</a:t>
            </a:r>
            <a:r>
              <a:rPr lang="en-GB" sz="2000" i="1" u="none" dirty="0">
                <a:solidFill>
                  <a:schemeClr val="bg1"/>
                </a:solidFill>
                <a:latin typeface="Century Gothic" pitchFamily="34" charset="0"/>
              </a:rPr>
              <a:t> </a:t>
            </a:r>
            <a:r>
              <a:rPr lang="en-GB" sz="2000" i="1" u="none" dirty="0" err="1">
                <a:solidFill>
                  <a:schemeClr val="bg1"/>
                </a:solidFill>
                <a:latin typeface="Century Gothic" pitchFamily="34" charset="0"/>
              </a:rPr>
              <a:t>para</a:t>
            </a:r>
            <a:r>
              <a:rPr lang="en-GB" sz="2000" i="1" u="none" dirty="0">
                <a:solidFill>
                  <a:schemeClr val="bg1"/>
                </a:solidFill>
                <a:latin typeface="Century Gothic" pitchFamily="34" charset="0"/>
              </a:rPr>
              <a:t> </a:t>
            </a:r>
            <a:r>
              <a:rPr lang="en-GB" sz="2000" i="1" u="none" dirty="0" err="1">
                <a:solidFill>
                  <a:schemeClr val="bg1"/>
                </a:solidFill>
                <a:latin typeface="Century Gothic" pitchFamily="34" charset="0"/>
              </a:rPr>
              <a:t>cumplir</a:t>
            </a:r>
            <a:r>
              <a:rPr lang="en-GB" sz="2000" i="1" u="none" dirty="0">
                <a:solidFill>
                  <a:schemeClr val="bg1"/>
                </a:solidFill>
                <a:latin typeface="Century Gothic" pitchFamily="34" charset="0"/>
              </a:rPr>
              <a:t> con sus </a:t>
            </a:r>
            <a:r>
              <a:rPr lang="en-GB" sz="2000" i="1" u="none" dirty="0" err="1">
                <a:solidFill>
                  <a:schemeClr val="bg1"/>
                </a:solidFill>
                <a:latin typeface="Century Gothic" pitchFamily="34" charset="0"/>
              </a:rPr>
              <a:t>obligaciones</a:t>
            </a:r>
            <a:r>
              <a:rPr lang="en-GB" sz="2000" i="1" u="none" dirty="0">
                <a:solidFill>
                  <a:schemeClr val="bg1"/>
                </a:solidFill>
                <a:latin typeface="Century Gothic" pitchFamily="34" charset="0"/>
              </a:rPr>
              <a:t> con los </a:t>
            </a:r>
            <a:r>
              <a:rPr lang="en-GB" sz="2000" i="1" u="none" dirty="0" err="1">
                <a:solidFill>
                  <a:schemeClr val="bg1"/>
                </a:solidFill>
                <a:latin typeface="Century Gothic" pitchFamily="34" charset="0"/>
              </a:rPr>
              <a:t>asegurados</a:t>
            </a:r>
            <a:r>
              <a:rPr lang="en-GB" sz="2000" i="1" u="none" dirty="0">
                <a:solidFill>
                  <a:schemeClr val="bg1"/>
                </a:solidFill>
                <a:latin typeface="Century Gothic" pitchFamily="34" charset="0"/>
              </a:rPr>
              <a:t> </a:t>
            </a:r>
            <a:r>
              <a:rPr lang="en-GB" sz="2000" i="1" u="none" dirty="0" err="1">
                <a:solidFill>
                  <a:schemeClr val="bg1"/>
                </a:solidFill>
                <a:latin typeface="Century Gothic" pitchFamily="34" charset="0"/>
              </a:rPr>
              <a:t>dentro</a:t>
            </a:r>
            <a:r>
              <a:rPr lang="en-GB" sz="2000" i="1" u="none" dirty="0">
                <a:solidFill>
                  <a:schemeClr val="bg1"/>
                </a:solidFill>
                <a:latin typeface="Century Gothic" pitchFamily="34" charset="0"/>
              </a:rPr>
              <a:t> de un </a:t>
            </a:r>
            <a:r>
              <a:rPr lang="en-GB" sz="2000" i="1" u="none" dirty="0" err="1">
                <a:solidFill>
                  <a:schemeClr val="bg1"/>
                </a:solidFill>
                <a:latin typeface="Century Gothic" pitchFamily="34" charset="0"/>
              </a:rPr>
              <a:t>sistema</a:t>
            </a:r>
            <a:r>
              <a:rPr lang="en-GB" sz="2000" i="1" u="none" dirty="0">
                <a:solidFill>
                  <a:schemeClr val="bg1"/>
                </a:solidFill>
                <a:latin typeface="Century Gothic" pitchFamily="34" charset="0"/>
              </a:rPr>
              <a:t> </a:t>
            </a:r>
            <a:r>
              <a:rPr lang="en-GB" sz="2000" i="1" u="none" dirty="0" err="1">
                <a:solidFill>
                  <a:schemeClr val="bg1"/>
                </a:solidFill>
                <a:latin typeface="Century Gothic" pitchFamily="34" charset="0"/>
              </a:rPr>
              <a:t>financiero</a:t>
            </a:r>
            <a:r>
              <a:rPr lang="en-GB" sz="2000" i="1" u="none" dirty="0">
                <a:solidFill>
                  <a:schemeClr val="bg1"/>
                </a:solidFill>
                <a:latin typeface="Century Gothic" pitchFamily="34" charset="0"/>
              </a:rPr>
              <a:t> </a:t>
            </a:r>
            <a:r>
              <a:rPr lang="en-GB" sz="2000" i="1" u="none" dirty="0" err="1">
                <a:solidFill>
                  <a:schemeClr val="bg1"/>
                </a:solidFill>
                <a:latin typeface="Century Gothic" pitchFamily="34" charset="0"/>
              </a:rPr>
              <a:t>estable</a:t>
            </a:r>
            <a:r>
              <a:rPr lang="en-GB" sz="2000" i="1" u="none" dirty="0">
                <a:solidFill>
                  <a:schemeClr val="bg1"/>
                </a:solidFill>
                <a:latin typeface="Century Gothic" pitchFamily="34" charset="0"/>
              </a:rPr>
              <a:t> y </a:t>
            </a:r>
            <a:r>
              <a:rPr lang="en-GB" sz="2000" i="1" u="none" dirty="0" err="1">
                <a:solidFill>
                  <a:schemeClr val="bg1"/>
                </a:solidFill>
                <a:latin typeface="Century Gothic" pitchFamily="34" charset="0"/>
              </a:rPr>
              <a:t>competitivo</a:t>
            </a:r>
            <a:endParaRPr lang="en-GB" sz="2000" i="1" u="none" dirty="0">
              <a:solidFill>
                <a:schemeClr val="bg1"/>
              </a:solidFill>
              <a:latin typeface="Century Gothic" pitchFamily="34" charset="0"/>
            </a:endParaRPr>
          </a:p>
        </p:txBody>
      </p:sp>
      <p:sp>
        <p:nvSpPr>
          <p:cNvPr id="17412" name="Text Box 5"/>
          <p:cNvSpPr txBox="1">
            <a:spLocks noChangeArrowheads="1"/>
          </p:cNvSpPr>
          <p:nvPr/>
        </p:nvSpPr>
        <p:spPr bwMode="auto">
          <a:xfrm>
            <a:off x="4643438" y="4425950"/>
            <a:ext cx="3673475" cy="1203325"/>
          </a:xfrm>
          <a:prstGeom prst="rect">
            <a:avLst/>
          </a:prstGeom>
          <a:solidFill>
            <a:schemeClr val="tx2">
              <a:lumMod val="60000"/>
              <a:lumOff val="40000"/>
            </a:schemeClr>
          </a:solidFill>
          <a:ln w="12700" algn="ctr">
            <a:solidFill>
              <a:schemeClr val="tx1"/>
            </a:solidFill>
            <a:miter lim="800000"/>
            <a:headEnd/>
            <a:tailEnd/>
          </a:ln>
        </p:spPr>
        <p:txBody>
          <a:bodyPr>
            <a:spAutoFit/>
          </a:bodyPr>
          <a:lstStyle>
            <a:lvl1pPr eaLnBrk="0" hangingPunct="0">
              <a:defRPr u="sng">
                <a:solidFill>
                  <a:schemeClr val="tx1"/>
                </a:solidFill>
                <a:latin typeface="Arial" charset="0"/>
              </a:defRPr>
            </a:lvl1pPr>
            <a:lvl2pPr marL="742950" indent="-285750" eaLnBrk="0" hangingPunct="0">
              <a:defRPr u="sng">
                <a:solidFill>
                  <a:schemeClr val="tx1"/>
                </a:solidFill>
                <a:latin typeface="Arial" charset="0"/>
              </a:defRPr>
            </a:lvl2pPr>
            <a:lvl3pPr marL="1143000" indent="-228600" eaLnBrk="0" hangingPunct="0">
              <a:defRPr u="sng">
                <a:solidFill>
                  <a:schemeClr val="tx1"/>
                </a:solidFill>
                <a:latin typeface="Arial" charset="0"/>
              </a:defRPr>
            </a:lvl3pPr>
            <a:lvl4pPr marL="1600200" indent="-228600" eaLnBrk="0" hangingPunct="0">
              <a:defRPr u="sng">
                <a:solidFill>
                  <a:schemeClr val="tx1"/>
                </a:solidFill>
                <a:latin typeface="Arial" charset="0"/>
              </a:defRPr>
            </a:lvl4pPr>
            <a:lvl5pPr marL="2057400" indent="-228600" eaLnBrk="0" hangingPunct="0">
              <a:defRPr u="sng">
                <a:solidFill>
                  <a:schemeClr val="tx1"/>
                </a:solidFill>
                <a:latin typeface="Arial" charset="0"/>
              </a:defRPr>
            </a:lvl5pPr>
            <a:lvl6pPr marL="2514600" indent="-228600" eaLnBrk="0" fontAlgn="base" hangingPunct="0">
              <a:spcBef>
                <a:spcPct val="0"/>
              </a:spcBef>
              <a:spcAft>
                <a:spcPct val="0"/>
              </a:spcAft>
              <a:defRPr u="sng">
                <a:solidFill>
                  <a:schemeClr val="tx1"/>
                </a:solidFill>
                <a:latin typeface="Arial" charset="0"/>
              </a:defRPr>
            </a:lvl6pPr>
            <a:lvl7pPr marL="2971800" indent="-228600" eaLnBrk="0" fontAlgn="base" hangingPunct="0">
              <a:spcBef>
                <a:spcPct val="0"/>
              </a:spcBef>
              <a:spcAft>
                <a:spcPct val="0"/>
              </a:spcAft>
              <a:defRPr u="sng">
                <a:solidFill>
                  <a:schemeClr val="tx1"/>
                </a:solidFill>
                <a:latin typeface="Arial" charset="0"/>
              </a:defRPr>
            </a:lvl7pPr>
            <a:lvl8pPr marL="3429000" indent="-228600" eaLnBrk="0" fontAlgn="base" hangingPunct="0">
              <a:spcBef>
                <a:spcPct val="0"/>
              </a:spcBef>
              <a:spcAft>
                <a:spcPct val="0"/>
              </a:spcAft>
              <a:defRPr u="sng">
                <a:solidFill>
                  <a:schemeClr val="tx1"/>
                </a:solidFill>
                <a:latin typeface="Arial" charset="0"/>
              </a:defRPr>
            </a:lvl8pPr>
            <a:lvl9pPr marL="3886200" indent="-228600" eaLnBrk="0" fontAlgn="base" hangingPunct="0">
              <a:spcBef>
                <a:spcPct val="0"/>
              </a:spcBef>
              <a:spcAft>
                <a:spcPct val="0"/>
              </a:spcAft>
              <a:defRPr u="sng">
                <a:solidFill>
                  <a:schemeClr val="tx1"/>
                </a:solidFill>
                <a:latin typeface="Arial" charset="0"/>
              </a:defRPr>
            </a:lvl9pPr>
          </a:lstStyle>
          <a:p>
            <a:pPr algn="ctr" eaLnBrk="1" hangingPunct="1">
              <a:lnSpc>
                <a:spcPct val="90000"/>
              </a:lnSpc>
              <a:spcBef>
                <a:spcPct val="20000"/>
              </a:spcBef>
              <a:buClr>
                <a:schemeClr val="bg2"/>
              </a:buClr>
              <a:buSzPct val="75000"/>
              <a:buFont typeface="Wingdings" pitchFamily="2" charset="2"/>
              <a:buNone/>
            </a:pPr>
            <a:r>
              <a:rPr lang="es-ES" sz="2000" i="1" u="none" dirty="0">
                <a:solidFill>
                  <a:schemeClr val="bg1"/>
                </a:solidFill>
                <a:latin typeface="Century Gothic" pitchFamily="34" charset="0"/>
              </a:rPr>
              <a:t>Establecer una regulación y supervisión que permita la protección de los derechos de los asegurados</a:t>
            </a:r>
            <a:endParaRPr lang="en-US" sz="2000" i="1" u="none" dirty="0">
              <a:solidFill>
                <a:schemeClr val="bg1"/>
              </a:solidFill>
              <a:latin typeface="Century Gothic" pitchFamily="34" charset="0"/>
            </a:endParaRPr>
          </a:p>
        </p:txBody>
      </p:sp>
      <p:sp>
        <p:nvSpPr>
          <p:cNvPr id="17413" name="Text Box 6"/>
          <p:cNvSpPr txBox="1">
            <a:spLocks noChangeArrowheads="1"/>
          </p:cNvSpPr>
          <p:nvPr/>
        </p:nvSpPr>
        <p:spPr bwMode="auto">
          <a:xfrm>
            <a:off x="755650" y="3849688"/>
            <a:ext cx="3455988" cy="409575"/>
          </a:xfrm>
          <a:prstGeom prst="rect">
            <a:avLst/>
          </a:prstGeom>
          <a:solidFill>
            <a:schemeClr val="tx2">
              <a:lumMod val="60000"/>
              <a:lumOff val="40000"/>
            </a:schemeClr>
          </a:solidFill>
          <a:ln w="12700" algn="ctr">
            <a:solidFill>
              <a:schemeClr val="tx1"/>
            </a:solidFill>
            <a:miter lim="800000"/>
            <a:headEnd/>
            <a:tailEnd/>
          </a:ln>
        </p:spPr>
        <p:txBody>
          <a:bodyPr>
            <a:spAutoFit/>
          </a:bodyPr>
          <a:lstStyle>
            <a:lvl1pPr eaLnBrk="0" hangingPunct="0">
              <a:defRPr u="sng">
                <a:solidFill>
                  <a:schemeClr val="tx1"/>
                </a:solidFill>
                <a:latin typeface="Arial" charset="0"/>
              </a:defRPr>
            </a:lvl1pPr>
            <a:lvl2pPr marL="742950" indent="-285750" eaLnBrk="0" hangingPunct="0">
              <a:defRPr u="sng">
                <a:solidFill>
                  <a:schemeClr val="tx1"/>
                </a:solidFill>
                <a:latin typeface="Arial" charset="0"/>
              </a:defRPr>
            </a:lvl2pPr>
            <a:lvl3pPr marL="1143000" indent="-228600" eaLnBrk="0" hangingPunct="0">
              <a:defRPr u="sng">
                <a:solidFill>
                  <a:schemeClr val="tx1"/>
                </a:solidFill>
                <a:latin typeface="Arial" charset="0"/>
              </a:defRPr>
            </a:lvl3pPr>
            <a:lvl4pPr marL="1600200" indent="-228600" eaLnBrk="0" hangingPunct="0">
              <a:defRPr u="sng">
                <a:solidFill>
                  <a:schemeClr val="tx1"/>
                </a:solidFill>
                <a:latin typeface="Arial" charset="0"/>
              </a:defRPr>
            </a:lvl4pPr>
            <a:lvl5pPr marL="2057400" indent="-228600" eaLnBrk="0" hangingPunct="0">
              <a:defRPr u="sng">
                <a:solidFill>
                  <a:schemeClr val="tx1"/>
                </a:solidFill>
                <a:latin typeface="Arial" charset="0"/>
              </a:defRPr>
            </a:lvl5pPr>
            <a:lvl6pPr marL="2514600" indent="-228600" eaLnBrk="0" fontAlgn="base" hangingPunct="0">
              <a:spcBef>
                <a:spcPct val="0"/>
              </a:spcBef>
              <a:spcAft>
                <a:spcPct val="0"/>
              </a:spcAft>
              <a:defRPr u="sng">
                <a:solidFill>
                  <a:schemeClr val="tx1"/>
                </a:solidFill>
                <a:latin typeface="Arial" charset="0"/>
              </a:defRPr>
            </a:lvl6pPr>
            <a:lvl7pPr marL="2971800" indent="-228600" eaLnBrk="0" fontAlgn="base" hangingPunct="0">
              <a:spcBef>
                <a:spcPct val="0"/>
              </a:spcBef>
              <a:spcAft>
                <a:spcPct val="0"/>
              </a:spcAft>
              <a:defRPr u="sng">
                <a:solidFill>
                  <a:schemeClr val="tx1"/>
                </a:solidFill>
                <a:latin typeface="Arial" charset="0"/>
              </a:defRPr>
            </a:lvl7pPr>
            <a:lvl8pPr marL="3429000" indent="-228600" eaLnBrk="0" fontAlgn="base" hangingPunct="0">
              <a:spcBef>
                <a:spcPct val="0"/>
              </a:spcBef>
              <a:spcAft>
                <a:spcPct val="0"/>
              </a:spcAft>
              <a:defRPr u="sng">
                <a:solidFill>
                  <a:schemeClr val="tx1"/>
                </a:solidFill>
                <a:latin typeface="Arial" charset="0"/>
              </a:defRPr>
            </a:lvl8pPr>
            <a:lvl9pPr marL="3886200" indent="-228600" eaLnBrk="0" fontAlgn="base" hangingPunct="0">
              <a:spcBef>
                <a:spcPct val="0"/>
              </a:spcBef>
              <a:spcAft>
                <a:spcPct val="0"/>
              </a:spcAft>
              <a:defRPr u="sng">
                <a:solidFill>
                  <a:schemeClr val="tx1"/>
                </a:solidFill>
                <a:latin typeface="Arial" charset="0"/>
              </a:defRPr>
            </a:lvl9pPr>
          </a:lstStyle>
          <a:p>
            <a:pPr algn="ctr" eaLnBrk="1" hangingPunct="1">
              <a:spcBef>
                <a:spcPct val="50000"/>
              </a:spcBef>
            </a:pPr>
            <a:r>
              <a:rPr lang="es-MX" sz="2000" u="none">
                <a:solidFill>
                  <a:schemeClr val="bg1"/>
                </a:solidFill>
                <a:latin typeface="Century Gothic" pitchFamily="34" charset="0"/>
              </a:rPr>
              <a:t>SOLVENCIA</a:t>
            </a:r>
            <a:endParaRPr lang="es-ES" sz="2000" u="none">
              <a:solidFill>
                <a:schemeClr val="bg1"/>
              </a:solidFill>
              <a:latin typeface="Century Gothic" pitchFamily="34" charset="0"/>
            </a:endParaRPr>
          </a:p>
        </p:txBody>
      </p:sp>
      <p:sp>
        <p:nvSpPr>
          <p:cNvPr id="17414" name="Line 7"/>
          <p:cNvSpPr>
            <a:spLocks noChangeShapeType="1"/>
          </p:cNvSpPr>
          <p:nvPr/>
        </p:nvSpPr>
        <p:spPr bwMode="auto">
          <a:xfrm flipH="1">
            <a:off x="3505200" y="2852738"/>
            <a:ext cx="936625" cy="720725"/>
          </a:xfrm>
          <a:prstGeom prst="line">
            <a:avLst/>
          </a:prstGeom>
          <a:noFill/>
          <a:ln w="63500">
            <a:solidFill>
              <a:srgbClr val="002060"/>
            </a:solidFill>
            <a:round/>
            <a:headEnd/>
            <a:tailEnd type="triangle" w="med" len="med"/>
          </a:ln>
          <a:extLst>
            <a:ext uri="{909E8E84-426E-40DD-AFC4-6F175D3DCCD1}">
              <a14:hiddenFill xmlns:a14="http://schemas.microsoft.com/office/drawing/2010/main">
                <a:noFill/>
              </a14:hiddenFill>
            </a:ext>
          </a:extLst>
        </p:spPr>
        <p:txBody>
          <a:bodyPr anchor="ctr"/>
          <a:lstStyle/>
          <a:p>
            <a:endParaRPr lang="es-CL"/>
          </a:p>
        </p:txBody>
      </p:sp>
      <p:sp>
        <p:nvSpPr>
          <p:cNvPr id="17415" name="Line 8"/>
          <p:cNvSpPr>
            <a:spLocks noChangeShapeType="1"/>
          </p:cNvSpPr>
          <p:nvPr/>
        </p:nvSpPr>
        <p:spPr bwMode="auto">
          <a:xfrm>
            <a:off x="4413250" y="2852738"/>
            <a:ext cx="1008063" cy="720725"/>
          </a:xfrm>
          <a:prstGeom prst="line">
            <a:avLst/>
          </a:prstGeom>
          <a:noFill/>
          <a:ln w="63500">
            <a:solidFill>
              <a:srgbClr val="002060"/>
            </a:solidFill>
            <a:round/>
            <a:headEnd/>
            <a:tailEnd type="triangle" w="med" len="med"/>
          </a:ln>
          <a:extLst>
            <a:ext uri="{909E8E84-426E-40DD-AFC4-6F175D3DCCD1}">
              <a14:hiddenFill xmlns:a14="http://schemas.microsoft.com/office/drawing/2010/main">
                <a:noFill/>
              </a14:hiddenFill>
            </a:ext>
          </a:extLst>
        </p:spPr>
        <p:txBody>
          <a:bodyPr anchor="ctr"/>
          <a:lstStyle/>
          <a:p>
            <a:endParaRPr lang="es-CL"/>
          </a:p>
        </p:txBody>
      </p:sp>
      <p:sp>
        <p:nvSpPr>
          <p:cNvPr id="17416" name="Text Box 9"/>
          <p:cNvSpPr txBox="1">
            <a:spLocks noChangeArrowheads="1"/>
          </p:cNvSpPr>
          <p:nvPr/>
        </p:nvSpPr>
        <p:spPr bwMode="auto">
          <a:xfrm>
            <a:off x="4643438" y="3849688"/>
            <a:ext cx="3673475" cy="409575"/>
          </a:xfrm>
          <a:prstGeom prst="rect">
            <a:avLst/>
          </a:prstGeom>
          <a:solidFill>
            <a:schemeClr val="tx2">
              <a:lumMod val="60000"/>
              <a:lumOff val="40000"/>
            </a:schemeClr>
          </a:solidFill>
          <a:ln w="12700" algn="ctr">
            <a:solidFill>
              <a:schemeClr val="tx1"/>
            </a:solidFill>
            <a:miter lim="800000"/>
            <a:headEnd/>
            <a:tailEnd/>
          </a:ln>
        </p:spPr>
        <p:txBody>
          <a:bodyPr>
            <a:spAutoFit/>
          </a:bodyPr>
          <a:lstStyle>
            <a:lvl1pPr eaLnBrk="0" hangingPunct="0">
              <a:defRPr u="sng">
                <a:solidFill>
                  <a:schemeClr val="tx1"/>
                </a:solidFill>
                <a:latin typeface="Arial" charset="0"/>
              </a:defRPr>
            </a:lvl1pPr>
            <a:lvl2pPr marL="742950" indent="-285750" eaLnBrk="0" hangingPunct="0">
              <a:defRPr u="sng">
                <a:solidFill>
                  <a:schemeClr val="tx1"/>
                </a:solidFill>
                <a:latin typeface="Arial" charset="0"/>
              </a:defRPr>
            </a:lvl2pPr>
            <a:lvl3pPr marL="1143000" indent="-228600" eaLnBrk="0" hangingPunct="0">
              <a:defRPr u="sng">
                <a:solidFill>
                  <a:schemeClr val="tx1"/>
                </a:solidFill>
                <a:latin typeface="Arial" charset="0"/>
              </a:defRPr>
            </a:lvl3pPr>
            <a:lvl4pPr marL="1600200" indent="-228600" eaLnBrk="0" hangingPunct="0">
              <a:defRPr u="sng">
                <a:solidFill>
                  <a:schemeClr val="tx1"/>
                </a:solidFill>
                <a:latin typeface="Arial" charset="0"/>
              </a:defRPr>
            </a:lvl4pPr>
            <a:lvl5pPr marL="2057400" indent="-228600" eaLnBrk="0" hangingPunct="0">
              <a:defRPr u="sng">
                <a:solidFill>
                  <a:schemeClr val="tx1"/>
                </a:solidFill>
                <a:latin typeface="Arial" charset="0"/>
              </a:defRPr>
            </a:lvl5pPr>
            <a:lvl6pPr marL="2514600" indent="-228600" eaLnBrk="0" fontAlgn="base" hangingPunct="0">
              <a:spcBef>
                <a:spcPct val="0"/>
              </a:spcBef>
              <a:spcAft>
                <a:spcPct val="0"/>
              </a:spcAft>
              <a:defRPr u="sng">
                <a:solidFill>
                  <a:schemeClr val="tx1"/>
                </a:solidFill>
                <a:latin typeface="Arial" charset="0"/>
              </a:defRPr>
            </a:lvl6pPr>
            <a:lvl7pPr marL="2971800" indent="-228600" eaLnBrk="0" fontAlgn="base" hangingPunct="0">
              <a:spcBef>
                <a:spcPct val="0"/>
              </a:spcBef>
              <a:spcAft>
                <a:spcPct val="0"/>
              </a:spcAft>
              <a:defRPr u="sng">
                <a:solidFill>
                  <a:schemeClr val="tx1"/>
                </a:solidFill>
                <a:latin typeface="Arial" charset="0"/>
              </a:defRPr>
            </a:lvl7pPr>
            <a:lvl8pPr marL="3429000" indent="-228600" eaLnBrk="0" fontAlgn="base" hangingPunct="0">
              <a:spcBef>
                <a:spcPct val="0"/>
              </a:spcBef>
              <a:spcAft>
                <a:spcPct val="0"/>
              </a:spcAft>
              <a:defRPr u="sng">
                <a:solidFill>
                  <a:schemeClr val="tx1"/>
                </a:solidFill>
                <a:latin typeface="Arial" charset="0"/>
              </a:defRPr>
            </a:lvl8pPr>
            <a:lvl9pPr marL="3886200" indent="-228600" eaLnBrk="0" fontAlgn="base" hangingPunct="0">
              <a:spcBef>
                <a:spcPct val="0"/>
              </a:spcBef>
              <a:spcAft>
                <a:spcPct val="0"/>
              </a:spcAft>
              <a:defRPr u="sng">
                <a:solidFill>
                  <a:schemeClr val="tx1"/>
                </a:solidFill>
                <a:latin typeface="Arial" charset="0"/>
              </a:defRPr>
            </a:lvl9pPr>
          </a:lstStyle>
          <a:p>
            <a:pPr algn="ctr" eaLnBrk="1" hangingPunct="1">
              <a:spcBef>
                <a:spcPct val="50000"/>
              </a:spcBef>
            </a:pPr>
            <a:r>
              <a:rPr lang="es-MX" sz="2000" u="none" dirty="0">
                <a:solidFill>
                  <a:schemeClr val="bg1"/>
                </a:solidFill>
                <a:latin typeface="Century Gothic" pitchFamily="34" charset="0"/>
              </a:rPr>
              <a:t>CONDUCTA</a:t>
            </a:r>
            <a:r>
              <a:rPr lang="es-MX" sz="2000" u="none" dirty="0">
                <a:solidFill>
                  <a:schemeClr val="bg1"/>
                </a:solidFill>
              </a:rPr>
              <a:t> DE MERCADO</a:t>
            </a:r>
            <a:endParaRPr lang="es-ES" sz="2000" u="none" dirty="0">
              <a:solidFill>
                <a:schemeClr val="bg1"/>
              </a:solidFill>
            </a:endParaRPr>
          </a:p>
        </p:txBody>
      </p:sp>
      <p:sp>
        <p:nvSpPr>
          <p:cNvPr id="11273" name="1 CuadroTexto"/>
          <p:cNvSpPr txBox="1">
            <a:spLocks noChangeArrowheads="1"/>
          </p:cNvSpPr>
          <p:nvPr/>
        </p:nvSpPr>
        <p:spPr bwMode="auto">
          <a:xfrm>
            <a:off x="205680" y="148630"/>
            <a:ext cx="8686800"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u="sng">
                <a:solidFill>
                  <a:schemeClr val="tx1"/>
                </a:solidFill>
                <a:latin typeface="Arial" charset="0"/>
              </a:defRPr>
            </a:lvl1pPr>
            <a:lvl2pPr marL="742950" indent="-285750" eaLnBrk="0" hangingPunct="0">
              <a:defRPr u="sng">
                <a:solidFill>
                  <a:schemeClr val="tx1"/>
                </a:solidFill>
                <a:latin typeface="Arial" charset="0"/>
              </a:defRPr>
            </a:lvl2pPr>
            <a:lvl3pPr marL="1143000" indent="-228600" eaLnBrk="0" hangingPunct="0">
              <a:defRPr u="sng">
                <a:solidFill>
                  <a:schemeClr val="tx1"/>
                </a:solidFill>
                <a:latin typeface="Arial" charset="0"/>
              </a:defRPr>
            </a:lvl3pPr>
            <a:lvl4pPr marL="1600200" indent="-228600" eaLnBrk="0" hangingPunct="0">
              <a:defRPr u="sng">
                <a:solidFill>
                  <a:schemeClr val="tx1"/>
                </a:solidFill>
                <a:latin typeface="Arial" charset="0"/>
              </a:defRPr>
            </a:lvl4pPr>
            <a:lvl5pPr marL="2057400" indent="-228600" eaLnBrk="0" hangingPunct="0">
              <a:defRPr u="sng">
                <a:solidFill>
                  <a:schemeClr val="tx1"/>
                </a:solidFill>
                <a:latin typeface="Arial" charset="0"/>
              </a:defRPr>
            </a:lvl5pPr>
            <a:lvl6pPr marL="2514600" indent="-228600" eaLnBrk="0" fontAlgn="base" hangingPunct="0">
              <a:spcBef>
                <a:spcPct val="0"/>
              </a:spcBef>
              <a:spcAft>
                <a:spcPct val="0"/>
              </a:spcAft>
              <a:defRPr u="sng">
                <a:solidFill>
                  <a:schemeClr val="tx1"/>
                </a:solidFill>
                <a:latin typeface="Arial" charset="0"/>
              </a:defRPr>
            </a:lvl6pPr>
            <a:lvl7pPr marL="2971800" indent="-228600" eaLnBrk="0" fontAlgn="base" hangingPunct="0">
              <a:spcBef>
                <a:spcPct val="0"/>
              </a:spcBef>
              <a:spcAft>
                <a:spcPct val="0"/>
              </a:spcAft>
              <a:defRPr u="sng">
                <a:solidFill>
                  <a:schemeClr val="tx1"/>
                </a:solidFill>
                <a:latin typeface="Arial" charset="0"/>
              </a:defRPr>
            </a:lvl7pPr>
            <a:lvl8pPr marL="3429000" indent="-228600" eaLnBrk="0" fontAlgn="base" hangingPunct="0">
              <a:spcBef>
                <a:spcPct val="0"/>
              </a:spcBef>
              <a:spcAft>
                <a:spcPct val="0"/>
              </a:spcAft>
              <a:defRPr u="sng">
                <a:solidFill>
                  <a:schemeClr val="tx1"/>
                </a:solidFill>
                <a:latin typeface="Arial" charset="0"/>
              </a:defRPr>
            </a:lvl8pPr>
            <a:lvl9pPr marL="3886200" indent="-228600" eaLnBrk="0" fontAlgn="base" hangingPunct="0">
              <a:spcBef>
                <a:spcPct val="0"/>
              </a:spcBef>
              <a:spcAft>
                <a:spcPct val="0"/>
              </a:spcAft>
              <a:defRPr u="sng">
                <a:solidFill>
                  <a:schemeClr val="tx1"/>
                </a:solidFill>
                <a:latin typeface="Arial" charset="0"/>
              </a:defRPr>
            </a:lvl9pPr>
          </a:lstStyle>
          <a:p>
            <a:pPr marL="533400" indent="-533400" eaLnBrk="1" hangingPunct="1">
              <a:tabLst>
                <a:tab pos="533400" algn="l"/>
              </a:tabLst>
            </a:pPr>
            <a:r>
              <a:rPr lang="es-CL" sz="2400" b="1" u="none" dirty="0">
                <a:solidFill>
                  <a:srgbClr val="000099"/>
                </a:solidFill>
                <a:latin typeface="Century Gothic" pitchFamily="34" charset="0"/>
              </a:rPr>
              <a:t>II. </a:t>
            </a:r>
            <a:r>
              <a:rPr lang="es-CL" sz="2400" b="1" u="none" dirty="0" smtClean="0">
                <a:solidFill>
                  <a:srgbClr val="000099"/>
                </a:solidFill>
                <a:latin typeface="Century Gothic" pitchFamily="34" charset="0"/>
              </a:rPr>
              <a:t>	PRINCIPALES </a:t>
            </a:r>
            <a:r>
              <a:rPr lang="es-CL" sz="2400" b="1" u="none" dirty="0">
                <a:solidFill>
                  <a:srgbClr val="000099"/>
                </a:solidFill>
                <a:latin typeface="Century Gothic" pitchFamily="34" charset="0"/>
              </a:rPr>
              <a:t>CAMBIOS EN LA REGULACIÓN Y SUPERVISIÓN</a:t>
            </a:r>
          </a:p>
        </p:txBody>
      </p:sp>
    </p:spTree>
    <p:extLst>
      <p:ext uri="{BB962C8B-B14F-4D97-AF65-F5344CB8AC3E}">
        <p14:creationId xmlns:p14="http://schemas.microsoft.com/office/powerpoint/2010/main" val="929218003"/>
      </p:ext>
    </p:extLst>
  </p:cSld>
  <p:clrMapOvr>
    <a:overrideClrMapping bg1="lt1" tx1="dk1" bg2="lt2" tx2="dk2" accent1="accent1" accent2="accent2" accent3="accent3" accent4="accent4" accent5="accent5" accent6="accent6" hlink="hlink" folHlink="folHlink"/>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4">
            <a:lum/>
          </a:blip>
          <a:srcRect/>
          <a:stretch>
            <a:fillRect t="-2000" b="-2000"/>
          </a:stretch>
        </a:blipFill>
        <a:effectLst/>
      </p:bgPr>
    </p:bg>
    <p:spTree>
      <p:nvGrpSpPr>
        <p:cNvPr id="1" name=""/>
        <p:cNvGrpSpPr/>
        <p:nvPr/>
      </p:nvGrpSpPr>
      <p:grpSpPr>
        <a:xfrm>
          <a:off x="0" y="0"/>
          <a:ext cx="0" cy="0"/>
          <a:chOff x="0" y="0"/>
          <a:chExt cx="0" cy="0"/>
        </a:xfrm>
      </p:grpSpPr>
      <p:sp>
        <p:nvSpPr>
          <p:cNvPr id="448514" name="Rectangle 2"/>
          <p:cNvSpPr>
            <a:spLocks noChangeArrowheads="1"/>
          </p:cNvSpPr>
          <p:nvPr/>
        </p:nvSpPr>
        <p:spPr bwMode="auto">
          <a:xfrm>
            <a:off x="611560" y="1023938"/>
            <a:ext cx="7633096" cy="5429250"/>
          </a:xfrm>
          <a:prstGeom prst="rect">
            <a:avLst/>
          </a:prstGeom>
          <a:noFill/>
          <a:ln w="9525">
            <a:noFill/>
            <a:miter lim="800000"/>
            <a:headEnd/>
            <a:tailEnd/>
          </a:ln>
        </p:spPr>
        <p:txBody>
          <a:bodyPr/>
          <a:lstStyle/>
          <a:p>
            <a:pPr marL="285750" indent="-285750" algn="just">
              <a:spcBef>
                <a:spcPct val="20000"/>
              </a:spcBef>
              <a:buClr>
                <a:srgbClr val="FFC000"/>
              </a:buClr>
              <a:buSzPct val="120000"/>
              <a:buFont typeface="Wingdings" pitchFamily="2" charset="2"/>
              <a:buChar char="§"/>
              <a:defRPr/>
            </a:pPr>
            <a:r>
              <a:rPr lang="es-ES" sz="2000" u="none" dirty="0">
                <a:solidFill>
                  <a:srgbClr val="000099"/>
                </a:solidFill>
                <a:latin typeface="Century Gothic" pitchFamily="34" charset="0"/>
              </a:rPr>
              <a:t>Hasta 2005 el enfoque de supervisión de solvencia estaba exclusivamente enfocado en: </a:t>
            </a:r>
          </a:p>
          <a:p>
            <a:pPr marL="357188" indent="-357188" algn="just">
              <a:spcBef>
                <a:spcPct val="20000"/>
              </a:spcBef>
              <a:buClr>
                <a:srgbClr val="000099"/>
              </a:buClr>
              <a:buSzPct val="120000"/>
              <a:defRPr/>
            </a:pPr>
            <a:endParaRPr lang="es-ES" sz="2000" u="none" dirty="0">
              <a:solidFill>
                <a:srgbClr val="000099"/>
              </a:solidFill>
              <a:latin typeface="Century Gothic" pitchFamily="34" charset="0"/>
            </a:endParaRPr>
          </a:p>
          <a:p>
            <a:pPr marL="1338263" lvl="1" indent="-530225" algn="just">
              <a:spcBef>
                <a:spcPct val="20000"/>
              </a:spcBef>
              <a:buClr>
                <a:srgbClr val="FF9900"/>
              </a:buClr>
              <a:buSzPct val="120000"/>
              <a:buFont typeface="Arial" pitchFamily="34" charset="0"/>
              <a:buChar char="•"/>
              <a:defRPr/>
            </a:pPr>
            <a:r>
              <a:rPr lang="es-ES" sz="2000" u="none" dirty="0">
                <a:solidFill>
                  <a:srgbClr val="000099"/>
                </a:solidFill>
                <a:latin typeface="Century Gothic" pitchFamily="34" charset="0"/>
              </a:rPr>
              <a:t>establecimiento de normas prudenciales, </a:t>
            </a:r>
          </a:p>
          <a:p>
            <a:pPr marL="1338263" lvl="1" indent="-530225" algn="just">
              <a:spcBef>
                <a:spcPct val="20000"/>
              </a:spcBef>
              <a:buClr>
                <a:srgbClr val="FF9900"/>
              </a:buClr>
              <a:buSzPct val="120000"/>
              <a:buFont typeface="Arial" pitchFamily="34" charset="0"/>
              <a:buChar char="•"/>
              <a:defRPr/>
            </a:pPr>
            <a:r>
              <a:rPr lang="es-ES" sz="2000" u="none" dirty="0">
                <a:solidFill>
                  <a:srgbClr val="000099"/>
                </a:solidFill>
                <a:latin typeface="Century Gothic" pitchFamily="34" charset="0"/>
              </a:rPr>
              <a:t>la supervisión del cumplimiento de estas normas, </a:t>
            </a:r>
          </a:p>
          <a:p>
            <a:pPr marL="1338263" lvl="1" indent="-530225" algn="just">
              <a:spcBef>
                <a:spcPct val="20000"/>
              </a:spcBef>
              <a:buClr>
                <a:srgbClr val="FF9900"/>
              </a:buClr>
              <a:buSzPct val="120000"/>
              <a:buFont typeface="Arial" pitchFamily="34" charset="0"/>
              <a:buChar char="•"/>
              <a:defRPr/>
            </a:pPr>
            <a:r>
              <a:rPr lang="es-ES" sz="2000" u="none" dirty="0">
                <a:solidFill>
                  <a:srgbClr val="000099"/>
                </a:solidFill>
                <a:latin typeface="Century Gothic" pitchFamily="34" charset="0"/>
              </a:rPr>
              <a:t>y la revisión de los estados financieros y otra información técnica o financiera.</a:t>
            </a:r>
          </a:p>
          <a:p>
            <a:pPr marL="1338263" lvl="1" indent="-530225" algn="just">
              <a:spcBef>
                <a:spcPct val="20000"/>
              </a:spcBef>
              <a:buClr>
                <a:srgbClr val="000099"/>
              </a:buClr>
              <a:buSzPct val="120000"/>
              <a:buFont typeface="Wingdings" pitchFamily="2" charset="2"/>
              <a:buNone/>
              <a:defRPr/>
            </a:pPr>
            <a:endParaRPr lang="es-ES" sz="2000" u="none" dirty="0">
              <a:solidFill>
                <a:srgbClr val="000099"/>
              </a:solidFill>
              <a:latin typeface="Century Gothic" pitchFamily="34" charset="0"/>
            </a:endParaRPr>
          </a:p>
          <a:p>
            <a:pPr marL="285750" indent="-285750" algn="just">
              <a:spcBef>
                <a:spcPct val="20000"/>
              </a:spcBef>
              <a:buClr>
                <a:srgbClr val="FFC000"/>
              </a:buClr>
              <a:buSzPct val="120000"/>
              <a:buFont typeface="Wingdings" pitchFamily="2" charset="2"/>
              <a:buChar char="§"/>
              <a:defRPr/>
            </a:pPr>
            <a:r>
              <a:rPr lang="es-ES" sz="2000" u="none" dirty="0">
                <a:solidFill>
                  <a:srgbClr val="000099"/>
                </a:solidFill>
                <a:latin typeface="Century Gothic" pitchFamily="34" charset="0"/>
              </a:rPr>
              <a:t>Sin embargo, se le daba poca atención al gobierno corporativo y a la gestión de riesgo de las aseguradoras.</a:t>
            </a:r>
          </a:p>
          <a:p>
            <a:pPr marL="285750" indent="-285750" algn="just">
              <a:spcBef>
                <a:spcPct val="20000"/>
              </a:spcBef>
              <a:buClr>
                <a:srgbClr val="000099"/>
              </a:buClr>
              <a:buSzPct val="120000"/>
              <a:buFont typeface="Wingdings" pitchFamily="2" charset="2"/>
              <a:buChar char="§"/>
              <a:defRPr/>
            </a:pPr>
            <a:endParaRPr lang="es-ES" sz="2000" u="none" dirty="0">
              <a:solidFill>
                <a:srgbClr val="000099"/>
              </a:solidFill>
              <a:latin typeface="Century Gothic" pitchFamily="34" charset="0"/>
            </a:endParaRPr>
          </a:p>
          <a:p>
            <a:pPr marL="285750" indent="-285750" algn="just">
              <a:spcBef>
                <a:spcPct val="20000"/>
              </a:spcBef>
              <a:buClr>
                <a:srgbClr val="FFC000"/>
              </a:buClr>
              <a:buSzPct val="120000"/>
              <a:buFont typeface="Wingdings" pitchFamily="2" charset="2"/>
              <a:buChar char="§"/>
              <a:defRPr/>
            </a:pPr>
            <a:r>
              <a:rPr lang="es-CL" sz="2000" u="none" dirty="0">
                <a:solidFill>
                  <a:srgbClr val="000099"/>
                </a:solidFill>
                <a:latin typeface="Century Gothic" pitchFamily="34" charset="0"/>
              </a:rPr>
              <a:t>Modelo de supervisión ha evolucionado hacia la SBR, pero con las limitaciones del marco legal vigente.</a:t>
            </a:r>
          </a:p>
          <a:p>
            <a:pPr marL="285750" indent="-285750" algn="just">
              <a:spcBef>
                <a:spcPct val="20000"/>
              </a:spcBef>
              <a:buClr>
                <a:srgbClr val="000099"/>
              </a:buClr>
              <a:buSzPct val="120000"/>
              <a:buFont typeface="Wingdings" pitchFamily="2" charset="2"/>
              <a:buChar char="§"/>
              <a:defRPr/>
            </a:pPr>
            <a:endParaRPr lang="es-CL" sz="2000" u="none" dirty="0">
              <a:solidFill>
                <a:srgbClr val="000099"/>
              </a:solidFill>
              <a:latin typeface="Century Gothic" pitchFamily="34" charset="0"/>
            </a:endParaRPr>
          </a:p>
          <a:p>
            <a:pPr algn="just">
              <a:spcBef>
                <a:spcPct val="20000"/>
              </a:spcBef>
              <a:buClr>
                <a:srgbClr val="000099"/>
              </a:buClr>
              <a:buSzPct val="120000"/>
              <a:defRPr/>
            </a:pPr>
            <a:endParaRPr lang="es-ES" sz="2000" u="none" dirty="0">
              <a:solidFill>
                <a:srgbClr val="000099"/>
              </a:solidFill>
              <a:latin typeface="Century Gothic" pitchFamily="34" charset="0"/>
            </a:endParaRPr>
          </a:p>
        </p:txBody>
      </p:sp>
      <p:sp>
        <p:nvSpPr>
          <p:cNvPr id="5" name="1 CuadroTexto"/>
          <p:cNvSpPr txBox="1">
            <a:spLocks noChangeArrowheads="1"/>
          </p:cNvSpPr>
          <p:nvPr/>
        </p:nvSpPr>
        <p:spPr bwMode="auto">
          <a:xfrm>
            <a:off x="205680" y="44624"/>
            <a:ext cx="8686800"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u="sng">
                <a:solidFill>
                  <a:schemeClr val="tx1"/>
                </a:solidFill>
                <a:latin typeface="Arial" charset="0"/>
              </a:defRPr>
            </a:lvl1pPr>
            <a:lvl2pPr marL="742950" indent="-285750" eaLnBrk="0" hangingPunct="0">
              <a:defRPr u="sng">
                <a:solidFill>
                  <a:schemeClr val="tx1"/>
                </a:solidFill>
                <a:latin typeface="Arial" charset="0"/>
              </a:defRPr>
            </a:lvl2pPr>
            <a:lvl3pPr marL="1143000" indent="-228600" eaLnBrk="0" hangingPunct="0">
              <a:defRPr u="sng">
                <a:solidFill>
                  <a:schemeClr val="tx1"/>
                </a:solidFill>
                <a:latin typeface="Arial" charset="0"/>
              </a:defRPr>
            </a:lvl3pPr>
            <a:lvl4pPr marL="1600200" indent="-228600" eaLnBrk="0" hangingPunct="0">
              <a:defRPr u="sng">
                <a:solidFill>
                  <a:schemeClr val="tx1"/>
                </a:solidFill>
                <a:latin typeface="Arial" charset="0"/>
              </a:defRPr>
            </a:lvl4pPr>
            <a:lvl5pPr marL="2057400" indent="-228600" eaLnBrk="0" hangingPunct="0">
              <a:defRPr u="sng">
                <a:solidFill>
                  <a:schemeClr val="tx1"/>
                </a:solidFill>
                <a:latin typeface="Arial" charset="0"/>
              </a:defRPr>
            </a:lvl5pPr>
            <a:lvl6pPr marL="2514600" indent="-228600" eaLnBrk="0" fontAlgn="base" hangingPunct="0">
              <a:spcBef>
                <a:spcPct val="0"/>
              </a:spcBef>
              <a:spcAft>
                <a:spcPct val="0"/>
              </a:spcAft>
              <a:defRPr u="sng">
                <a:solidFill>
                  <a:schemeClr val="tx1"/>
                </a:solidFill>
                <a:latin typeface="Arial" charset="0"/>
              </a:defRPr>
            </a:lvl6pPr>
            <a:lvl7pPr marL="2971800" indent="-228600" eaLnBrk="0" fontAlgn="base" hangingPunct="0">
              <a:spcBef>
                <a:spcPct val="0"/>
              </a:spcBef>
              <a:spcAft>
                <a:spcPct val="0"/>
              </a:spcAft>
              <a:defRPr u="sng">
                <a:solidFill>
                  <a:schemeClr val="tx1"/>
                </a:solidFill>
                <a:latin typeface="Arial" charset="0"/>
              </a:defRPr>
            </a:lvl7pPr>
            <a:lvl8pPr marL="3429000" indent="-228600" eaLnBrk="0" fontAlgn="base" hangingPunct="0">
              <a:spcBef>
                <a:spcPct val="0"/>
              </a:spcBef>
              <a:spcAft>
                <a:spcPct val="0"/>
              </a:spcAft>
              <a:defRPr u="sng">
                <a:solidFill>
                  <a:schemeClr val="tx1"/>
                </a:solidFill>
                <a:latin typeface="Arial" charset="0"/>
              </a:defRPr>
            </a:lvl8pPr>
            <a:lvl9pPr marL="3886200" indent="-228600" eaLnBrk="0" fontAlgn="base" hangingPunct="0">
              <a:spcBef>
                <a:spcPct val="0"/>
              </a:spcBef>
              <a:spcAft>
                <a:spcPct val="0"/>
              </a:spcAft>
              <a:defRPr u="sng">
                <a:solidFill>
                  <a:schemeClr val="tx1"/>
                </a:solidFill>
                <a:latin typeface="Arial" charset="0"/>
              </a:defRPr>
            </a:lvl9pPr>
          </a:lstStyle>
          <a:p>
            <a:pPr marL="533400" indent="-533400" eaLnBrk="1" hangingPunct="1">
              <a:tabLst>
                <a:tab pos="533400" algn="l"/>
              </a:tabLst>
            </a:pPr>
            <a:r>
              <a:rPr lang="es-CL" sz="2400" b="1" u="none" dirty="0">
                <a:solidFill>
                  <a:srgbClr val="000099"/>
                </a:solidFill>
                <a:latin typeface="Century Gothic" pitchFamily="34" charset="0"/>
              </a:rPr>
              <a:t>II. </a:t>
            </a:r>
            <a:r>
              <a:rPr lang="es-CL" sz="2400" b="1" u="none" dirty="0" smtClean="0">
                <a:solidFill>
                  <a:srgbClr val="000099"/>
                </a:solidFill>
                <a:latin typeface="Century Gothic" pitchFamily="34" charset="0"/>
              </a:rPr>
              <a:t>	PRINCIPALES </a:t>
            </a:r>
            <a:r>
              <a:rPr lang="es-CL" sz="2400" b="1" u="none" dirty="0">
                <a:solidFill>
                  <a:srgbClr val="000099"/>
                </a:solidFill>
                <a:latin typeface="Century Gothic" pitchFamily="34" charset="0"/>
              </a:rPr>
              <a:t>CAMBIOS EN LA REGULACIÓN Y </a:t>
            </a:r>
            <a:r>
              <a:rPr lang="es-CL" sz="2400" b="1" u="none" dirty="0" smtClean="0">
                <a:solidFill>
                  <a:srgbClr val="000099"/>
                </a:solidFill>
                <a:latin typeface="Century Gothic" pitchFamily="34" charset="0"/>
              </a:rPr>
              <a:t>SUPERVISIÓN. </a:t>
            </a:r>
            <a:r>
              <a:rPr lang="es-CL" sz="2400" b="1" i="1" u="none" dirty="0" smtClean="0">
                <a:solidFill>
                  <a:srgbClr val="000099"/>
                </a:solidFill>
                <a:effectLst>
                  <a:outerShdw blurRad="38100" dist="38100" dir="2700000" algn="tl">
                    <a:srgbClr val="000000">
                      <a:alpha val="43137"/>
                    </a:srgbClr>
                  </a:outerShdw>
                </a:effectLst>
                <a:latin typeface="Century Gothic" pitchFamily="34" charset="0"/>
              </a:rPr>
              <a:t>SOLVENCIA</a:t>
            </a:r>
            <a:endParaRPr lang="es-CL" sz="2400" b="1" i="1" u="none" dirty="0">
              <a:solidFill>
                <a:srgbClr val="000099"/>
              </a:solidFill>
              <a:effectLst>
                <a:outerShdw blurRad="38100" dist="38100" dir="2700000" algn="tl">
                  <a:srgbClr val="000000">
                    <a:alpha val="43137"/>
                  </a:srgbClr>
                </a:outerShdw>
              </a:effectLst>
              <a:latin typeface="Century Gothic" pitchFamily="34" charset="0"/>
            </a:endParaRPr>
          </a:p>
        </p:txBody>
      </p:sp>
    </p:spTree>
    <p:extLst>
      <p:ext uri="{BB962C8B-B14F-4D97-AF65-F5344CB8AC3E}">
        <p14:creationId xmlns:p14="http://schemas.microsoft.com/office/powerpoint/2010/main" val="1433255326"/>
      </p:ext>
    </p:extLst>
  </p:cSld>
  <p:clrMapOvr>
    <a:overrideClrMapping bg1="lt1" tx1="dk1" bg2="lt2" tx2="dk2" accent1="accent1" accent2="accent2" accent3="accent3" accent4="accent4" accent5="accent5" accent6="accent6" hlink="hlink" folHlink="folHlink"/>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1">
          <a:blip r:embed="rId4">
            <a:lum/>
          </a:blip>
          <a:srcRect/>
          <a:stretch>
            <a:fillRect t="-2000" b="-2000"/>
          </a:stretch>
        </a:blipFill>
        <a:effectLst/>
      </p:bgPr>
    </p:bg>
    <p:spTree>
      <p:nvGrpSpPr>
        <p:cNvPr id="1" name=""/>
        <p:cNvGrpSpPr/>
        <p:nvPr/>
      </p:nvGrpSpPr>
      <p:grpSpPr>
        <a:xfrm>
          <a:off x="0" y="0"/>
          <a:ext cx="0" cy="0"/>
          <a:chOff x="0" y="0"/>
          <a:chExt cx="0" cy="0"/>
        </a:xfrm>
      </p:grpSpPr>
      <p:graphicFrame>
        <p:nvGraphicFramePr>
          <p:cNvPr id="178178" name="Group 2"/>
          <p:cNvGraphicFramePr>
            <a:graphicFrameLocks noGrp="1"/>
          </p:cNvGraphicFramePr>
          <p:nvPr>
            <p:extLst>
              <p:ext uri="{D42A27DB-BD31-4B8C-83A1-F6EECF244321}">
                <p14:modId xmlns:p14="http://schemas.microsoft.com/office/powerpoint/2010/main" val="1863421661"/>
              </p:ext>
            </p:extLst>
          </p:nvPr>
        </p:nvGraphicFramePr>
        <p:xfrm>
          <a:off x="1797050" y="3573463"/>
          <a:ext cx="2743200" cy="2232025"/>
        </p:xfrm>
        <a:graphic>
          <a:graphicData uri="http://schemas.openxmlformats.org/drawingml/2006/table">
            <a:tbl>
              <a:tblPr/>
              <a:tblGrid>
                <a:gridCol w="2743200"/>
              </a:tblGrid>
              <a:tr h="223202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MX" sz="1400" b="1" i="0" u="none" strike="noStrike" cap="none" normalizeH="0" baseline="0" dirty="0" smtClean="0">
                          <a:ln>
                            <a:noFill/>
                          </a:ln>
                          <a:solidFill>
                            <a:schemeClr val="tx1"/>
                          </a:solidFill>
                          <a:effectLst/>
                          <a:latin typeface="Century Gothic" pitchFamily="34" charset="0"/>
                          <a:cs typeface="Times New Roman" pitchFamily="18" charset="0"/>
                        </a:rPr>
                        <a:t>NIVEL REGULATORIO: </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s-MX" sz="1400" b="1" i="0" u="none" strike="noStrike" cap="none" normalizeH="0" baseline="0" dirty="0" smtClean="0">
                        <a:ln>
                          <a:noFill/>
                        </a:ln>
                        <a:solidFill>
                          <a:schemeClr val="tx1"/>
                        </a:solidFill>
                        <a:effectLst/>
                        <a:latin typeface="Century Gothic"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s-MX" sz="1400" b="1" i="0" u="none" strike="noStrike" cap="none" normalizeH="0" baseline="0" dirty="0" smtClean="0">
                          <a:ln>
                            <a:noFill/>
                          </a:ln>
                          <a:solidFill>
                            <a:schemeClr val="tx1"/>
                          </a:solidFill>
                          <a:effectLst/>
                          <a:latin typeface="Century Gothic" pitchFamily="34" charset="0"/>
                          <a:cs typeface="Times New Roman" pitchFamily="18" charset="0"/>
                        </a:rPr>
                        <a:t>REQUERIMIENTOS MINIMOS DE SOLVENCIA</a:t>
                      </a:r>
                      <a:endParaRPr kumimoji="0" lang="es-ES" sz="1400" b="1" i="0" u="none" strike="noStrike" cap="none" normalizeH="0" baseline="0" dirty="0" smtClean="0">
                        <a:ln>
                          <a:noFill/>
                        </a:ln>
                        <a:solidFill>
                          <a:schemeClr val="tx1"/>
                        </a:solidFill>
                        <a:effectLst/>
                        <a:latin typeface="Century Gothic" pitchFamily="34" charset="0"/>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r>
            </a:tbl>
          </a:graphicData>
        </a:graphic>
      </p:graphicFrame>
      <p:sp>
        <p:nvSpPr>
          <p:cNvPr id="13320" name="AutoShape 8"/>
          <p:cNvSpPr>
            <a:spLocks noChangeArrowheads="1"/>
          </p:cNvSpPr>
          <p:nvPr/>
        </p:nvSpPr>
        <p:spPr bwMode="auto">
          <a:xfrm rot="-5400000">
            <a:off x="248444" y="2026444"/>
            <a:ext cx="1441450" cy="1366838"/>
          </a:xfrm>
          <a:prstGeom prst="chevron">
            <a:avLst>
              <a:gd name="adj" fmla="val 26365"/>
            </a:avLst>
          </a:prstGeom>
          <a:solidFill>
            <a:srgbClr val="CCFFCC"/>
          </a:solidFill>
          <a:ln w="9525">
            <a:solidFill>
              <a:srgbClr val="000000"/>
            </a:solidFill>
            <a:miter lim="800000"/>
            <a:headEnd/>
            <a:tailEnd/>
          </a:ln>
        </p:spPr>
        <p:txBody>
          <a:bodyPr vert="eaVert"/>
          <a:lstStyle/>
          <a:p>
            <a:pPr eaLnBrk="0" hangingPunct="0"/>
            <a:endParaRPr lang="es-MX" sz="1600" b="1" u="none" dirty="0">
              <a:latin typeface="Century Gothic" pitchFamily="34" charset="0"/>
            </a:endParaRPr>
          </a:p>
          <a:p>
            <a:pPr algn="ctr" eaLnBrk="0" hangingPunct="0"/>
            <a:r>
              <a:rPr lang="es-MX" sz="1600" b="1" u="none" dirty="0">
                <a:latin typeface="Century Gothic" pitchFamily="34" charset="0"/>
              </a:rPr>
              <a:t>PILAR 2</a:t>
            </a:r>
          </a:p>
        </p:txBody>
      </p:sp>
      <p:sp>
        <p:nvSpPr>
          <p:cNvPr id="13321" name="AutoShape 9"/>
          <p:cNvSpPr>
            <a:spLocks noChangeArrowheads="1"/>
          </p:cNvSpPr>
          <p:nvPr/>
        </p:nvSpPr>
        <p:spPr bwMode="auto">
          <a:xfrm rot="-5400000">
            <a:off x="249237" y="3970338"/>
            <a:ext cx="1439863" cy="1366838"/>
          </a:xfrm>
          <a:prstGeom prst="chevron">
            <a:avLst>
              <a:gd name="adj" fmla="val 26336"/>
            </a:avLst>
          </a:prstGeom>
          <a:solidFill>
            <a:srgbClr val="CCFFCC"/>
          </a:solidFill>
          <a:ln w="9525">
            <a:solidFill>
              <a:srgbClr val="000000"/>
            </a:solidFill>
            <a:miter lim="800000"/>
            <a:headEnd/>
            <a:tailEnd/>
          </a:ln>
        </p:spPr>
        <p:txBody>
          <a:bodyPr vert="eaVert"/>
          <a:lstStyle/>
          <a:p>
            <a:pPr eaLnBrk="0" hangingPunct="0"/>
            <a:endParaRPr lang="es-MX" sz="1600" b="1" u="none" dirty="0">
              <a:latin typeface="Century Gothic" pitchFamily="34" charset="0"/>
            </a:endParaRPr>
          </a:p>
          <a:p>
            <a:pPr algn="ctr" eaLnBrk="0" hangingPunct="0"/>
            <a:r>
              <a:rPr lang="es-MX" sz="1600" b="1" u="none" dirty="0">
                <a:latin typeface="Century Gothic" pitchFamily="34" charset="0"/>
              </a:rPr>
              <a:t>PILAR 1</a:t>
            </a:r>
          </a:p>
        </p:txBody>
      </p:sp>
      <p:graphicFrame>
        <p:nvGraphicFramePr>
          <p:cNvPr id="178186" name="Group 10"/>
          <p:cNvGraphicFramePr>
            <a:graphicFrameLocks noGrp="1"/>
          </p:cNvGraphicFramePr>
          <p:nvPr>
            <p:extLst>
              <p:ext uri="{D42A27DB-BD31-4B8C-83A1-F6EECF244321}">
                <p14:modId xmlns:p14="http://schemas.microsoft.com/office/powerpoint/2010/main" val="3954261915"/>
              </p:ext>
            </p:extLst>
          </p:nvPr>
        </p:nvGraphicFramePr>
        <p:xfrm>
          <a:off x="1797050" y="1724025"/>
          <a:ext cx="2744788" cy="1704975"/>
        </p:xfrm>
        <a:graphic>
          <a:graphicData uri="http://schemas.openxmlformats.org/drawingml/2006/table">
            <a:tbl>
              <a:tblPr/>
              <a:tblGrid>
                <a:gridCol w="2744788"/>
              </a:tblGrid>
              <a:tr h="17049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MX" sz="1400" b="1" i="0" u="none" strike="noStrike" cap="none" normalizeH="0" baseline="0" dirty="0" smtClean="0">
                          <a:ln>
                            <a:noFill/>
                          </a:ln>
                          <a:solidFill>
                            <a:schemeClr val="tx1"/>
                          </a:solidFill>
                          <a:effectLst/>
                          <a:latin typeface="Century Gothic" pitchFamily="34" charset="0"/>
                          <a:cs typeface="Times New Roman" pitchFamily="18" charset="0"/>
                        </a:rPr>
                        <a:t>NIVEL DE SUPERVISION: </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s-MX" sz="1400" b="1" i="0" u="none" strike="noStrike" cap="none" normalizeH="0" baseline="0" dirty="0" smtClean="0">
                        <a:ln>
                          <a:noFill/>
                        </a:ln>
                        <a:solidFill>
                          <a:schemeClr val="tx1"/>
                        </a:solidFill>
                        <a:effectLst/>
                        <a:latin typeface="Century Gothic"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s-MX" sz="1400" b="1" i="0" u="none" strike="noStrike" cap="none" normalizeH="0" baseline="0" dirty="0" smtClean="0">
                          <a:ln>
                            <a:noFill/>
                          </a:ln>
                          <a:solidFill>
                            <a:schemeClr val="tx1"/>
                          </a:solidFill>
                          <a:effectLst/>
                          <a:latin typeface="Century Gothic" pitchFamily="34" charset="0"/>
                          <a:cs typeface="Times New Roman" pitchFamily="18" charset="0"/>
                        </a:rPr>
                        <a:t>PROCESO DE EVALUACIÓN DE RIESGOS Y ACTIVIDADES DE MITIGACION</a:t>
                      </a:r>
                      <a:endParaRPr kumimoji="0" lang="es-ES" sz="1400" b="1" i="0" u="none" strike="noStrike" cap="none" normalizeH="0" baseline="0" dirty="0" smtClean="0">
                        <a:ln>
                          <a:noFill/>
                        </a:ln>
                        <a:solidFill>
                          <a:schemeClr val="tx1"/>
                        </a:solidFill>
                        <a:effectLst/>
                        <a:latin typeface="Century Gothic" pitchFamily="34" charset="0"/>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r>
            </a:tbl>
          </a:graphicData>
        </a:graphic>
      </p:graphicFrame>
      <p:sp>
        <p:nvSpPr>
          <p:cNvPr id="13328" name="Rectangle 16"/>
          <p:cNvSpPr>
            <a:spLocks noChangeArrowheads="1"/>
          </p:cNvSpPr>
          <p:nvPr/>
        </p:nvSpPr>
        <p:spPr bwMode="auto">
          <a:xfrm>
            <a:off x="446088" y="785813"/>
            <a:ext cx="8229600" cy="1000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r>
              <a:rPr lang="es-CL" sz="2400" u="none" dirty="0">
                <a:solidFill>
                  <a:srgbClr val="000099"/>
                </a:solidFill>
                <a:latin typeface="Century Gothic" pitchFamily="34" charset="0"/>
              </a:rPr>
              <a:t>Nuevo Modelo de Supervisión de Seguros de la SVS</a:t>
            </a:r>
          </a:p>
        </p:txBody>
      </p:sp>
      <p:graphicFrame>
        <p:nvGraphicFramePr>
          <p:cNvPr id="178193" name="Group 17"/>
          <p:cNvGraphicFramePr>
            <a:graphicFrameLocks noGrp="1"/>
          </p:cNvGraphicFramePr>
          <p:nvPr>
            <p:ph sz="half" idx="1"/>
            <p:extLst>
              <p:ext uri="{D42A27DB-BD31-4B8C-83A1-F6EECF244321}">
                <p14:modId xmlns:p14="http://schemas.microsoft.com/office/powerpoint/2010/main" val="1408522030"/>
              </p:ext>
            </p:extLst>
          </p:nvPr>
        </p:nvGraphicFramePr>
        <p:xfrm>
          <a:off x="4533900" y="1700213"/>
          <a:ext cx="2808288" cy="1300162"/>
        </p:xfrm>
        <a:graphic>
          <a:graphicData uri="http://schemas.openxmlformats.org/drawingml/2006/table">
            <a:tbl>
              <a:tblPr/>
              <a:tblGrid>
                <a:gridCol w="2808288"/>
              </a:tblGrid>
              <a:tr h="1300162">
                <a:tc>
                  <a:txBody>
                    <a:bodyPr/>
                    <a:lstStyle/>
                    <a:p>
                      <a:pPr marL="182563" marR="0" lvl="0" indent="-182563" algn="just" defTabSz="914400" rtl="0" eaLnBrk="1" fontAlgn="base" latinLnBrk="0" hangingPunct="1">
                        <a:lnSpc>
                          <a:spcPct val="100000"/>
                        </a:lnSpc>
                        <a:spcBef>
                          <a:spcPct val="0"/>
                        </a:spcBef>
                        <a:spcAft>
                          <a:spcPct val="0"/>
                        </a:spcAft>
                        <a:buClrTx/>
                        <a:buSzTx/>
                        <a:buFontTx/>
                        <a:buChar char="•"/>
                        <a:tabLst>
                          <a:tab pos="2422525" algn="l"/>
                        </a:tabLst>
                      </a:pPr>
                      <a:r>
                        <a:rPr kumimoji="0" lang="es-MX" sz="1400" b="1" i="0" u="none" strike="noStrike" cap="none" normalizeH="0" baseline="0" dirty="0" smtClean="0">
                          <a:ln>
                            <a:noFill/>
                          </a:ln>
                          <a:solidFill>
                            <a:schemeClr val="tx1"/>
                          </a:solidFill>
                          <a:effectLst/>
                          <a:latin typeface="Century Gothic" pitchFamily="34" charset="0"/>
                          <a:cs typeface="Times New Roman" pitchFamily="18" charset="0"/>
                        </a:rPr>
                        <a:t>EVALUACION DE RIESGOS DE LAS ASEGURADORAS</a:t>
                      </a:r>
                    </a:p>
                    <a:p>
                      <a:pPr marL="182563" marR="0" lvl="0" indent="-182563" algn="just" defTabSz="914400" rtl="0" eaLnBrk="1" fontAlgn="base" latinLnBrk="0" hangingPunct="1">
                        <a:lnSpc>
                          <a:spcPct val="100000"/>
                        </a:lnSpc>
                        <a:spcBef>
                          <a:spcPct val="0"/>
                        </a:spcBef>
                        <a:spcAft>
                          <a:spcPct val="0"/>
                        </a:spcAft>
                        <a:buClrTx/>
                        <a:buSzTx/>
                        <a:buFontTx/>
                        <a:buChar char="•"/>
                        <a:tabLst>
                          <a:tab pos="2422525" algn="l"/>
                        </a:tabLst>
                      </a:pPr>
                      <a:r>
                        <a:rPr kumimoji="0" lang="es-MX" sz="1400" b="1" i="0" u="none" strike="noStrike" cap="none" normalizeH="0" baseline="0" dirty="0" smtClean="0">
                          <a:ln>
                            <a:noFill/>
                          </a:ln>
                          <a:solidFill>
                            <a:schemeClr val="tx1"/>
                          </a:solidFill>
                          <a:effectLst/>
                          <a:latin typeface="Century Gothic" pitchFamily="34" charset="0"/>
                          <a:cs typeface="Times New Roman" pitchFamily="18" charset="0"/>
                        </a:rPr>
                        <a:t>MEDIDAS DE MITIGACION OBLIGATORIAS DE IMPLEMENTAR</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FF00"/>
                    </a:solidFill>
                  </a:tcPr>
                </a:tc>
              </a:tr>
            </a:tbl>
          </a:graphicData>
        </a:graphic>
      </p:graphicFrame>
      <p:graphicFrame>
        <p:nvGraphicFramePr>
          <p:cNvPr id="178199" name="Group 23"/>
          <p:cNvGraphicFramePr>
            <a:graphicFrameLocks noGrp="1"/>
          </p:cNvGraphicFramePr>
          <p:nvPr>
            <p:ph sz="half" idx="2"/>
            <p:extLst>
              <p:ext uri="{D42A27DB-BD31-4B8C-83A1-F6EECF244321}">
                <p14:modId xmlns:p14="http://schemas.microsoft.com/office/powerpoint/2010/main" val="1028206474"/>
              </p:ext>
            </p:extLst>
          </p:nvPr>
        </p:nvGraphicFramePr>
        <p:xfrm>
          <a:off x="4533900" y="3570288"/>
          <a:ext cx="2808288" cy="1158875"/>
        </p:xfrm>
        <a:graphic>
          <a:graphicData uri="http://schemas.openxmlformats.org/drawingml/2006/table">
            <a:tbl>
              <a:tblPr/>
              <a:tblGrid>
                <a:gridCol w="2808288"/>
              </a:tblGrid>
              <a:tr h="1158875">
                <a:tc>
                  <a:txBody>
                    <a:bodyPr/>
                    <a:lstStyle/>
                    <a:p>
                      <a:pPr marL="182563" marR="0" lvl="0" indent="-182563" algn="just" defTabSz="914400" rtl="0" eaLnBrk="1" fontAlgn="base" latinLnBrk="0" hangingPunct="1">
                        <a:lnSpc>
                          <a:spcPct val="100000"/>
                        </a:lnSpc>
                        <a:spcBef>
                          <a:spcPct val="0"/>
                        </a:spcBef>
                        <a:spcAft>
                          <a:spcPct val="0"/>
                        </a:spcAft>
                        <a:buClrTx/>
                        <a:buSzTx/>
                        <a:buFontTx/>
                        <a:buChar char="•"/>
                        <a:tabLst/>
                      </a:pPr>
                      <a:r>
                        <a:rPr kumimoji="0" lang="es-MX" sz="1400" b="1" i="0" u="none" strike="noStrike" cap="none" normalizeH="0" baseline="0" dirty="0" smtClean="0">
                          <a:ln>
                            <a:noFill/>
                          </a:ln>
                          <a:solidFill>
                            <a:schemeClr val="tx1"/>
                          </a:solidFill>
                          <a:effectLst/>
                          <a:latin typeface="Century Gothic" pitchFamily="34" charset="0"/>
                          <a:cs typeface="Times New Roman" pitchFamily="18" charset="0"/>
                        </a:rPr>
                        <a:t>CAPITAL BASADO EN RIESGO  (CBR)</a:t>
                      </a:r>
                    </a:p>
                    <a:p>
                      <a:pPr marL="0" marR="0" lvl="0" indent="0" algn="just" defTabSz="914400" rtl="0" eaLnBrk="1" fontAlgn="base" latinLnBrk="0" hangingPunct="1">
                        <a:lnSpc>
                          <a:spcPct val="100000"/>
                        </a:lnSpc>
                        <a:spcBef>
                          <a:spcPct val="0"/>
                        </a:spcBef>
                        <a:spcAft>
                          <a:spcPct val="0"/>
                        </a:spcAft>
                        <a:buClrTx/>
                        <a:buSzTx/>
                        <a:buFontTx/>
                        <a:buChar char="•"/>
                        <a:tabLst/>
                      </a:pPr>
                      <a:endParaRPr kumimoji="0" lang="es-ES" sz="1400" b="1" i="0" u="none" strike="noStrike" cap="none" normalizeH="0" baseline="0" dirty="0" smtClean="0">
                        <a:ln>
                          <a:noFill/>
                        </a:ln>
                        <a:solidFill>
                          <a:schemeClr val="tx1"/>
                        </a:solidFill>
                        <a:effectLst/>
                        <a:latin typeface="Century Gothic" pitchFamily="34" charset="0"/>
                        <a:cs typeface="Times New Roman" pitchFamily="18" charset="0"/>
                      </a:endParaRPr>
                    </a:p>
                    <a:p>
                      <a:pPr marL="182563" marR="0" lvl="0" indent="-182563" algn="just" defTabSz="914400" rtl="0" eaLnBrk="1" fontAlgn="base" latinLnBrk="0" hangingPunct="1">
                        <a:lnSpc>
                          <a:spcPct val="100000"/>
                        </a:lnSpc>
                        <a:spcBef>
                          <a:spcPct val="0"/>
                        </a:spcBef>
                        <a:spcAft>
                          <a:spcPct val="0"/>
                        </a:spcAft>
                        <a:buClrTx/>
                        <a:buSzTx/>
                        <a:buFontTx/>
                        <a:buChar char="•"/>
                        <a:tabLst/>
                      </a:pPr>
                      <a:r>
                        <a:rPr kumimoji="0" lang="es-ES" sz="1400" b="1" i="0" u="none" strike="noStrike" cap="none" normalizeH="0" baseline="0" dirty="0" smtClean="0">
                          <a:ln>
                            <a:noFill/>
                          </a:ln>
                          <a:solidFill>
                            <a:schemeClr val="tx1"/>
                          </a:solidFill>
                          <a:effectLst/>
                          <a:latin typeface="Century Gothic" pitchFamily="34" charset="0"/>
                          <a:cs typeface="Times New Roman" pitchFamily="18" charset="0"/>
                        </a:rPr>
                        <a:t> </a:t>
                      </a:r>
                      <a:r>
                        <a:rPr kumimoji="0" lang="es-MX" sz="1400" b="1" i="0" u="none" strike="noStrike" cap="none" normalizeH="0" baseline="0" dirty="0" smtClean="0">
                          <a:ln>
                            <a:noFill/>
                          </a:ln>
                          <a:solidFill>
                            <a:schemeClr val="tx1"/>
                          </a:solidFill>
                          <a:effectLst/>
                          <a:latin typeface="Century Gothic" pitchFamily="34" charset="0"/>
                          <a:cs typeface="Times New Roman" pitchFamily="18" charset="0"/>
                        </a:rPr>
                        <a:t>NUEVO REGIMEN DE INVERSIONES</a:t>
                      </a:r>
                      <a:endParaRPr kumimoji="0" lang="es-ES" sz="1400" b="1" i="0" u="none" strike="noStrike" cap="none" normalizeH="0" baseline="0" dirty="0" smtClean="0">
                        <a:ln>
                          <a:noFill/>
                        </a:ln>
                        <a:solidFill>
                          <a:schemeClr val="tx1"/>
                        </a:solidFill>
                        <a:effectLst/>
                        <a:latin typeface="Century Gothic" pitchFamily="34" charset="0"/>
                        <a:cs typeface="Times New Roman" pitchFamily="18" charset="0"/>
                      </a:endParaRPr>
                    </a:p>
                  </a:txBody>
                  <a:tcPr marT="45745" marB="4574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FF00"/>
                    </a:solidFill>
                  </a:tcPr>
                </a:tc>
              </a:tr>
            </a:tbl>
          </a:graphicData>
        </a:graphic>
      </p:graphicFrame>
      <p:sp>
        <p:nvSpPr>
          <p:cNvPr id="13341" name="Text Box 32"/>
          <p:cNvSpPr txBox="1">
            <a:spLocks noChangeArrowheads="1"/>
          </p:cNvSpPr>
          <p:nvPr/>
        </p:nvSpPr>
        <p:spPr bwMode="auto">
          <a:xfrm>
            <a:off x="4533900" y="4724400"/>
            <a:ext cx="2808288" cy="1079500"/>
          </a:xfrm>
          <a:prstGeom prst="rect">
            <a:avLst/>
          </a:prstGeom>
          <a:solidFill>
            <a:srgbClr val="0066FF"/>
          </a:solidFill>
          <a:ln w="9525">
            <a:solidFill>
              <a:schemeClr val="tx1"/>
            </a:solidFill>
            <a:miter lim="800000"/>
            <a:headEnd/>
            <a:tailEnd/>
          </a:ln>
        </p:spPr>
        <p:txBody>
          <a:bodyPr/>
          <a:lstStyle>
            <a:lvl1pPr eaLnBrk="0" hangingPunct="0">
              <a:defRPr u="sng">
                <a:solidFill>
                  <a:schemeClr val="tx1"/>
                </a:solidFill>
                <a:latin typeface="Arial" charset="0"/>
              </a:defRPr>
            </a:lvl1pPr>
            <a:lvl2pPr marL="742950" indent="-285750" eaLnBrk="0" hangingPunct="0">
              <a:defRPr u="sng">
                <a:solidFill>
                  <a:schemeClr val="tx1"/>
                </a:solidFill>
                <a:latin typeface="Arial" charset="0"/>
              </a:defRPr>
            </a:lvl2pPr>
            <a:lvl3pPr marL="1143000" indent="-228600" eaLnBrk="0" hangingPunct="0">
              <a:defRPr u="sng">
                <a:solidFill>
                  <a:schemeClr val="tx1"/>
                </a:solidFill>
                <a:latin typeface="Arial" charset="0"/>
              </a:defRPr>
            </a:lvl3pPr>
            <a:lvl4pPr marL="1600200" indent="-228600" eaLnBrk="0" hangingPunct="0">
              <a:defRPr u="sng">
                <a:solidFill>
                  <a:schemeClr val="tx1"/>
                </a:solidFill>
                <a:latin typeface="Arial" charset="0"/>
              </a:defRPr>
            </a:lvl4pPr>
            <a:lvl5pPr marL="2057400" indent="-228600" eaLnBrk="0" hangingPunct="0">
              <a:defRPr u="sng">
                <a:solidFill>
                  <a:schemeClr val="tx1"/>
                </a:solidFill>
                <a:latin typeface="Arial" charset="0"/>
              </a:defRPr>
            </a:lvl5pPr>
            <a:lvl6pPr marL="2514600" indent="-228600" eaLnBrk="0" fontAlgn="base" hangingPunct="0">
              <a:spcBef>
                <a:spcPct val="0"/>
              </a:spcBef>
              <a:spcAft>
                <a:spcPct val="0"/>
              </a:spcAft>
              <a:defRPr u="sng">
                <a:solidFill>
                  <a:schemeClr val="tx1"/>
                </a:solidFill>
                <a:latin typeface="Arial" charset="0"/>
              </a:defRPr>
            </a:lvl6pPr>
            <a:lvl7pPr marL="2971800" indent="-228600" eaLnBrk="0" fontAlgn="base" hangingPunct="0">
              <a:spcBef>
                <a:spcPct val="0"/>
              </a:spcBef>
              <a:spcAft>
                <a:spcPct val="0"/>
              </a:spcAft>
              <a:defRPr u="sng">
                <a:solidFill>
                  <a:schemeClr val="tx1"/>
                </a:solidFill>
                <a:latin typeface="Arial" charset="0"/>
              </a:defRPr>
            </a:lvl7pPr>
            <a:lvl8pPr marL="3429000" indent="-228600" eaLnBrk="0" fontAlgn="base" hangingPunct="0">
              <a:spcBef>
                <a:spcPct val="0"/>
              </a:spcBef>
              <a:spcAft>
                <a:spcPct val="0"/>
              </a:spcAft>
              <a:defRPr u="sng">
                <a:solidFill>
                  <a:schemeClr val="tx1"/>
                </a:solidFill>
                <a:latin typeface="Arial" charset="0"/>
              </a:defRPr>
            </a:lvl8pPr>
            <a:lvl9pPr marL="3886200" indent="-228600" eaLnBrk="0" fontAlgn="base" hangingPunct="0">
              <a:spcBef>
                <a:spcPct val="0"/>
              </a:spcBef>
              <a:spcAft>
                <a:spcPct val="0"/>
              </a:spcAft>
              <a:defRPr u="sng">
                <a:solidFill>
                  <a:schemeClr val="tx1"/>
                </a:solidFill>
                <a:latin typeface="Arial" charset="0"/>
              </a:defRPr>
            </a:lvl9pPr>
          </a:lstStyle>
          <a:p>
            <a:pPr marL="182563" indent="-182563" algn="just" eaLnBrk="1" hangingPunct="1">
              <a:buFontTx/>
              <a:buChar char="•"/>
            </a:pPr>
            <a:r>
              <a:rPr lang="es-MX" sz="1400" b="1" u="none" dirty="0"/>
              <a:t>NUEVAS NORMAS SOBRE VALORIZACION DE ACTIVOS Y PASIVOS</a:t>
            </a:r>
            <a:endParaRPr lang="es-ES" sz="1400" u="none" dirty="0"/>
          </a:p>
        </p:txBody>
      </p:sp>
      <p:sp>
        <p:nvSpPr>
          <p:cNvPr id="13342" name="Rectangle 33"/>
          <p:cNvSpPr>
            <a:spLocks noChangeArrowheads="1"/>
          </p:cNvSpPr>
          <p:nvPr/>
        </p:nvSpPr>
        <p:spPr bwMode="auto">
          <a:xfrm>
            <a:off x="285750" y="6237288"/>
            <a:ext cx="215900" cy="144462"/>
          </a:xfrm>
          <a:prstGeom prst="rect">
            <a:avLst/>
          </a:prstGeom>
          <a:solidFill>
            <a:srgbClr val="0066FF"/>
          </a:solidFill>
          <a:ln w="9525">
            <a:solidFill>
              <a:schemeClr val="tx1"/>
            </a:solidFill>
            <a:miter lim="800000"/>
            <a:headEnd/>
            <a:tailEnd/>
          </a:ln>
        </p:spPr>
        <p:txBody>
          <a:bodyPr wrap="none" anchor="ctr"/>
          <a:lstStyle/>
          <a:p>
            <a:endParaRPr lang="en-US"/>
          </a:p>
        </p:txBody>
      </p:sp>
      <p:sp>
        <p:nvSpPr>
          <p:cNvPr id="13343" name="Text Box 34"/>
          <p:cNvSpPr txBox="1">
            <a:spLocks noChangeArrowheads="1"/>
          </p:cNvSpPr>
          <p:nvPr/>
        </p:nvSpPr>
        <p:spPr bwMode="auto">
          <a:xfrm>
            <a:off x="625475" y="6186488"/>
            <a:ext cx="2428875"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u="sng">
                <a:solidFill>
                  <a:schemeClr val="tx1"/>
                </a:solidFill>
                <a:latin typeface="Arial" charset="0"/>
              </a:defRPr>
            </a:lvl1pPr>
            <a:lvl2pPr marL="742950" indent="-285750" eaLnBrk="0" hangingPunct="0">
              <a:defRPr u="sng">
                <a:solidFill>
                  <a:schemeClr val="tx1"/>
                </a:solidFill>
                <a:latin typeface="Arial" charset="0"/>
              </a:defRPr>
            </a:lvl2pPr>
            <a:lvl3pPr marL="1143000" indent="-228600" eaLnBrk="0" hangingPunct="0">
              <a:defRPr u="sng">
                <a:solidFill>
                  <a:schemeClr val="tx1"/>
                </a:solidFill>
                <a:latin typeface="Arial" charset="0"/>
              </a:defRPr>
            </a:lvl3pPr>
            <a:lvl4pPr marL="1600200" indent="-228600" eaLnBrk="0" hangingPunct="0">
              <a:defRPr u="sng">
                <a:solidFill>
                  <a:schemeClr val="tx1"/>
                </a:solidFill>
                <a:latin typeface="Arial" charset="0"/>
              </a:defRPr>
            </a:lvl4pPr>
            <a:lvl5pPr marL="2057400" indent="-228600" eaLnBrk="0" hangingPunct="0">
              <a:defRPr u="sng">
                <a:solidFill>
                  <a:schemeClr val="tx1"/>
                </a:solidFill>
                <a:latin typeface="Arial" charset="0"/>
              </a:defRPr>
            </a:lvl5pPr>
            <a:lvl6pPr marL="2514600" indent="-228600" eaLnBrk="0" fontAlgn="base" hangingPunct="0">
              <a:spcBef>
                <a:spcPct val="0"/>
              </a:spcBef>
              <a:spcAft>
                <a:spcPct val="0"/>
              </a:spcAft>
              <a:defRPr u="sng">
                <a:solidFill>
                  <a:schemeClr val="tx1"/>
                </a:solidFill>
                <a:latin typeface="Arial" charset="0"/>
              </a:defRPr>
            </a:lvl6pPr>
            <a:lvl7pPr marL="2971800" indent="-228600" eaLnBrk="0" fontAlgn="base" hangingPunct="0">
              <a:spcBef>
                <a:spcPct val="0"/>
              </a:spcBef>
              <a:spcAft>
                <a:spcPct val="0"/>
              </a:spcAft>
              <a:defRPr u="sng">
                <a:solidFill>
                  <a:schemeClr val="tx1"/>
                </a:solidFill>
                <a:latin typeface="Arial" charset="0"/>
              </a:defRPr>
            </a:lvl7pPr>
            <a:lvl8pPr marL="3429000" indent="-228600" eaLnBrk="0" fontAlgn="base" hangingPunct="0">
              <a:spcBef>
                <a:spcPct val="0"/>
              </a:spcBef>
              <a:spcAft>
                <a:spcPct val="0"/>
              </a:spcAft>
              <a:defRPr u="sng">
                <a:solidFill>
                  <a:schemeClr val="tx1"/>
                </a:solidFill>
                <a:latin typeface="Arial" charset="0"/>
              </a:defRPr>
            </a:lvl8pPr>
            <a:lvl9pPr marL="3886200" indent="-228600" eaLnBrk="0" fontAlgn="base" hangingPunct="0">
              <a:spcBef>
                <a:spcPct val="0"/>
              </a:spcBef>
              <a:spcAft>
                <a:spcPct val="0"/>
              </a:spcAft>
              <a:defRPr u="sng">
                <a:solidFill>
                  <a:schemeClr val="tx1"/>
                </a:solidFill>
                <a:latin typeface="Arial" charset="0"/>
              </a:defRPr>
            </a:lvl9pPr>
          </a:lstStyle>
          <a:p>
            <a:pPr eaLnBrk="1" hangingPunct="1"/>
            <a:r>
              <a:rPr lang="es-CL" sz="1200" u="none"/>
              <a:t>NO REQUIERE CAMBIO LEGAL</a:t>
            </a:r>
            <a:endParaRPr lang="es-ES" sz="1200" u="none"/>
          </a:p>
        </p:txBody>
      </p:sp>
      <p:sp>
        <p:nvSpPr>
          <p:cNvPr id="13344" name="Rectangle 35"/>
          <p:cNvSpPr>
            <a:spLocks noChangeArrowheads="1"/>
          </p:cNvSpPr>
          <p:nvPr/>
        </p:nvSpPr>
        <p:spPr bwMode="auto">
          <a:xfrm>
            <a:off x="285750" y="6453188"/>
            <a:ext cx="215900" cy="144462"/>
          </a:xfrm>
          <a:prstGeom prst="rect">
            <a:avLst/>
          </a:prstGeom>
          <a:solidFill>
            <a:srgbClr val="00FF00"/>
          </a:solidFill>
          <a:ln w="9525">
            <a:solidFill>
              <a:schemeClr val="tx1"/>
            </a:solidFill>
            <a:miter lim="800000"/>
            <a:headEnd/>
            <a:tailEnd/>
          </a:ln>
        </p:spPr>
        <p:txBody>
          <a:bodyPr wrap="none" anchor="ctr"/>
          <a:lstStyle/>
          <a:p>
            <a:endParaRPr lang="en-US"/>
          </a:p>
        </p:txBody>
      </p:sp>
      <p:sp>
        <p:nvSpPr>
          <p:cNvPr id="13345" name="Text Box 36"/>
          <p:cNvSpPr txBox="1">
            <a:spLocks noChangeArrowheads="1"/>
          </p:cNvSpPr>
          <p:nvPr/>
        </p:nvSpPr>
        <p:spPr bwMode="auto">
          <a:xfrm>
            <a:off x="646113" y="6394450"/>
            <a:ext cx="2208212"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u="sng">
                <a:solidFill>
                  <a:schemeClr val="tx1"/>
                </a:solidFill>
                <a:latin typeface="Arial" charset="0"/>
              </a:defRPr>
            </a:lvl1pPr>
            <a:lvl2pPr marL="742950" indent="-285750" eaLnBrk="0" hangingPunct="0">
              <a:defRPr u="sng">
                <a:solidFill>
                  <a:schemeClr val="tx1"/>
                </a:solidFill>
                <a:latin typeface="Arial" charset="0"/>
              </a:defRPr>
            </a:lvl2pPr>
            <a:lvl3pPr marL="1143000" indent="-228600" eaLnBrk="0" hangingPunct="0">
              <a:defRPr u="sng">
                <a:solidFill>
                  <a:schemeClr val="tx1"/>
                </a:solidFill>
                <a:latin typeface="Arial" charset="0"/>
              </a:defRPr>
            </a:lvl3pPr>
            <a:lvl4pPr marL="1600200" indent="-228600" eaLnBrk="0" hangingPunct="0">
              <a:defRPr u="sng">
                <a:solidFill>
                  <a:schemeClr val="tx1"/>
                </a:solidFill>
                <a:latin typeface="Arial" charset="0"/>
              </a:defRPr>
            </a:lvl4pPr>
            <a:lvl5pPr marL="2057400" indent="-228600" eaLnBrk="0" hangingPunct="0">
              <a:defRPr u="sng">
                <a:solidFill>
                  <a:schemeClr val="tx1"/>
                </a:solidFill>
                <a:latin typeface="Arial" charset="0"/>
              </a:defRPr>
            </a:lvl5pPr>
            <a:lvl6pPr marL="2514600" indent="-228600" eaLnBrk="0" fontAlgn="base" hangingPunct="0">
              <a:spcBef>
                <a:spcPct val="0"/>
              </a:spcBef>
              <a:spcAft>
                <a:spcPct val="0"/>
              </a:spcAft>
              <a:defRPr u="sng">
                <a:solidFill>
                  <a:schemeClr val="tx1"/>
                </a:solidFill>
                <a:latin typeface="Arial" charset="0"/>
              </a:defRPr>
            </a:lvl6pPr>
            <a:lvl7pPr marL="2971800" indent="-228600" eaLnBrk="0" fontAlgn="base" hangingPunct="0">
              <a:spcBef>
                <a:spcPct val="0"/>
              </a:spcBef>
              <a:spcAft>
                <a:spcPct val="0"/>
              </a:spcAft>
              <a:defRPr u="sng">
                <a:solidFill>
                  <a:schemeClr val="tx1"/>
                </a:solidFill>
                <a:latin typeface="Arial" charset="0"/>
              </a:defRPr>
            </a:lvl7pPr>
            <a:lvl8pPr marL="3429000" indent="-228600" eaLnBrk="0" fontAlgn="base" hangingPunct="0">
              <a:spcBef>
                <a:spcPct val="0"/>
              </a:spcBef>
              <a:spcAft>
                <a:spcPct val="0"/>
              </a:spcAft>
              <a:defRPr u="sng">
                <a:solidFill>
                  <a:schemeClr val="tx1"/>
                </a:solidFill>
                <a:latin typeface="Arial" charset="0"/>
              </a:defRPr>
            </a:lvl8pPr>
            <a:lvl9pPr marL="3886200" indent="-228600" eaLnBrk="0" fontAlgn="base" hangingPunct="0">
              <a:spcBef>
                <a:spcPct val="0"/>
              </a:spcBef>
              <a:spcAft>
                <a:spcPct val="0"/>
              </a:spcAft>
              <a:defRPr u="sng">
                <a:solidFill>
                  <a:schemeClr val="tx1"/>
                </a:solidFill>
                <a:latin typeface="Arial" charset="0"/>
              </a:defRPr>
            </a:lvl9pPr>
          </a:lstStyle>
          <a:p>
            <a:pPr eaLnBrk="1" hangingPunct="1"/>
            <a:r>
              <a:rPr lang="es-CL" sz="1200" u="none"/>
              <a:t>REQUIERE CAMBIO DE LEY</a:t>
            </a:r>
            <a:endParaRPr lang="es-ES" sz="1200" u="none"/>
          </a:p>
        </p:txBody>
      </p:sp>
      <p:sp>
        <p:nvSpPr>
          <p:cNvPr id="13346" name="AutoShape 29"/>
          <p:cNvSpPr>
            <a:spLocks noChangeArrowheads="1"/>
          </p:cNvSpPr>
          <p:nvPr/>
        </p:nvSpPr>
        <p:spPr bwMode="auto">
          <a:xfrm rot="5400000">
            <a:off x="7993857" y="2135981"/>
            <a:ext cx="609600" cy="1547813"/>
          </a:xfrm>
          <a:prstGeom prst="flowChartOffpageConnector">
            <a:avLst/>
          </a:prstGeom>
          <a:solidFill>
            <a:srgbClr val="0066FF"/>
          </a:solidFill>
          <a:ln w="9525">
            <a:solidFill>
              <a:schemeClr val="tx1"/>
            </a:solidFill>
            <a:miter lim="800000"/>
            <a:headEnd/>
            <a:tailEnd/>
          </a:ln>
        </p:spPr>
        <p:txBody>
          <a:bodyPr rot="10800000" vert="eaVert" wrap="none" anchor="ctr"/>
          <a:lstStyle/>
          <a:p>
            <a:pPr algn="ctr"/>
            <a:r>
              <a:rPr lang="es-CL" sz="1200" u="none" dirty="0">
                <a:latin typeface="Century Gothic" pitchFamily="34" charset="0"/>
              </a:rPr>
              <a:t>Norma Gobierno </a:t>
            </a:r>
          </a:p>
          <a:p>
            <a:pPr algn="ctr"/>
            <a:r>
              <a:rPr lang="es-CL" sz="1200" u="none" dirty="0">
                <a:latin typeface="Century Gothic" pitchFamily="34" charset="0"/>
              </a:rPr>
              <a:t>Corporativo (*)</a:t>
            </a:r>
            <a:endParaRPr lang="es-ES" sz="1200" u="none" dirty="0">
              <a:latin typeface="Century Gothic" pitchFamily="34" charset="0"/>
            </a:endParaRPr>
          </a:p>
        </p:txBody>
      </p:sp>
      <p:sp>
        <p:nvSpPr>
          <p:cNvPr id="13347" name="AutoShape 29"/>
          <p:cNvSpPr>
            <a:spLocks noChangeArrowheads="1"/>
          </p:cNvSpPr>
          <p:nvPr/>
        </p:nvSpPr>
        <p:spPr bwMode="auto">
          <a:xfrm rot="5400000">
            <a:off x="7993857" y="2778918"/>
            <a:ext cx="609600" cy="1547813"/>
          </a:xfrm>
          <a:prstGeom prst="flowChartOffpageConnector">
            <a:avLst/>
          </a:prstGeom>
          <a:solidFill>
            <a:srgbClr val="0066FF"/>
          </a:solidFill>
          <a:ln w="9525">
            <a:solidFill>
              <a:schemeClr val="tx1"/>
            </a:solidFill>
            <a:miter lim="800000"/>
            <a:headEnd/>
            <a:tailEnd/>
          </a:ln>
        </p:spPr>
        <p:txBody>
          <a:bodyPr rot="10800000" vert="eaVert" wrap="none" anchor="ctr"/>
          <a:lstStyle/>
          <a:p>
            <a:pPr algn="ctr"/>
            <a:r>
              <a:rPr lang="es-ES" sz="1200" u="none" dirty="0">
                <a:latin typeface="Century Gothic" pitchFamily="34" charset="0"/>
              </a:rPr>
              <a:t>Norma Sistema</a:t>
            </a:r>
          </a:p>
          <a:p>
            <a:pPr algn="ctr"/>
            <a:r>
              <a:rPr lang="es-ES" sz="1200" u="none" dirty="0">
                <a:latin typeface="Century Gothic" pitchFamily="34" charset="0"/>
              </a:rPr>
              <a:t>Gestión </a:t>
            </a:r>
          </a:p>
          <a:p>
            <a:pPr algn="ctr"/>
            <a:r>
              <a:rPr lang="es-ES" sz="1200" u="none" dirty="0">
                <a:latin typeface="Century Gothic" pitchFamily="34" charset="0"/>
              </a:rPr>
              <a:t>de Riesgos (*)</a:t>
            </a:r>
          </a:p>
        </p:txBody>
      </p:sp>
      <p:sp>
        <p:nvSpPr>
          <p:cNvPr id="13348" name="AutoShape 29"/>
          <p:cNvSpPr>
            <a:spLocks noChangeArrowheads="1"/>
          </p:cNvSpPr>
          <p:nvPr/>
        </p:nvSpPr>
        <p:spPr bwMode="auto">
          <a:xfrm rot="5400000">
            <a:off x="7993857" y="4317206"/>
            <a:ext cx="609600" cy="1547813"/>
          </a:xfrm>
          <a:prstGeom prst="flowChartOffpageConnector">
            <a:avLst/>
          </a:prstGeom>
          <a:solidFill>
            <a:srgbClr val="0066FF"/>
          </a:solidFill>
          <a:ln w="9525">
            <a:solidFill>
              <a:schemeClr val="tx1"/>
            </a:solidFill>
            <a:miter lim="800000"/>
            <a:headEnd/>
            <a:tailEnd/>
          </a:ln>
        </p:spPr>
        <p:txBody>
          <a:bodyPr rot="10800000" vert="eaVert" wrap="none" anchor="ctr"/>
          <a:lstStyle/>
          <a:p>
            <a:pPr algn="ctr"/>
            <a:r>
              <a:rPr lang="es-ES" sz="1200" u="none" dirty="0">
                <a:latin typeface="Century Gothic" pitchFamily="34" charset="0"/>
              </a:rPr>
              <a:t>Normas </a:t>
            </a:r>
          </a:p>
          <a:p>
            <a:pPr algn="ctr"/>
            <a:r>
              <a:rPr lang="es-ES" sz="1200" u="none" dirty="0">
                <a:latin typeface="Century Gothic" pitchFamily="34" charset="0"/>
              </a:rPr>
              <a:t>Res. Técnicas</a:t>
            </a:r>
          </a:p>
          <a:p>
            <a:pPr algn="ctr"/>
            <a:r>
              <a:rPr lang="es-ES" sz="1200" u="none" dirty="0">
                <a:latin typeface="Century Gothic" pitchFamily="34" charset="0"/>
              </a:rPr>
              <a:t> e Inversiones (*)</a:t>
            </a:r>
          </a:p>
        </p:txBody>
      </p:sp>
      <p:sp>
        <p:nvSpPr>
          <p:cNvPr id="13349" name="Text Box 38"/>
          <p:cNvSpPr txBox="1">
            <a:spLocks noChangeArrowheads="1"/>
          </p:cNvSpPr>
          <p:nvPr/>
        </p:nvSpPr>
        <p:spPr bwMode="auto">
          <a:xfrm>
            <a:off x="5667375" y="6459537"/>
            <a:ext cx="1857375"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u="sng">
                <a:solidFill>
                  <a:schemeClr val="tx1"/>
                </a:solidFill>
                <a:latin typeface="Arial" charset="0"/>
              </a:defRPr>
            </a:lvl1pPr>
            <a:lvl2pPr marL="742950" indent="-285750" eaLnBrk="0" hangingPunct="0">
              <a:defRPr u="sng">
                <a:solidFill>
                  <a:schemeClr val="tx1"/>
                </a:solidFill>
                <a:latin typeface="Arial" charset="0"/>
              </a:defRPr>
            </a:lvl2pPr>
            <a:lvl3pPr marL="1143000" indent="-228600" eaLnBrk="0" hangingPunct="0">
              <a:defRPr u="sng">
                <a:solidFill>
                  <a:schemeClr val="tx1"/>
                </a:solidFill>
                <a:latin typeface="Arial" charset="0"/>
              </a:defRPr>
            </a:lvl3pPr>
            <a:lvl4pPr marL="1600200" indent="-228600" eaLnBrk="0" hangingPunct="0">
              <a:defRPr u="sng">
                <a:solidFill>
                  <a:schemeClr val="tx1"/>
                </a:solidFill>
                <a:latin typeface="Arial" charset="0"/>
              </a:defRPr>
            </a:lvl4pPr>
            <a:lvl5pPr marL="2057400" indent="-228600" eaLnBrk="0" hangingPunct="0">
              <a:defRPr u="sng">
                <a:solidFill>
                  <a:schemeClr val="tx1"/>
                </a:solidFill>
                <a:latin typeface="Arial" charset="0"/>
              </a:defRPr>
            </a:lvl5pPr>
            <a:lvl6pPr marL="2514600" indent="-228600" eaLnBrk="0" fontAlgn="base" hangingPunct="0">
              <a:spcBef>
                <a:spcPct val="0"/>
              </a:spcBef>
              <a:spcAft>
                <a:spcPct val="0"/>
              </a:spcAft>
              <a:defRPr u="sng">
                <a:solidFill>
                  <a:schemeClr val="tx1"/>
                </a:solidFill>
                <a:latin typeface="Arial" charset="0"/>
              </a:defRPr>
            </a:lvl6pPr>
            <a:lvl7pPr marL="2971800" indent="-228600" eaLnBrk="0" fontAlgn="base" hangingPunct="0">
              <a:spcBef>
                <a:spcPct val="0"/>
              </a:spcBef>
              <a:spcAft>
                <a:spcPct val="0"/>
              </a:spcAft>
              <a:defRPr u="sng">
                <a:solidFill>
                  <a:schemeClr val="tx1"/>
                </a:solidFill>
                <a:latin typeface="Arial" charset="0"/>
              </a:defRPr>
            </a:lvl7pPr>
            <a:lvl8pPr marL="3429000" indent="-228600" eaLnBrk="0" fontAlgn="base" hangingPunct="0">
              <a:spcBef>
                <a:spcPct val="0"/>
              </a:spcBef>
              <a:spcAft>
                <a:spcPct val="0"/>
              </a:spcAft>
              <a:defRPr u="sng">
                <a:solidFill>
                  <a:schemeClr val="tx1"/>
                </a:solidFill>
                <a:latin typeface="Arial" charset="0"/>
              </a:defRPr>
            </a:lvl8pPr>
            <a:lvl9pPr marL="3886200" indent="-228600" eaLnBrk="0" fontAlgn="base" hangingPunct="0">
              <a:spcBef>
                <a:spcPct val="0"/>
              </a:spcBef>
              <a:spcAft>
                <a:spcPct val="0"/>
              </a:spcAft>
              <a:defRPr u="sng">
                <a:solidFill>
                  <a:schemeClr val="tx1"/>
                </a:solidFill>
                <a:latin typeface="Arial" charset="0"/>
              </a:defRPr>
            </a:lvl9pPr>
          </a:lstStyle>
          <a:p>
            <a:pPr eaLnBrk="1" hangingPunct="1"/>
            <a:r>
              <a:rPr lang="es-CL" sz="1200" u="none" dirty="0"/>
              <a:t>(*) EMITIDAS EN 2011</a:t>
            </a:r>
            <a:endParaRPr lang="es-ES" sz="1200" u="none" dirty="0"/>
          </a:p>
        </p:txBody>
      </p:sp>
      <p:sp>
        <p:nvSpPr>
          <p:cNvPr id="13350" name="Text Box 32"/>
          <p:cNvSpPr txBox="1">
            <a:spLocks noChangeArrowheads="1"/>
          </p:cNvSpPr>
          <p:nvPr/>
        </p:nvSpPr>
        <p:spPr bwMode="auto">
          <a:xfrm>
            <a:off x="4572024" y="3000375"/>
            <a:ext cx="2808288" cy="428625"/>
          </a:xfrm>
          <a:prstGeom prst="rect">
            <a:avLst/>
          </a:prstGeom>
          <a:solidFill>
            <a:srgbClr val="0066FF"/>
          </a:solidFill>
          <a:ln w="9525">
            <a:solidFill>
              <a:schemeClr val="tx1"/>
            </a:solidFill>
            <a:miter lim="800000"/>
            <a:headEnd/>
            <a:tailEnd/>
          </a:ln>
        </p:spPr>
        <p:txBody>
          <a:bodyPr/>
          <a:lstStyle>
            <a:lvl1pPr eaLnBrk="0" hangingPunct="0">
              <a:defRPr u="sng">
                <a:solidFill>
                  <a:schemeClr val="tx1"/>
                </a:solidFill>
                <a:latin typeface="Arial" charset="0"/>
              </a:defRPr>
            </a:lvl1pPr>
            <a:lvl2pPr marL="742950" indent="-285750" eaLnBrk="0" hangingPunct="0">
              <a:defRPr u="sng">
                <a:solidFill>
                  <a:schemeClr val="tx1"/>
                </a:solidFill>
                <a:latin typeface="Arial" charset="0"/>
              </a:defRPr>
            </a:lvl2pPr>
            <a:lvl3pPr marL="1143000" indent="-228600" eaLnBrk="0" hangingPunct="0">
              <a:defRPr u="sng">
                <a:solidFill>
                  <a:schemeClr val="tx1"/>
                </a:solidFill>
                <a:latin typeface="Arial" charset="0"/>
              </a:defRPr>
            </a:lvl3pPr>
            <a:lvl4pPr marL="1600200" indent="-228600" eaLnBrk="0" hangingPunct="0">
              <a:defRPr u="sng">
                <a:solidFill>
                  <a:schemeClr val="tx1"/>
                </a:solidFill>
                <a:latin typeface="Arial" charset="0"/>
              </a:defRPr>
            </a:lvl4pPr>
            <a:lvl5pPr marL="2057400" indent="-228600" eaLnBrk="0" hangingPunct="0">
              <a:defRPr u="sng">
                <a:solidFill>
                  <a:schemeClr val="tx1"/>
                </a:solidFill>
                <a:latin typeface="Arial" charset="0"/>
              </a:defRPr>
            </a:lvl5pPr>
            <a:lvl6pPr marL="2514600" indent="-228600" eaLnBrk="0" fontAlgn="base" hangingPunct="0">
              <a:spcBef>
                <a:spcPct val="0"/>
              </a:spcBef>
              <a:spcAft>
                <a:spcPct val="0"/>
              </a:spcAft>
              <a:defRPr u="sng">
                <a:solidFill>
                  <a:schemeClr val="tx1"/>
                </a:solidFill>
                <a:latin typeface="Arial" charset="0"/>
              </a:defRPr>
            </a:lvl6pPr>
            <a:lvl7pPr marL="2971800" indent="-228600" eaLnBrk="0" fontAlgn="base" hangingPunct="0">
              <a:spcBef>
                <a:spcPct val="0"/>
              </a:spcBef>
              <a:spcAft>
                <a:spcPct val="0"/>
              </a:spcAft>
              <a:defRPr u="sng">
                <a:solidFill>
                  <a:schemeClr val="tx1"/>
                </a:solidFill>
                <a:latin typeface="Arial" charset="0"/>
              </a:defRPr>
            </a:lvl7pPr>
            <a:lvl8pPr marL="3429000" indent="-228600" eaLnBrk="0" fontAlgn="base" hangingPunct="0">
              <a:spcBef>
                <a:spcPct val="0"/>
              </a:spcBef>
              <a:spcAft>
                <a:spcPct val="0"/>
              </a:spcAft>
              <a:defRPr u="sng">
                <a:solidFill>
                  <a:schemeClr val="tx1"/>
                </a:solidFill>
                <a:latin typeface="Arial" charset="0"/>
              </a:defRPr>
            </a:lvl8pPr>
            <a:lvl9pPr marL="3886200" indent="-228600" eaLnBrk="0" fontAlgn="base" hangingPunct="0">
              <a:spcBef>
                <a:spcPct val="0"/>
              </a:spcBef>
              <a:spcAft>
                <a:spcPct val="0"/>
              </a:spcAft>
              <a:defRPr u="sng">
                <a:solidFill>
                  <a:schemeClr val="tx1"/>
                </a:solidFill>
                <a:latin typeface="Arial" charset="0"/>
              </a:defRPr>
            </a:lvl9pPr>
          </a:lstStyle>
          <a:p>
            <a:pPr algn="just" eaLnBrk="1" hangingPunct="1">
              <a:buFontTx/>
              <a:buChar char="•"/>
            </a:pPr>
            <a:r>
              <a:rPr lang="es-ES" sz="1400" b="1" u="none" dirty="0">
                <a:latin typeface="Century Gothic" pitchFamily="34" charset="0"/>
              </a:rPr>
              <a:t>NUEVAS NORMAS: SGR Y GC</a:t>
            </a:r>
          </a:p>
        </p:txBody>
      </p:sp>
      <p:sp>
        <p:nvSpPr>
          <p:cNvPr id="21" name="1 CuadroTexto"/>
          <p:cNvSpPr txBox="1">
            <a:spLocks noChangeArrowheads="1"/>
          </p:cNvSpPr>
          <p:nvPr/>
        </p:nvSpPr>
        <p:spPr bwMode="auto">
          <a:xfrm>
            <a:off x="205680" y="44624"/>
            <a:ext cx="8686800"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u="sng">
                <a:solidFill>
                  <a:schemeClr val="tx1"/>
                </a:solidFill>
                <a:latin typeface="Arial" charset="0"/>
              </a:defRPr>
            </a:lvl1pPr>
            <a:lvl2pPr marL="742950" indent="-285750" eaLnBrk="0" hangingPunct="0">
              <a:defRPr u="sng">
                <a:solidFill>
                  <a:schemeClr val="tx1"/>
                </a:solidFill>
                <a:latin typeface="Arial" charset="0"/>
              </a:defRPr>
            </a:lvl2pPr>
            <a:lvl3pPr marL="1143000" indent="-228600" eaLnBrk="0" hangingPunct="0">
              <a:defRPr u="sng">
                <a:solidFill>
                  <a:schemeClr val="tx1"/>
                </a:solidFill>
                <a:latin typeface="Arial" charset="0"/>
              </a:defRPr>
            </a:lvl3pPr>
            <a:lvl4pPr marL="1600200" indent="-228600" eaLnBrk="0" hangingPunct="0">
              <a:defRPr u="sng">
                <a:solidFill>
                  <a:schemeClr val="tx1"/>
                </a:solidFill>
                <a:latin typeface="Arial" charset="0"/>
              </a:defRPr>
            </a:lvl4pPr>
            <a:lvl5pPr marL="2057400" indent="-228600" eaLnBrk="0" hangingPunct="0">
              <a:defRPr u="sng">
                <a:solidFill>
                  <a:schemeClr val="tx1"/>
                </a:solidFill>
                <a:latin typeface="Arial" charset="0"/>
              </a:defRPr>
            </a:lvl5pPr>
            <a:lvl6pPr marL="2514600" indent="-228600" eaLnBrk="0" fontAlgn="base" hangingPunct="0">
              <a:spcBef>
                <a:spcPct val="0"/>
              </a:spcBef>
              <a:spcAft>
                <a:spcPct val="0"/>
              </a:spcAft>
              <a:defRPr u="sng">
                <a:solidFill>
                  <a:schemeClr val="tx1"/>
                </a:solidFill>
                <a:latin typeface="Arial" charset="0"/>
              </a:defRPr>
            </a:lvl6pPr>
            <a:lvl7pPr marL="2971800" indent="-228600" eaLnBrk="0" fontAlgn="base" hangingPunct="0">
              <a:spcBef>
                <a:spcPct val="0"/>
              </a:spcBef>
              <a:spcAft>
                <a:spcPct val="0"/>
              </a:spcAft>
              <a:defRPr u="sng">
                <a:solidFill>
                  <a:schemeClr val="tx1"/>
                </a:solidFill>
                <a:latin typeface="Arial" charset="0"/>
              </a:defRPr>
            </a:lvl7pPr>
            <a:lvl8pPr marL="3429000" indent="-228600" eaLnBrk="0" fontAlgn="base" hangingPunct="0">
              <a:spcBef>
                <a:spcPct val="0"/>
              </a:spcBef>
              <a:spcAft>
                <a:spcPct val="0"/>
              </a:spcAft>
              <a:defRPr u="sng">
                <a:solidFill>
                  <a:schemeClr val="tx1"/>
                </a:solidFill>
                <a:latin typeface="Arial" charset="0"/>
              </a:defRPr>
            </a:lvl8pPr>
            <a:lvl9pPr marL="3886200" indent="-228600" eaLnBrk="0" fontAlgn="base" hangingPunct="0">
              <a:spcBef>
                <a:spcPct val="0"/>
              </a:spcBef>
              <a:spcAft>
                <a:spcPct val="0"/>
              </a:spcAft>
              <a:defRPr u="sng">
                <a:solidFill>
                  <a:schemeClr val="tx1"/>
                </a:solidFill>
                <a:latin typeface="Arial" charset="0"/>
              </a:defRPr>
            </a:lvl9pPr>
          </a:lstStyle>
          <a:p>
            <a:pPr marL="533400" indent="-533400" eaLnBrk="1" hangingPunct="1">
              <a:tabLst>
                <a:tab pos="533400" algn="l"/>
              </a:tabLst>
            </a:pPr>
            <a:r>
              <a:rPr lang="es-CL" sz="2400" b="1" u="none" dirty="0">
                <a:solidFill>
                  <a:srgbClr val="000099"/>
                </a:solidFill>
                <a:latin typeface="Century Gothic" pitchFamily="34" charset="0"/>
              </a:rPr>
              <a:t>II. </a:t>
            </a:r>
            <a:r>
              <a:rPr lang="es-CL" sz="2400" b="1" u="none" dirty="0" smtClean="0">
                <a:solidFill>
                  <a:srgbClr val="000099"/>
                </a:solidFill>
                <a:latin typeface="Century Gothic" pitchFamily="34" charset="0"/>
              </a:rPr>
              <a:t>	PRINCIPALES </a:t>
            </a:r>
            <a:r>
              <a:rPr lang="es-CL" sz="2400" b="1" u="none" dirty="0">
                <a:solidFill>
                  <a:srgbClr val="000099"/>
                </a:solidFill>
                <a:latin typeface="Century Gothic" pitchFamily="34" charset="0"/>
              </a:rPr>
              <a:t>CAMBIOS EN LA REGULACIÓN Y </a:t>
            </a:r>
            <a:r>
              <a:rPr lang="es-CL" sz="2400" b="1" u="none" dirty="0" smtClean="0">
                <a:solidFill>
                  <a:srgbClr val="000099"/>
                </a:solidFill>
                <a:latin typeface="Century Gothic" pitchFamily="34" charset="0"/>
              </a:rPr>
              <a:t>SUPERVISIÓN. </a:t>
            </a:r>
            <a:r>
              <a:rPr lang="es-CL" sz="2400" b="1" i="1" u="none" dirty="0" smtClean="0">
                <a:solidFill>
                  <a:srgbClr val="000099"/>
                </a:solidFill>
                <a:effectLst>
                  <a:outerShdw blurRad="38100" dist="38100" dir="2700000" algn="tl">
                    <a:srgbClr val="000000">
                      <a:alpha val="43137"/>
                    </a:srgbClr>
                  </a:outerShdw>
                </a:effectLst>
                <a:latin typeface="Century Gothic" pitchFamily="34" charset="0"/>
              </a:rPr>
              <a:t>SOLVENCIA</a:t>
            </a:r>
            <a:endParaRPr lang="es-CL" sz="2400" b="1" i="1" u="none" dirty="0">
              <a:solidFill>
                <a:srgbClr val="000099"/>
              </a:solidFill>
              <a:effectLst>
                <a:outerShdw blurRad="38100" dist="38100" dir="2700000" algn="tl">
                  <a:srgbClr val="000000">
                    <a:alpha val="43137"/>
                  </a:srgbClr>
                </a:outerShdw>
              </a:effectLst>
              <a:latin typeface="Century Gothic" pitchFamily="34" charset="0"/>
            </a:endParaRPr>
          </a:p>
        </p:txBody>
      </p:sp>
    </p:spTree>
    <p:extLst>
      <p:ext uri="{BB962C8B-B14F-4D97-AF65-F5344CB8AC3E}">
        <p14:creationId xmlns:p14="http://schemas.microsoft.com/office/powerpoint/2010/main" val="2668390942"/>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1">
          <a:blip r:embed="rId4">
            <a:lum/>
          </a:blip>
          <a:srcRect/>
          <a:stretch>
            <a:fillRect t="-2000" b="-2000"/>
          </a:stretch>
        </a:blipFill>
        <a:effectLst/>
      </p:bgPr>
    </p:bg>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395536" y="1052736"/>
            <a:ext cx="8424863" cy="581025"/>
          </a:xfrm>
          <a:noFill/>
        </p:spPr>
        <p:txBody>
          <a:bodyPr/>
          <a:lstStyle/>
          <a:p>
            <a:pPr eaLnBrk="1" hangingPunct="1"/>
            <a:r>
              <a:rPr lang="es-CL" sz="2400" dirty="0" smtClean="0">
                <a:solidFill>
                  <a:srgbClr val="000099"/>
                </a:solidFill>
                <a:latin typeface="Century Gothic" pitchFamily="34" charset="0"/>
              </a:rPr>
              <a:t>Nuevo Modelo de Supervisión de Seguros de la SVS</a:t>
            </a:r>
          </a:p>
        </p:txBody>
      </p:sp>
      <p:sp>
        <p:nvSpPr>
          <p:cNvPr id="14339" name="Rectangle 3"/>
          <p:cNvSpPr>
            <a:spLocks noGrp="1" noChangeArrowheads="1"/>
          </p:cNvSpPr>
          <p:nvPr>
            <p:ph idx="1"/>
          </p:nvPr>
        </p:nvSpPr>
        <p:spPr>
          <a:xfrm>
            <a:off x="683568" y="1628800"/>
            <a:ext cx="7344816" cy="4591794"/>
          </a:xfrm>
        </p:spPr>
        <p:txBody>
          <a:bodyPr>
            <a:normAutofit/>
          </a:bodyPr>
          <a:lstStyle/>
          <a:p>
            <a:pPr marL="177800" indent="-177800" algn="just" eaLnBrk="1" hangingPunct="1">
              <a:lnSpc>
                <a:spcPct val="80000"/>
              </a:lnSpc>
              <a:defRPr/>
            </a:pPr>
            <a:endParaRPr lang="es-MX" sz="2000" dirty="0" smtClean="0">
              <a:solidFill>
                <a:srgbClr val="000099"/>
              </a:solidFill>
              <a:latin typeface="Century Gothic" pitchFamily="34" charset="0"/>
              <a:cs typeface="Times New Roman" pitchFamily="18" charset="0"/>
            </a:endParaRPr>
          </a:p>
          <a:p>
            <a:pPr algn="just" eaLnBrk="1" hangingPunct="1">
              <a:lnSpc>
                <a:spcPct val="80000"/>
              </a:lnSpc>
              <a:buClr>
                <a:srgbClr val="FFC000"/>
              </a:buClr>
              <a:buSzPct val="130000"/>
              <a:buFont typeface="Wingdings" pitchFamily="2" charset="2"/>
              <a:buChar char="§"/>
              <a:defRPr/>
            </a:pPr>
            <a:r>
              <a:rPr lang="es-ES" sz="2000" dirty="0" smtClean="0">
                <a:solidFill>
                  <a:srgbClr val="000099"/>
                </a:solidFill>
                <a:latin typeface="Century Gothic" pitchFamily="34" charset="0"/>
                <a:cs typeface="Times New Roman" pitchFamily="18" charset="0"/>
              </a:rPr>
              <a:t>Nuevo enfoque distingue entre compañías de seguros que toman distintos niveles de riesgos y la gestión que realizan de éstos.</a:t>
            </a:r>
          </a:p>
          <a:p>
            <a:pPr algn="just" eaLnBrk="1" hangingPunct="1">
              <a:lnSpc>
                <a:spcPct val="80000"/>
              </a:lnSpc>
              <a:buClr>
                <a:srgbClr val="FFC000"/>
              </a:buClr>
              <a:buSzPct val="130000"/>
              <a:buFont typeface="Wingdings" pitchFamily="2" charset="2"/>
              <a:buChar char="§"/>
              <a:defRPr/>
            </a:pPr>
            <a:endParaRPr lang="es-ES" sz="2000" dirty="0" smtClean="0">
              <a:solidFill>
                <a:srgbClr val="000099"/>
              </a:solidFill>
              <a:latin typeface="Century Gothic" pitchFamily="34" charset="0"/>
              <a:cs typeface="Times New Roman" pitchFamily="18" charset="0"/>
            </a:endParaRPr>
          </a:p>
          <a:p>
            <a:pPr algn="just" eaLnBrk="1" hangingPunct="1">
              <a:lnSpc>
                <a:spcPct val="80000"/>
              </a:lnSpc>
              <a:buClr>
                <a:srgbClr val="FFC000"/>
              </a:buClr>
              <a:buSzPct val="130000"/>
              <a:buFont typeface="Wingdings" pitchFamily="2" charset="2"/>
              <a:buChar char="§"/>
              <a:defRPr/>
            </a:pPr>
            <a:r>
              <a:rPr lang="es-ES" sz="2000" dirty="0" smtClean="0">
                <a:solidFill>
                  <a:srgbClr val="000099"/>
                </a:solidFill>
                <a:latin typeface="Century Gothic" pitchFamily="34" charset="0"/>
                <a:cs typeface="Times New Roman" pitchFamily="18" charset="0"/>
              </a:rPr>
              <a:t>A igual calidad de gestión de riesgos, tomar un mayor riesgo en los activos y pasivos =&gt; mayor requerimiento de capital.</a:t>
            </a:r>
          </a:p>
          <a:p>
            <a:pPr algn="just" eaLnBrk="1" hangingPunct="1">
              <a:lnSpc>
                <a:spcPct val="80000"/>
              </a:lnSpc>
              <a:buClr>
                <a:srgbClr val="FFC000"/>
              </a:buClr>
              <a:buSzPct val="130000"/>
              <a:buFont typeface="Wingdings" pitchFamily="2" charset="2"/>
              <a:buChar char="§"/>
              <a:defRPr/>
            </a:pPr>
            <a:endParaRPr lang="es-MX" sz="2000" dirty="0" smtClean="0">
              <a:solidFill>
                <a:srgbClr val="000099"/>
              </a:solidFill>
              <a:latin typeface="Century Gothic" pitchFamily="34" charset="0"/>
              <a:cs typeface="Times New Roman" pitchFamily="18" charset="0"/>
            </a:endParaRPr>
          </a:p>
          <a:p>
            <a:pPr algn="just" eaLnBrk="1" hangingPunct="1">
              <a:lnSpc>
                <a:spcPct val="80000"/>
              </a:lnSpc>
              <a:buClr>
                <a:srgbClr val="FFC000"/>
              </a:buClr>
              <a:buSzPct val="130000"/>
              <a:buFont typeface="Wingdings" pitchFamily="2" charset="2"/>
              <a:buChar char="§"/>
              <a:defRPr/>
            </a:pPr>
            <a:r>
              <a:rPr lang="es-MX" sz="2000" dirty="0" smtClean="0">
                <a:solidFill>
                  <a:srgbClr val="000099"/>
                </a:solidFill>
                <a:latin typeface="Century Gothic" pitchFamily="34" charset="0"/>
                <a:cs typeface="Times New Roman" pitchFamily="18" charset="0"/>
              </a:rPr>
              <a:t>Un débil gobierno corporativo y gestión de riesgos =&gt; mayores requerimientos del supervisor e indirectamente mayor requerimiento de capital.</a:t>
            </a:r>
          </a:p>
          <a:p>
            <a:pPr algn="just" eaLnBrk="1" hangingPunct="1">
              <a:lnSpc>
                <a:spcPct val="80000"/>
              </a:lnSpc>
              <a:buClr>
                <a:srgbClr val="FFC000"/>
              </a:buClr>
              <a:buSzPct val="130000"/>
              <a:buFont typeface="Wingdings" pitchFamily="2" charset="2"/>
              <a:buChar char="§"/>
              <a:defRPr/>
            </a:pPr>
            <a:endParaRPr lang="es-MX" sz="2000" dirty="0" smtClean="0">
              <a:solidFill>
                <a:srgbClr val="000099"/>
              </a:solidFill>
              <a:latin typeface="Century Gothic" pitchFamily="34" charset="0"/>
              <a:cs typeface="Times New Roman" pitchFamily="18" charset="0"/>
            </a:endParaRPr>
          </a:p>
          <a:p>
            <a:pPr algn="just" eaLnBrk="1" hangingPunct="1">
              <a:lnSpc>
                <a:spcPct val="80000"/>
              </a:lnSpc>
              <a:buClr>
                <a:srgbClr val="FFC000"/>
              </a:buClr>
              <a:buSzPct val="130000"/>
              <a:buFont typeface="Wingdings" pitchFamily="2" charset="2"/>
              <a:buChar char="§"/>
              <a:defRPr/>
            </a:pPr>
            <a:r>
              <a:rPr lang="es-MX" sz="2000" dirty="0" smtClean="0">
                <a:solidFill>
                  <a:srgbClr val="000099"/>
                </a:solidFill>
                <a:latin typeface="Century Gothic" pitchFamily="34" charset="0"/>
                <a:cs typeface="Times New Roman" pitchFamily="18" charset="0"/>
              </a:rPr>
              <a:t>Nuevas facultades de supervisión bajo un enfoque preventivo.</a:t>
            </a:r>
          </a:p>
        </p:txBody>
      </p:sp>
      <p:sp>
        <p:nvSpPr>
          <p:cNvPr id="6" name="1 CuadroTexto"/>
          <p:cNvSpPr txBox="1">
            <a:spLocks noChangeArrowheads="1"/>
          </p:cNvSpPr>
          <p:nvPr/>
        </p:nvSpPr>
        <p:spPr bwMode="auto">
          <a:xfrm>
            <a:off x="205680" y="44624"/>
            <a:ext cx="8686800"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u="sng">
                <a:solidFill>
                  <a:schemeClr val="tx1"/>
                </a:solidFill>
                <a:latin typeface="Arial" charset="0"/>
              </a:defRPr>
            </a:lvl1pPr>
            <a:lvl2pPr marL="742950" indent="-285750" eaLnBrk="0" hangingPunct="0">
              <a:defRPr u="sng">
                <a:solidFill>
                  <a:schemeClr val="tx1"/>
                </a:solidFill>
                <a:latin typeface="Arial" charset="0"/>
              </a:defRPr>
            </a:lvl2pPr>
            <a:lvl3pPr marL="1143000" indent="-228600" eaLnBrk="0" hangingPunct="0">
              <a:defRPr u="sng">
                <a:solidFill>
                  <a:schemeClr val="tx1"/>
                </a:solidFill>
                <a:latin typeface="Arial" charset="0"/>
              </a:defRPr>
            </a:lvl3pPr>
            <a:lvl4pPr marL="1600200" indent="-228600" eaLnBrk="0" hangingPunct="0">
              <a:defRPr u="sng">
                <a:solidFill>
                  <a:schemeClr val="tx1"/>
                </a:solidFill>
                <a:latin typeface="Arial" charset="0"/>
              </a:defRPr>
            </a:lvl4pPr>
            <a:lvl5pPr marL="2057400" indent="-228600" eaLnBrk="0" hangingPunct="0">
              <a:defRPr u="sng">
                <a:solidFill>
                  <a:schemeClr val="tx1"/>
                </a:solidFill>
                <a:latin typeface="Arial" charset="0"/>
              </a:defRPr>
            </a:lvl5pPr>
            <a:lvl6pPr marL="2514600" indent="-228600" eaLnBrk="0" fontAlgn="base" hangingPunct="0">
              <a:spcBef>
                <a:spcPct val="0"/>
              </a:spcBef>
              <a:spcAft>
                <a:spcPct val="0"/>
              </a:spcAft>
              <a:defRPr u="sng">
                <a:solidFill>
                  <a:schemeClr val="tx1"/>
                </a:solidFill>
                <a:latin typeface="Arial" charset="0"/>
              </a:defRPr>
            </a:lvl6pPr>
            <a:lvl7pPr marL="2971800" indent="-228600" eaLnBrk="0" fontAlgn="base" hangingPunct="0">
              <a:spcBef>
                <a:spcPct val="0"/>
              </a:spcBef>
              <a:spcAft>
                <a:spcPct val="0"/>
              </a:spcAft>
              <a:defRPr u="sng">
                <a:solidFill>
                  <a:schemeClr val="tx1"/>
                </a:solidFill>
                <a:latin typeface="Arial" charset="0"/>
              </a:defRPr>
            </a:lvl7pPr>
            <a:lvl8pPr marL="3429000" indent="-228600" eaLnBrk="0" fontAlgn="base" hangingPunct="0">
              <a:spcBef>
                <a:spcPct val="0"/>
              </a:spcBef>
              <a:spcAft>
                <a:spcPct val="0"/>
              </a:spcAft>
              <a:defRPr u="sng">
                <a:solidFill>
                  <a:schemeClr val="tx1"/>
                </a:solidFill>
                <a:latin typeface="Arial" charset="0"/>
              </a:defRPr>
            </a:lvl8pPr>
            <a:lvl9pPr marL="3886200" indent="-228600" eaLnBrk="0" fontAlgn="base" hangingPunct="0">
              <a:spcBef>
                <a:spcPct val="0"/>
              </a:spcBef>
              <a:spcAft>
                <a:spcPct val="0"/>
              </a:spcAft>
              <a:defRPr u="sng">
                <a:solidFill>
                  <a:schemeClr val="tx1"/>
                </a:solidFill>
                <a:latin typeface="Arial" charset="0"/>
              </a:defRPr>
            </a:lvl9pPr>
          </a:lstStyle>
          <a:p>
            <a:pPr marL="533400" indent="-533400" eaLnBrk="1" hangingPunct="1">
              <a:tabLst>
                <a:tab pos="533400" algn="l"/>
              </a:tabLst>
            </a:pPr>
            <a:r>
              <a:rPr lang="es-CL" sz="2400" b="1" u="none" dirty="0">
                <a:solidFill>
                  <a:srgbClr val="000099"/>
                </a:solidFill>
                <a:latin typeface="Century Gothic" pitchFamily="34" charset="0"/>
              </a:rPr>
              <a:t>II. </a:t>
            </a:r>
            <a:r>
              <a:rPr lang="es-CL" sz="2400" b="1" u="none" dirty="0" smtClean="0">
                <a:solidFill>
                  <a:srgbClr val="000099"/>
                </a:solidFill>
                <a:latin typeface="Century Gothic" pitchFamily="34" charset="0"/>
              </a:rPr>
              <a:t>	PRINCIPALES </a:t>
            </a:r>
            <a:r>
              <a:rPr lang="es-CL" sz="2400" b="1" u="none" dirty="0">
                <a:solidFill>
                  <a:srgbClr val="000099"/>
                </a:solidFill>
                <a:latin typeface="Century Gothic" pitchFamily="34" charset="0"/>
              </a:rPr>
              <a:t>CAMBIOS EN LA REGULACIÓN Y </a:t>
            </a:r>
            <a:r>
              <a:rPr lang="es-CL" sz="2400" b="1" u="none" dirty="0" smtClean="0">
                <a:solidFill>
                  <a:srgbClr val="000099"/>
                </a:solidFill>
                <a:latin typeface="Century Gothic" pitchFamily="34" charset="0"/>
              </a:rPr>
              <a:t>SUPERVISIÓN. </a:t>
            </a:r>
            <a:r>
              <a:rPr lang="es-CL" sz="2400" b="1" i="1" dirty="0" smtClean="0">
                <a:solidFill>
                  <a:srgbClr val="FF0000"/>
                </a:solidFill>
                <a:effectLst>
                  <a:outerShdw blurRad="38100" dist="38100" dir="2700000" algn="tl">
                    <a:srgbClr val="000000">
                      <a:alpha val="43137"/>
                    </a:srgbClr>
                  </a:outerShdw>
                </a:effectLst>
                <a:latin typeface="Century Gothic" pitchFamily="34" charset="0"/>
              </a:rPr>
              <a:t>SOLVENCIA</a:t>
            </a:r>
            <a:endParaRPr lang="es-CL" sz="2400" b="1" i="1" dirty="0">
              <a:solidFill>
                <a:srgbClr val="FF0000"/>
              </a:solidFill>
              <a:effectLst>
                <a:outerShdw blurRad="38100" dist="38100" dir="2700000" algn="tl">
                  <a:srgbClr val="000000">
                    <a:alpha val="43137"/>
                  </a:srgbClr>
                </a:outerShdw>
              </a:effectLst>
              <a:latin typeface="Century Gothic" pitchFamily="34" charset="0"/>
            </a:endParaRPr>
          </a:p>
        </p:txBody>
      </p:sp>
    </p:spTree>
    <p:extLst>
      <p:ext uri="{BB962C8B-B14F-4D97-AF65-F5344CB8AC3E}">
        <p14:creationId xmlns:p14="http://schemas.microsoft.com/office/powerpoint/2010/main" val="633132948"/>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blipFill dpi="0" rotWithShape="1">
          <a:blip r:embed="rId4">
            <a:lum/>
          </a:blip>
          <a:srcRect/>
          <a:stretch>
            <a:fillRect t="-2000" b="-2000"/>
          </a:stretch>
        </a:blip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250825" y="1244600"/>
            <a:ext cx="8424863" cy="431800"/>
          </a:xfrm>
          <a:noFill/>
        </p:spPr>
        <p:txBody>
          <a:bodyPr>
            <a:normAutofit fontScale="90000"/>
          </a:bodyPr>
          <a:lstStyle/>
          <a:p>
            <a:pPr eaLnBrk="1" hangingPunct="1"/>
            <a:r>
              <a:rPr lang="es-CL" sz="2400" dirty="0" smtClean="0">
                <a:solidFill>
                  <a:srgbClr val="000099"/>
                </a:solidFill>
                <a:latin typeface="Century Gothic" pitchFamily="34" charset="0"/>
              </a:rPr>
              <a:t>Nuevo Modelo de Supervisión de Seguros de la SVS</a:t>
            </a:r>
          </a:p>
        </p:txBody>
      </p:sp>
      <p:sp>
        <p:nvSpPr>
          <p:cNvPr id="192515" name="Rectangle 3"/>
          <p:cNvSpPr>
            <a:spLocks noGrp="1" noChangeArrowheads="1"/>
          </p:cNvSpPr>
          <p:nvPr>
            <p:ph idx="1"/>
          </p:nvPr>
        </p:nvSpPr>
        <p:spPr>
          <a:xfrm>
            <a:off x="250825" y="2044700"/>
            <a:ext cx="8642350" cy="4584700"/>
          </a:xfrm>
        </p:spPr>
        <p:txBody>
          <a:bodyPr>
            <a:normAutofit/>
          </a:bodyPr>
          <a:lstStyle/>
          <a:p>
            <a:pPr marL="177800" indent="-177800" algn="just" eaLnBrk="1" hangingPunct="1">
              <a:lnSpc>
                <a:spcPct val="80000"/>
              </a:lnSpc>
              <a:buFontTx/>
              <a:buNone/>
              <a:defRPr/>
            </a:pPr>
            <a:r>
              <a:rPr lang="es-MX" sz="2000" b="1" dirty="0" smtClean="0">
                <a:solidFill>
                  <a:srgbClr val="000099"/>
                </a:solidFill>
                <a:latin typeface="Century Gothic" pitchFamily="34" charset="0"/>
              </a:rPr>
              <a:t>Objetivos y beneficios esperados:</a:t>
            </a:r>
          </a:p>
          <a:p>
            <a:pPr marL="177800" indent="-177800" algn="just" eaLnBrk="1" hangingPunct="1">
              <a:lnSpc>
                <a:spcPct val="80000"/>
              </a:lnSpc>
              <a:buFontTx/>
              <a:buNone/>
              <a:defRPr/>
            </a:pPr>
            <a:endParaRPr lang="es-MX" sz="2000" b="1" dirty="0" smtClean="0">
              <a:solidFill>
                <a:srgbClr val="000099"/>
              </a:solidFill>
              <a:latin typeface="Century Gothic" pitchFamily="34" charset="0"/>
            </a:endParaRPr>
          </a:p>
          <a:p>
            <a:pPr lvl="1" indent="-342900" algn="just" eaLnBrk="1" hangingPunct="1">
              <a:lnSpc>
                <a:spcPct val="80000"/>
              </a:lnSpc>
              <a:buClr>
                <a:srgbClr val="FFC000"/>
              </a:buClr>
              <a:buSzPct val="130000"/>
              <a:buFont typeface="Wingdings" pitchFamily="2" charset="2"/>
              <a:buChar char="§"/>
              <a:defRPr/>
            </a:pPr>
            <a:r>
              <a:rPr lang="es-MX" sz="2000" dirty="0" smtClean="0">
                <a:solidFill>
                  <a:srgbClr val="000099"/>
                </a:solidFill>
                <a:latin typeface="Century Gothic" pitchFamily="34" charset="0"/>
              </a:rPr>
              <a:t> Fortalecimiento de los sistemas de gestión de riesgos</a:t>
            </a:r>
          </a:p>
          <a:p>
            <a:pPr marL="685800" lvl="1" eaLnBrk="1" hangingPunct="1">
              <a:lnSpc>
                <a:spcPct val="80000"/>
              </a:lnSpc>
              <a:buClr>
                <a:srgbClr val="FFC000"/>
              </a:buClr>
              <a:buSzPct val="130000"/>
              <a:buFont typeface="Wingdings" pitchFamily="2" charset="2"/>
              <a:buChar char="§"/>
              <a:defRPr/>
            </a:pPr>
            <a:endParaRPr lang="es-MX" sz="2000" dirty="0" smtClean="0">
              <a:solidFill>
                <a:srgbClr val="000099"/>
              </a:solidFill>
              <a:latin typeface="Century Gothic" pitchFamily="34" charset="0"/>
            </a:endParaRPr>
          </a:p>
          <a:p>
            <a:pPr lvl="1" indent="-342900" algn="just" eaLnBrk="1" hangingPunct="1">
              <a:lnSpc>
                <a:spcPct val="80000"/>
              </a:lnSpc>
              <a:buClr>
                <a:srgbClr val="FFC000"/>
              </a:buClr>
              <a:buSzPct val="130000"/>
              <a:buFont typeface="Wingdings" pitchFamily="2" charset="2"/>
              <a:buChar char="§"/>
              <a:defRPr/>
            </a:pPr>
            <a:r>
              <a:rPr lang="es-MX" sz="2000" dirty="0" smtClean="0">
                <a:solidFill>
                  <a:srgbClr val="000099"/>
                </a:solidFill>
                <a:latin typeface="Century Gothic" pitchFamily="34" charset="0"/>
              </a:rPr>
              <a:t> Enfoque preventivo</a:t>
            </a:r>
          </a:p>
          <a:p>
            <a:pPr marL="685800" lvl="1" algn="just" eaLnBrk="1" hangingPunct="1">
              <a:lnSpc>
                <a:spcPct val="80000"/>
              </a:lnSpc>
              <a:buClr>
                <a:srgbClr val="FFC000"/>
              </a:buClr>
              <a:buSzPct val="130000"/>
              <a:buFont typeface="Wingdings" pitchFamily="2" charset="2"/>
              <a:buChar char="§"/>
              <a:defRPr/>
            </a:pPr>
            <a:endParaRPr lang="es-MX" sz="2000" dirty="0" smtClean="0">
              <a:solidFill>
                <a:srgbClr val="000099"/>
              </a:solidFill>
              <a:latin typeface="Century Gothic" pitchFamily="34" charset="0"/>
            </a:endParaRPr>
          </a:p>
          <a:p>
            <a:pPr lvl="1" indent="-342900" algn="just" eaLnBrk="1" hangingPunct="1">
              <a:lnSpc>
                <a:spcPct val="80000"/>
              </a:lnSpc>
              <a:buClr>
                <a:srgbClr val="FFC000"/>
              </a:buClr>
              <a:buSzPct val="130000"/>
              <a:buFont typeface="Wingdings" pitchFamily="2" charset="2"/>
              <a:buChar char="§"/>
              <a:defRPr/>
            </a:pPr>
            <a:r>
              <a:rPr lang="es-MX" sz="2000" dirty="0" smtClean="0">
                <a:solidFill>
                  <a:srgbClr val="000099"/>
                </a:solidFill>
                <a:latin typeface="Century Gothic" pitchFamily="34" charset="0"/>
              </a:rPr>
              <a:t> Regulación más flexible</a:t>
            </a:r>
          </a:p>
          <a:p>
            <a:pPr marL="685800" lvl="1" algn="just" eaLnBrk="1" hangingPunct="1">
              <a:lnSpc>
                <a:spcPct val="80000"/>
              </a:lnSpc>
              <a:buClr>
                <a:srgbClr val="FFC000"/>
              </a:buClr>
              <a:buSzPct val="130000"/>
              <a:buFont typeface="Wingdings" pitchFamily="2" charset="2"/>
              <a:buChar char="§"/>
              <a:defRPr/>
            </a:pPr>
            <a:endParaRPr lang="es-MX" sz="2000" dirty="0" smtClean="0">
              <a:solidFill>
                <a:srgbClr val="000099"/>
              </a:solidFill>
              <a:latin typeface="Century Gothic" pitchFamily="34" charset="0"/>
            </a:endParaRPr>
          </a:p>
          <a:p>
            <a:pPr lvl="1" indent="-342900" algn="just" eaLnBrk="1" hangingPunct="1">
              <a:lnSpc>
                <a:spcPct val="80000"/>
              </a:lnSpc>
              <a:buClr>
                <a:srgbClr val="FFC000"/>
              </a:buClr>
              <a:buSzPct val="130000"/>
              <a:buFont typeface="Wingdings" pitchFamily="2" charset="2"/>
              <a:buChar char="§"/>
              <a:defRPr/>
            </a:pPr>
            <a:r>
              <a:rPr lang="es-MX" sz="2000" dirty="0" smtClean="0">
                <a:solidFill>
                  <a:srgbClr val="000099"/>
                </a:solidFill>
                <a:latin typeface="Century Gothic" pitchFamily="34" charset="0"/>
              </a:rPr>
              <a:t> Focalización de los recursos del supervisor </a:t>
            </a:r>
          </a:p>
          <a:p>
            <a:pPr marL="685800" lvl="1" algn="just" eaLnBrk="1" hangingPunct="1">
              <a:lnSpc>
                <a:spcPct val="80000"/>
              </a:lnSpc>
              <a:buClr>
                <a:srgbClr val="FFC000"/>
              </a:buClr>
              <a:buSzPct val="130000"/>
              <a:buFont typeface="Wingdings" pitchFamily="2" charset="2"/>
              <a:buChar char="§"/>
              <a:defRPr/>
            </a:pPr>
            <a:endParaRPr lang="es-MX" sz="2000" dirty="0" smtClean="0">
              <a:solidFill>
                <a:srgbClr val="000099"/>
              </a:solidFill>
              <a:latin typeface="Century Gothic" pitchFamily="34" charset="0"/>
            </a:endParaRPr>
          </a:p>
          <a:p>
            <a:pPr lvl="1" indent="-342900" algn="just" eaLnBrk="1" hangingPunct="1">
              <a:lnSpc>
                <a:spcPct val="80000"/>
              </a:lnSpc>
              <a:buClr>
                <a:srgbClr val="FFC000"/>
              </a:buClr>
              <a:buSzPct val="130000"/>
              <a:buFont typeface="Wingdings" pitchFamily="2" charset="2"/>
              <a:buChar char="§"/>
              <a:defRPr/>
            </a:pPr>
            <a:r>
              <a:rPr lang="es-MX" sz="2000" dirty="0" smtClean="0">
                <a:solidFill>
                  <a:srgbClr val="000099"/>
                </a:solidFill>
                <a:latin typeface="Century Gothic" pitchFamily="34" charset="0"/>
              </a:rPr>
              <a:t> Capital ajustado a requerimientos de compañías, según sus riesgos</a:t>
            </a:r>
          </a:p>
          <a:p>
            <a:pPr lvl="1" indent="-342900" algn="just" eaLnBrk="1" hangingPunct="1">
              <a:lnSpc>
                <a:spcPct val="80000"/>
              </a:lnSpc>
              <a:buClr>
                <a:srgbClr val="FFC000"/>
              </a:buClr>
              <a:buSzPct val="130000"/>
              <a:buFont typeface="Wingdings" pitchFamily="2" charset="2"/>
              <a:buChar char="§"/>
              <a:defRPr/>
            </a:pPr>
            <a:endParaRPr lang="es-MX" sz="2000" dirty="0" smtClean="0">
              <a:solidFill>
                <a:srgbClr val="000099"/>
              </a:solidFill>
              <a:latin typeface="Century Gothic" pitchFamily="34" charset="0"/>
            </a:endParaRPr>
          </a:p>
          <a:p>
            <a:pPr lvl="1" indent="-342900" algn="just" eaLnBrk="1" hangingPunct="1">
              <a:lnSpc>
                <a:spcPct val="80000"/>
              </a:lnSpc>
              <a:buClr>
                <a:srgbClr val="FFC000"/>
              </a:buClr>
              <a:buSzPct val="130000"/>
              <a:buFont typeface="Wingdings" pitchFamily="2" charset="2"/>
              <a:buChar char="§"/>
              <a:defRPr/>
            </a:pPr>
            <a:r>
              <a:rPr lang="es-MX" sz="2000" dirty="0" smtClean="0">
                <a:solidFill>
                  <a:srgbClr val="000099"/>
                </a:solidFill>
                <a:latin typeface="Century Gothic" pitchFamily="34" charset="0"/>
              </a:rPr>
              <a:t>Alineamiento a recomendaciones internacionales</a:t>
            </a:r>
          </a:p>
          <a:p>
            <a:pPr marL="577850" lvl="1" indent="-177800" algn="just" eaLnBrk="1" hangingPunct="1">
              <a:lnSpc>
                <a:spcPct val="80000"/>
              </a:lnSpc>
              <a:defRPr/>
            </a:pPr>
            <a:endParaRPr lang="es-MX" sz="2000" dirty="0" smtClean="0">
              <a:solidFill>
                <a:srgbClr val="000099"/>
              </a:solidFill>
              <a:latin typeface="Century Gothic" pitchFamily="34" charset="0"/>
            </a:endParaRPr>
          </a:p>
        </p:txBody>
      </p:sp>
      <p:sp>
        <p:nvSpPr>
          <p:cNvPr id="6" name="1 CuadroTexto"/>
          <p:cNvSpPr txBox="1">
            <a:spLocks noChangeArrowheads="1"/>
          </p:cNvSpPr>
          <p:nvPr/>
        </p:nvSpPr>
        <p:spPr bwMode="auto">
          <a:xfrm>
            <a:off x="205680" y="44624"/>
            <a:ext cx="8686800"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u="sng">
                <a:solidFill>
                  <a:schemeClr val="tx1"/>
                </a:solidFill>
                <a:latin typeface="Arial" charset="0"/>
              </a:defRPr>
            </a:lvl1pPr>
            <a:lvl2pPr marL="742950" indent="-285750" eaLnBrk="0" hangingPunct="0">
              <a:defRPr u="sng">
                <a:solidFill>
                  <a:schemeClr val="tx1"/>
                </a:solidFill>
                <a:latin typeface="Arial" charset="0"/>
              </a:defRPr>
            </a:lvl2pPr>
            <a:lvl3pPr marL="1143000" indent="-228600" eaLnBrk="0" hangingPunct="0">
              <a:defRPr u="sng">
                <a:solidFill>
                  <a:schemeClr val="tx1"/>
                </a:solidFill>
                <a:latin typeface="Arial" charset="0"/>
              </a:defRPr>
            </a:lvl3pPr>
            <a:lvl4pPr marL="1600200" indent="-228600" eaLnBrk="0" hangingPunct="0">
              <a:defRPr u="sng">
                <a:solidFill>
                  <a:schemeClr val="tx1"/>
                </a:solidFill>
                <a:latin typeface="Arial" charset="0"/>
              </a:defRPr>
            </a:lvl4pPr>
            <a:lvl5pPr marL="2057400" indent="-228600" eaLnBrk="0" hangingPunct="0">
              <a:defRPr u="sng">
                <a:solidFill>
                  <a:schemeClr val="tx1"/>
                </a:solidFill>
                <a:latin typeface="Arial" charset="0"/>
              </a:defRPr>
            </a:lvl5pPr>
            <a:lvl6pPr marL="2514600" indent="-228600" eaLnBrk="0" fontAlgn="base" hangingPunct="0">
              <a:spcBef>
                <a:spcPct val="0"/>
              </a:spcBef>
              <a:spcAft>
                <a:spcPct val="0"/>
              </a:spcAft>
              <a:defRPr u="sng">
                <a:solidFill>
                  <a:schemeClr val="tx1"/>
                </a:solidFill>
                <a:latin typeface="Arial" charset="0"/>
              </a:defRPr>
            </a:lvl6pPr>
            <a:lvl7pPr marL="2971800" indent="-228600" eaLnBrk="0" fontAlgn="base" hangingPunct="0">
              <a:spcBef>
                <a:spcPct val="0"/>
              </a:spcBef>
              <a:spcAft>
                <a:spcPct val="0"/>
              </a:spcAft>
              <a:defRPr u="sng">
                <a:solidFill>
                  <a:schemeClr val="tx1"/>
                </a:solidFill>
                <a:latin typeface="Arial" charset="0"/>
              </a:defRPr>
            </a:lvl7pPr>
            <a:lvl8pPr marL="3429000" indent="-228600" eaLnBrk="0" fontAlgn="base" hangingPunct="0">
              <a:spcBef>
                <a:spcPct val="0"/>
              </a:spcBef>
              <a:spcAft>
                <a:spcPct val="0"/>
              </a:spcAft>
              <a:defRPr u="sng">
                <a:solidFill>
                  <a:schemeClr val="tx1"/>
                </a:solidFill>
                <a:latin typeface="Arial" charset="0"/>
              </a:defRPr>
            </a:lvl8pPr>
            <a:lvl9pPr marL="3886200" indent="-228600" eaLnBrk="0" fontAlgn="base" hangingPunct="0">
              <a:spcBef>
                <a:spcPct val="0"/>
              </a:spcBef>
              <a:spcAft>
                <a:spcPct val="0"/>
              </a:spcAft>
              <a:defRPr u="sng">
                <a:solidFill>
                  <a:schemeClr val="tx1"/>
                </a:solidFill>
                <a:latin typeface="Arial" charset="0"/>
              </a:defRPr>
            </a:lvl9pPr>
          </a:lstStyle>
          <a:p>
            <a:pPr marL="533400" indent="-533400" eaLnBrk="1" hangingPunct="1">
              <a:tabLst>
                <a:tab pos="533400" algn="l"/>
              </a:tabLst>
            </a:pPr>
            <a:r>
              <a:rPr lang="es-CL" sz="2400" b="1" u="none" dirty="0">
                <a:solidFill>
                  <a:srgbClr val="000099"/>
                </a:solidFill>
                <a:latin typeface="Century Gothic" pitchFamily="34" charset="0"/>
              </a:rPr>
              <a:t>II. </a:t>
            </a:r>
            <a:r>
              <a:rPr lang="es-CL" sz="2400" b="1" u="none" dirty="0" smtClean="0">
                <a:solidFill>
                  <a:srgbClr val="000099"/>
                </a:solidFill>
                <a:latin typeface="Century Gothic" pitchFamily="34" charset="0"/>
              </a:rPr>
              <a:t>	PRINCIPALES </a:t>
            </a:r>
            <a:r>
              <a:rPr lang="es-CL" sz="2400" b="1" u="none" dirty="0">
                <a:solidFill>
                  <a:srgbClr val="000099"/>
                </a:solidFill>
                <a:latin typeface="Century Gothic" pitchFamily="34" charset="0"/>
              </a:rPr>
              <a:t>CAMBIOS EN LA REGULACIÓN Y </a:t>
            </a:r>
            <a:r>
              <a:rPr lang="es-CL" sz="2400" b="1" u="none" dirty="0" smtClean="0">
                <a:solidFill>
                  <a:srgbClr val="000099"/>
                </a:solidFill>
                <a:latin typeface="Century Gothic" pitchFamily="34" charset="0"/>
              </a:rPr>
              <a:t>SUPERVISIÓN. </a:t>
            </a:r>
            <a:r>
              <a:rPr lang="es-CL" sz="2400" b="1" i="1" dirty="0" smtClean="0">
                <a:solidFill>
                  <a:srgbClr val="FF0000"/>
                </a:solidFill>
                <a:effectLst>
                  <a:outerShdw blurRad="38100" dist="38100" dir="2700000" algn="tl">
                    <a:srgbClr val="000000">
                      <a:alpha val="43137"/>
                    </a:srgbClr>
                  </a:outerShdw>
                </a:effectLst>
                <a:latin typeface="Century Gothic" pitchFamily="34" charset="0"/>
              </a:rPr>
              <a:t>SOLVENCIA</a:t>
            </a:r>
            <a:endParaRPr lang="es-CL" sz="2400" b="1" i="1" dirty="0">
              <a:solidFill>
                <a:srgbClr val="FF0000"/>
              </a:solidFill>
              <a:effectLst>
                <a:outerShdw blurRad="38100" dist="38100" dir="2700000" algn="tl">
                  <a:srgbClr val="000000">
                    <a:alpha val="43137"/>
                  </a:srgbClr>
                </a:outerShdw>
              </a:effectLst>
              <a:latin typeface="Century Gothic" pitchFamily="34" charset="0"/>
            </a:endParaRPr>
          </a:p>
        </p:txBody>
      </p:sp>
    </p:spTree>
    <p:extLst>
      <p:ext uri="{BB962C8B-B14F-4D97-AF65-F5344CB8AC3E}">
        <p14:creationId xmlns:p14="http://schemas.microsoft.com/office/powerpoint/2010/main" val="3752909851"/>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t="-2000" b="-2000"/>
          </a:stretch>
        </a:blipFill>
        <a:effectLst/>
      </p:bgPr>
    </p:bg>
    <p:spTree>
      <p:nvGrpSpPr>
        <p:cNvPr id="1" name=""/>
        <p:cNvGrpSpPr/>
        <p:nvPr/>
      </p:nvGrpSpPr>
      <p:grpSpPr>
        <a:xfrm>
          <a:off x="0" y="0"/>
          <a:ext cx="0" cy="0"/>
          <a:chOff x="0" y="0"/>
          <a:chExt cx="0" cy="0"/>
        </a:xfrm>
      </p:grpSpPr>
      <p:sp>
        <p:nvSpPr>
          <p:cNvPr id="3" name="2 Marcador de contenido"/>
          <p:cNvSpPr>
            <a:spLocks noGrp="1"/>
          </p:cNvSpPr>
          <p:nvPr>
            <p:ph idx="1"/>
          </p:nvPr>
        </p:nvSpPr>
        <p:spPr>
          <a:xfrm>
            <a:off x="1234380" y="1484784"/>
            <a:ext cx="6629400" cy="4525963"/>
          </a:xfrm>
        </p:spPr>
        <p:txBody>
          <a:bodyPr/>
          <a:lstStyle/>
          <a:p>
            <a:pPr marL="0" indent="0" algn="just">
              <a:lnSpc>
                <a:spcPct val="150000"/>
              </a:lnSpc>
              <a:buClr>
                <a:srgbClr val="FF9900"/>
              </a:buClr>
              <a:buSzPct val="130000"/>
              <a:buFontTx/>
              <a:buNone/>
              <a:defRPr/>
            </a:pPr>
            <a:r>
              <a:rPr lang="es-CL" dirty="0" smtClean="0">
                <a:solidFill>
                  <a:srgbClr val="000099"/>
                </a:solidFill>
                <a:latin typeface="Century Gothic" pitchFamily="34" charset="0"/>
              </a:rPr>
              <a:t>Proyecto de ley que introduce la SBR se encuentra en segundo trámite constitucional en el Congreso Nacional.</a:t>
            </a:r>
          </a:p>
          <a:p>
            <a:pPr algn="just">
              <a:buClr>
                <a:srgbClr val="FF9900"/>
              </a:buClr>
              <a:buSzPct val="130000"/>
              <a:buFont typeface="Wingdings" pitchFamily="2" charset="2"/>
              <a:buChar char="§"/>
              <a:defRPr/>
            </a:pPr>
            <a:endParaRPr lang="es-CL" dirty="0">
              <a:solidFill>
                <a:srgbClr val="000099"/>
              </a:solidFill>
              <a:latin typeface="Century Gothic" pitchFamily="34" charset="0"/>
            </a:endParaRPr>
          </a:p>
        </p:txBody>
      </p:sp>
      <p:sp>
        <p:nvSpPr>
          <p:cNvPr id="5" name="1 CuadroTexto"/>
          <p:cNvSpPr txBox="1">
            <a:spLocks noChangeArrowheads="1"/>
          </p:cNvSpPr>
          <p:nvPr/>
        </p:nvSpPr>
        <p:spPr bwMode="auto">
          <a:xfrm>
            <a:off x="205680" y="44624"/>
            <a:ext cx="8686800"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u="sng">
                <a:solidFill>
                  <a:schemeClr val="tx1"/>
                </a:solidFill>
                <a:latin typeface="Arial" charset="0"/>
              </a:defRPr>
            </a:lvl1pPr>
            <a:lvl2pPr marL="742950" indent="-285750" eaLnBrk="0" hangingPunct="0">
              <a:defRPr u="sng">
                <a:solidFill>
                  <a:schemeClr val="tx1"/>
                </a:solidFill>
                <a:latin typeface="Arial" charset="0"/>
              </a:defRPr>
            </a:lvl2pPr>
            <a:lvl3pPr marL="1143000" indent="-228600" eaLnBrk="0" hangingPunct="0">
              <a:defRPr u="sng">
                <a:solidFill>
                  <a:schemeClr val="tx1"/>
                </a:solidFill>
                <a:latin typeface="Arial" charset="0"/>
              </a:defRPr>
            </a:lvl3pPr>
            <a:lvl4pPr marL="1600200" indent="-228600" eaLnBrk="0" hangingPunct="0">
              <a:defRPr u="sng">
                <a:solidFill>
                  <a:schemeClr val="tx1"/>
                </a:solidFill>
                <a:latin typeface="Arial" charset="0"/>
              </a:defRPr>
            </a:lvl4pPr>
            <a:lvl5pPr marL="2057400" indent="-228600" eaLnBrk="0" hangingPunct="0">
              <a:defRPr u="sng">
                <a:solidFill>
                  <a:schemeClr val="tx1"/>
                </a:solidFill>
                <a:latin typeface="Arial" charset="0"/>
              </a:defRPr>
            </a:lvl5pPr>
            <a:lvl6pPr marL="2514600" indent="-228600" eaLnBrk="0" fontAlgn="base" hangingPunct="0">
              <a:spcBef>
                <a:spcPct val="0"/>
              </a:spcBef>
              <a:spcAft>
                <a:spcPct val="0"/>
              </a:spcAft>
              <a:defRPr u="sng">
                <a:solidFill>
                  <a:schemeClr val="tx1"/>
                </a:solidFill>
                <a:latin typeface="Arial" charset="0"/>
              </a:defRPr>
            </a:lvl6pPr>
            <a:lvl7pPr marL="2971800" indent="-228600" eaLnBrk="0" fontAlgn="base" hangingPunct="0">
              <a:spcBef>
                <a:spcPct val="0"/>
              </a:spcBef>
              <a:spcAft>
                <a:spcPct val="0"/>
              </a:spcAft>
              <a:defRPr u="sng">
                <a:solidFill>
                  <a:schemeClr val="tx1"/>
                </a:solidFill>
                <a:latin typeface="Arial" charset="0"/>
              </a:defRPr>
            </a:lvl7pPr>
            <a:lvl8pPr marL="3429000" indent="-228600" eaLnBrk="0" fontAlgn="base" hangingPunct="0">
              <a:spcBef>
                <a:spcPct val="0"/>
              </a:spcBef>
              <a:spcAft>
                <a:spcPct val="0"/>
              </a:spcAft>
              <a:defRPr u="sng">
                <a:solidFill>
                  <a:schemeClr val="tx1"/>
                </a:solidFill>
                <a:latin typeface="Arial" charset="0"/>
              </a:defRPr>
            </a:lvl8pPr>
            <a:lvl9pPr marL="3886200" indent="-228600" eaLnBrk="0" fontAlgn="base" hangingPunct="0">
              <a:spcBef>
                <a:spcPct val="0"/>
              </a:spcBef>
              <a:spcAft>
                <a:spcPct val="0"/>
              </a:spcAft>
              <a:defRPr u="sng">
                <a:solidFill>
                  <a:schemeClr val="tx1"/>
                </a:solidFill>
                <a:latin typeface="Arial" charset="0"/>
              </a:defRPr>
            </a:lvl9pPr>
          </a:lstStyle>
          <a:p>
            <a:pPr marL="533400" indent="-533400" eaLnBrk="1" hangingPunct="1">
              <a:tabLst>
                <a:tab pos="533400" algn="l"/>
              </a:tabLst>
            </a:pPr>
            <a:r>
              <a:rPr lang="es-CL" sz="2400" b="1" u="none" dirty="0">
                <a:solidFill>
                  <a:srgbClr val="000099"/>
                </a:solidFill>
                <a:latin typeface="Century Gothic" pitchFamily="34" charset="0"/>
              </a:rPr>
              <a:t>II. </a:t>
            </a:r>
            <a:r>
              <a:rPr lang="es-CL" sz="2400" b="1" u="none" dirty="0" smtClean="0">
                <a:solidFill>
                  <a:srgbClr val="000099"/>
                </a:solidFill>
                <a:latin typeface="Century Gothic" pitchFamily="34" charset="0"/>
              </a:rPr>
              <a:t>	PRINCIPALES </a:t>
            </a:r>
            <a:r>
              <a:rPr lang="es-CL" sz="2400" b="1" u="none" dirty="0">
                <a:solidFill>
                  <a:srgbClr val="000099"/>
                </a:solidFill>
                <a:latin typeface="Century Gothic" pitchFamily="34" charset="0"/>
              </a:rPr>
              <a:t>CAMBIOS EN LA REGULACIÓN Y </a:t>
            </a:r>
            <a:r>
              <a:rPr lang="es-CL" sz="2400" b="1" u="none" dirty="0" smtClean="0">
                <a:solidFill>
                  <a:srgbClr val="000099"/>
                </a:solidFill>
                <a:latin typeface="Century Gothic" pitchFamily="34" charset="0"/>
              </a:rPr>
              <a:t>SUPERVISIÓN. </a:t>
            </a:r>
            <a:r>
              <a:rPr lang="es-CL" sz="2400" b="1" i="1" dirty="0" smtClean="0">
                <a:solidFill>
                  <a:srgbClr val="FF0000"/>
                </a:solidFill>
                <a:effectLst>
                  <a:outerShdw blurRad="38100" dist="38100" dir="2700000" algn="tl">
                    <a:srgbClr val="000000">
                      <a:alpha val="43137"/>
                    </a:srgbClr>
                  </a:outerShdw>
                </a:effectLst>
                <a:latin typeface="Century Gothic" pitchFamily="34" charset="0"/>
              </a:rPr>
              <a:t>SOLVENCIA</a:t>
            </a:r>
            <a:endParaRPr lang="es-CL" sz="2400" b="1" i="1" dirty="0">
              <a:solidFill>
                <a:srgbClr val="FF0000"/>
              </a:solidFill>
              <a:effectLst>
                <a:outerShdw blurRad="38100" dist="38100" dir="2700000" algn="tl">
                  <a:srgbClr val="000000">
                    <a:alpha val="43137"/>
                  </a:srgbClr>
                </a:outerShdw>
              </a:effectLst>
              <a:latin typeface="Century Gothic" pitchFamily="34" charset="0"/>
            </a:endParaRPr>
          </a:p>
        </p:txBody>
      </p:sp>
    </p:spTree>
    <p:extLst>
      <p:ext uri="{BB962C8B-B14F-4D97-AF65-F5344CB8AC3E}">
        <p14:creationId xmlns:p14="http://schemas.microsoft.com/office/powerpoint/2010/main" val="149700231"/>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t="-2000" b="-2000"/>
          </a:stretch>
        </a:blipFill>
        <a:effectLst/>
      </p:bgPr>
    </p:bg>
    <p:spTree>
      <p:nvGrpSpPr>
        <p:cNvPr id="1" name=""/>
        <p:cNvGrpSpPr/>
        <p:nvPr/>
      </p:nvGrpSpPr>
      <p:grpSpPr>
        <a:xfrm>
          <a:off x="0" y="0"/>
          <a:ext cx="0" cy="0"/>
          <a:chOff x="0" y="0"/>
          <a:chExt cx="0" cy="0"/>
        </a:xfrm>
      </p:grpSpPr>
      <p:sp>
        <p:nvSpPr>
          <p:cNvPr id="52227" name="1 Marcador de contenido"/>
          <p:cNvSpPr>
            <a:spLocks noGrp="1"/>
          </p:cNvSpPr>
          <p:nvPr>
            <p:ph idx="1"/>
          </p:nvPr>
        </p:nvSpPr>
        <p:spPr>
          <a:xfrm>
            <a:off x="457200" y="1019175"/>
            <a:ext cx="8305800" cy="5715000"/>
          </a:xfrm>
        </p:spPr>
        <p:txBody>
          <a:bodyPr>
            <a:normAutofit fontScale="92500" lnSpcReduction="10000"/>
          </a:bodyPr>
          <a:lstStyle/>
          <a:p>
            <a:pPr marL="0" lvl="1" indent="0">
              <a:buFontTx/>
              <a:buNone/>
              <a:defRPr/>
            </a:pPr>
            <a:r>
              <a:rPr lang="es-CL" sz="2200" b="1" dirty="0">
                <a:solidFill>
                  <a:srgbClr val="FFC000"/>
                </a:solidFill>
                <a:latin typeface="Century Gothic" pitchFamily="34" charset="0"/>
              </a:rPr>
              <a:t>Licitación Seguros Colectivos de Créditos Hipotecarios</a:t>
            </a:r>
            <a:endParaRPr lang="es-ES" sz="2200" dirty="0">
              <a:solidFill>
                <a:srgbClr val="FFC000"/>
              </a:solidFill>
              <a:latin typeface="Century Gothic" pitchFamily="34" charset="0"/>
            </a:endParaRPr>
          </a:p>
          <a:p>
            <a:pPr marL="0" lvl="1" indent="0" algn="ctr">
              <a:buFontTx/>
              <a:buNone/>
              <a:defRPr/>
            </a:pPr>
            <a:endParaRPr lang="es-CL" sz="800" b="1" dirty="0" smtClean="0">
              <a:solidFill>
                <a:srgbClr val="0000CC"/>
              </a:solidFill>
              <a:latin typeface="Century Gothic" pitchFamily="34" charset="0"/>
            </a:endParaRPr>
          </a:p>
          <a:p>
            <a:pPr marL="0" lvl="1" indent="0" algn="ctr">
              <a:buFontTx/>
              <a:buNone/>
              <a:defRPr/>
            </a:pPr>
            <a:r>
              <a:rPr lang="es-CL" sz="1800" b="1" dirty="0" smtClean="0">
                <a:solidFill>
                  <a:srgbClr val="0000CC"/>
                </a:solidFill>
                <a:latin typeface="Century Gothic" pitchFamily="34" charset="0"/>
              </a:rPr>
              <a:t>MARCO REGULATORIO</a:t>
            </a:r>
          </a:p>
          <a:p>
            <a:pPr marL="342900" lvl="1" indent="-342900" algn="just">
              <a:spcAft>
                <a:spcPts val="600"/>
              </a:spcAft>
              <a:buClr>
                <a:srgbClr val="FFC000"/>
              </a:buClr>
              <a:buSzPct val="130000"/>
              <a:buFont typeface="Wingdings" pitchFamily="2" charset="2"/>
              <a:buChar char="§"/>
              <a:defRPr/>
            </a:pPr>
            <a:r>
              <a:rPr lang="es-CL" sz="1800" dirty="0" smtClean="0">
                <a:solidFill>
                  <a:srgbClr val="0000CC"/>
                </a:solidFill>
                <a:latin typeface="Century Gothic" pitchFamily="34" charset="0"/>
              </a:rPr>
              <a:t>Si </a:t>
            </a:r>
            <a:r>
              <a:rPr lang="es-CL" sz="1800" dirty="0">
                <a:solidFill>
                  <a:srgbClr val="0000CC"/>
                </a:solidFill>
                <a:latin typeface="Century Gothic" pitchFamily="34" charset="0"/>
              </a:rPr>
              <a:t>bien la contratación colectiva permite sustanciales ahorros de costos, estos beneficios no eran traspasados a los deudores asegurados debido a las comisiones que éstos deben pagar al intermediario de seguros y a la entidad crediticia. </a:t>
            </a:r>
          </a:p>
          <a:p>
            <a:pPr algn="just">
              <a:spcAft>
                <a:spcPts val="600"/>
              </a:spcAft>
              <a:buClr>
                <a:srgbClr val="FFC000"/>
              </a:buClr>
              <a:buSzPct val="130000"/>
              <a:buFont typeface="Wingdings" pitchFamily="2" charset="2"/>
              <a:buChar char="§"/>
              <a:defRPr/>
            </a:pPr>
            <a:r>
              <a:rPr lang="es-CL" sz="1800" dirty="0" smtClean="0">
                <a:solidFill>
                  <a:srgbClr val="0000CC"/>
                </a:solidFill>
                <a:latin typeface="Century Gothic" pitchFamily="34" charset="0"/>
              </a:rPr>
              <a:t>En julio de 2012 comenzó a regir la nueva ley que obliga a las entidades crediticias a licitar los seguros colectivos, los cuales serán asignados al oferente que presente el menor precio.</a:t>
            </a:r>
          </a:p>
          <a:p>
            <a:pPr algn="just">
              <a:spcAft>
                <a:spcPts val="600"/>
              </a:spcAft>
              <a:defRPr/>
            </a:pPr>
            <a:endParaRPr lang="es-CL" sz="1800" dirty="0" smtClean="0">
              <a:solidFill>
                <a:srgbClr val="0000CC"/>
              </a:solidFill>
              <a:latin typeface="Century Gothic" pitchFamily="34" charset="0"/>
            </a:endParaRPr>
          </a:p>
          <a:p>
            <a:pPr marL="357188" indent="0" algn="just">
              <a:spcAft>
                <a:spcPts val="600"/>
              </a:spcAft>
              <a:buFontTx/>
              <a:buNone/>
              <a:defRPr/>
            </a:pPr>
            <a:r>
              <a:rPr lang="es-CL" sz="1800" dirty="0" smtClean="0">
                <a:solidFill>
                  <a:srgbClr val="0000CC"/>
                </a:solidFill>
                <a:latin typeface="Century Gothic" pitchFamily="34" charset="0"/>
              </a:rPr>
              <a:t>Las entidades crediticias que en virtud de operaciones hipotecarias con personas naturales contraten seguros de desgravamen por muerte o invalidez e incendio y coberturas complementarias tales como sismo y salida de mar, por cuenta y cargo de sus clientes, con el objeto de proteger los bienes dados en garantía o el pago de la deuda frente a determinados eventos que afecten al deudor, deberán licitar dichos seguros colectivos.</a:t>
            </a:r>
            <a:endParaRPr lang="es-CL" sz="1000" dirty="0" smtClean="0">
              <a:solidFill>
                <a:srgbClr val="0000CC"/>
              </a:solidFill>
              <a:latin typeface="Century Gothic" pitchFamily="34" charset="0"/>
            </a:endParaRPr>
          </a:p>
          <a:p>
            <a:pPr algn="just">
              <a:spcAft>
                <a:spcPts val="600"/>
              </a:spcAft>
              <a:buClr>
                <a:srgbClr val="FFC000"/>
              </a:buClr>
              <a:buSzPct val="130000"/>
              <a:buFont typeface="Wingdings" pitchFamily="2" charset="2"/>
              <a:buChar char="§"/>
              <a:defRPr/>
            </a:pPr>
            <a:r>
              <a:rPr lang="es-CL" sz="1800" dirty="0" smtClean="0">
                <a:solidFill>
                  <a:srgbClr val="0000CC"/>
                </a:solidFill>
                <a:latin typeface="Century Gothic" pitchFamily="34" charset="0"/>
              </a:rPr>
              <a:t>Superintendencias establecen normas con las condiciones y coberturas mínimas que deberán contemplar los seguros asociados a los créditos hipotecarios y las bases de licitación.</a:t>
            </a:r>
          </a:p>
        </p:txBody>
      </p:sp>
      <p:sp>
        <p:nvSpPr>
          <p:cNvPr id="18435" name="1 Flecha abajo"/>
          <p:cNvSpPr>
            <a:spLocks noChangeArrowheads="1"/>
          </p:cNvSpPr>
          <p:nvPr/>
        </p:nvSpPr>
        <p:spPr bwMode="auto">
          <a:xfrm>
            <a:off x="3957067" y="3632448"/>
            <a:ext cx="542925" cy="228600"/>
          </a:xfrm>
          <a:prstGeom prst="downArrow">
            <a:avLst>
              <a:gd name="adj1" fmla="val 50000"/>
              <a:gd name="adj2" fmla="val 50000"/>
            </a:avLst>
          </a:prstGeom>
          <a:solidFill>
            <a:schemeClr val="accent1"/>
          </a:solidFill>
          <a:ln w="9525" algn="ctr">
            <a:solidFill>
              <a:schemeClr val="tx1"/>
            </a:solidFill>
            <a:round/>
            <a:headEnd/>
            <a:tailEnd/>
          </a:ln>
        </p:spPr>
        <p:txBody>
          <a:bodyPr/>
          <a:lstStyle/>
          <a:p>
            <a:endParaRPr lang="es-CL">
              <a:solidFill>
                <a:srgbClr val="FF0000"/>
              </a:solidFill>
            </a:endParaRPr>
          </a:p>
        </p:txBody>
      </p:sp>
      <p:sp>
        <p:nvSpPr>
          <p:cNvPr id="7" name="1 CuadroTexto"/>
          <p:cNvSpPr txBox="1">
            <a:spLocks noChangeArrowheads="1"/>
          </p:cNvSpPr>
          <p:nvPr/>
        </p:nvSpPr>
        <p:spPr bwMode="auto">
          <a:xfrm>
            <a:off x="205680" y="44624"/>
            <a:ext cx="8686800"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u="sng">
                <a:solidFill>
                  <a:schemeClr val="tx1"/>
                </a:solidFill>
                <a:latin typeface="Arial" charset="0"/>
              </a:defRPr>
            </a:lvl1pPr>
            <a:lvl2pPr marL="742950" indent="-285750" eaLnBrk="0" hangingPunct="0">
              <a:defRPr u="sng">
                <a:solidFill>
                  <a:schemeClr val="tx1"/>
                </a:solidFill>
                <a:latin typeface="Arial" charset="0"/>
              </a:defRPr>
            </a:lvl2pPr>
            <a:lvl3pPr marL="1143000" indent="-228600" eaLnBrk="0" hangingPunct="0">
              <a:defRPr u="sng">
                <a:solidFill>
                  <a:schemeClr val="tx1"/>
                </a:solidFill>
                <a:latin typeface="Arial" charset="0"/>
              </a:defRPr>
            </a:lvl3pPr>
            <a:lvl4pPr marL="1600200" indent="-228600" eaLnBrk="0" hangingPunct="0">
              <a:defRPr u="sng">
                <a:solidFill>
                  <a:schemeClr val="tx1"/>
                </a:solidFill>
                <a:latin typeface="Arial" charset="0"/>
              </a:defRPr>
            </a:lvl4pPr>
            <a:lvl5pPr marL="2057400" indent="-228600" eaLnBrk="0" hangingPunct="0">
              <a:defRPr u="sng">
                <a:solidFill>
                  <a:schemeClr val="tx1"/>
                </a:solidFill>
                <a:latin typeface="Arial" charset="0"/>
              </a:defRPr>
            </a:lvl5pPr>
            <a:lvl6pPr marL="2514600" indent="-228600" eaLnBrk="0" fontAlgn="base" hangingPunct="0">
              <a:spcBef>
                <a:spcPct val="0"/>
              </a:spcBef>
              <a:spcAft>
                <a:spcPct val="0"/>
              </a:spcAft>
              <a:defRPr u="sng">
                <a:solidFill>
                  <a:schemeClr val="tx1"/>
                </a:solidFill>
                <a:latin typeface="Arial" charset="0"/>
              </a:defRPr>
            </a:lvl6pPr>
            <a:lvl7pPr marL="2971800" indent="-228600" eaLnBrk="0" fontAlgn="base" hangingPunct="0">
              <a:spcBef>
                <a:spcPct val="0"/>
              </a:spcBef>
              <a:spcAft>
                <a:spcPct val="0"/>
              </a:spcAft>
              <a:defRPr u="sng">
                <a:solidFill>
                  <a:schemeClr val="tx1"/>
                </a:solidFill>
                <a:latin typeface="Arial" charset="0"/>
              </a:defRPr>
            </a:lvl7pPr>
            <a:lvl8pPr marL="3429000" indent="-228600" eaLnBrk="0" fontAlgn="base" hangingPunct="0">
              <a:spcBef>
                <a:spcPct val="0"/>
              </a:spcBef>
              <a:spcAft>
                <a:spcPct val="0"/>
              </a:spcAft>
              <a:defRPr u="sng">
                <a:solidFill>
                  <a:schemeClr val="tx1"/>
                </a:solidFill>
                <a:latin typeface="Arial" charset="0"/>
              </a:defRPr>
            </a:lvl8pPr>
            <a:lvl9pPr marL="3886200" indent="-228600" eaLnBrk="0" fontAlgn="base" hangingPunct="0">
              <a:spcBef>
                <a:spcPct val="0"/>
              </a:spcBef>
              <a:spcAft>
                <a:spcPct val="0"/>
              </a:spcAft>
              <a:defRPr u="sng">
                <a:solidFill>
                  <a:schemeClr val="tx1"/>
                </a:solidFill>
                <a:latin typeface="Arial" charset="0"/>
              </a:defRPr>
            </a:lvl9pPr>
          </a:lstStyle>
          <a:p>
            <a:pPr marL="533400" indent="-533400" eaLnBrk="1" hangingPunct="1">
              <a:tabLst>
                <a:tab pos="533400" algn="l"/>
              </a:tabLst>
            </a:pPr>
            <a:r>
              <a:rPr lang="es-CL" sz="2400" b="1" u="none" dirty="0">
                <a:solidFill>
                  <a:srgbClr val="000099"/>
                </a:solidFill>
                <a:latin typeface="Century Gothic" pitchFamily="34" charset="0"/>
              </a:rPr>
              <a:t>II. </a:t>
            </a:r>
            <a:r>
              <a:rPr lang="es-CL" sz="2400" b="1" u="none" dirty="0" smtClean="0">
                <a:solidFill>
                  <a:srgbClr val="000099"/>
                </a:solidFill>
                <a:latin typeface="Century Gothic" pitchFamily="34" charset="0"/>
              </a:rPr>
              <a:t>	PRINCIPALES </a:t>
            </a:r>
            <a:r>
              <a:rPr lang="es-CL" sz="2400" b="1" u="none" dirty="0">
                <a:solidFill>
                  <a:srgbClr val="000099"/>
                </a:solidFill>
                <a:latin typeface="Century Gothic" pitchFamily="34" charset="0"/>
              </a:rPr>
              <a:t>CAMBIOS EN LA REGULACIÓN Y </a:t>
            </a:r>
            <a:r>
              <a:rPr lang="es-CL" sz="2400" b="1" u="none" dirty="0" smtClean="0">
                <a:solidFill>
                  <a:srgbClr val="000099"/>
                </a:solidFill>
                <a:latin typeface="Century Gothic" pitchFamily="34" charset="0"/>
              </a:rPr>
              <a:t>SUPERVISIÓN. </a:t>
            </a:r>
            <a:r>
              <a:rPr lang="es-CL" sz="2400" b="1" i="1" dirty="0" smtClean="0">
                <a:solidFill>
                  <a:srgbClr val="FF0000"/>
                </a:solidFill>
                <a:effectLst>
                  <a:outerShdw blurRad="38100" dist="38100" dir="2700000" algn="tl">
                    <a:srgbClr val="000000">
                      <a:alpha val="43137"/>
                    </a:srgbClr>
                  </a:outerShdw>
                </a:effectLst>
                <a:latin typeface="Century Gothic" pitchFamily="34" charset="0"/>
              </a:rPr>
              <a:t>CONDUCTA DE MERCADO</a:t>
            </a:r>
            <a:endParaRPr lang="es-CL" sz="2400" b="1" i="1" dirty="0">
              <a:solidFill>
                <a:srgbClr val="FF0000"/>
              </a:solidFill>
              <a:effectLst>
                <a:outerShdw blurRad="38100" dist="38100" dir="2700000" algn="tl">
                  <a:srgbClr val="000000">
                    <a:alpha val="43137"/>
                  </a:srgbClr>
                </a:outerShdw>
              </a:effectLst>
              <a:latin typeface="Century Gothic" pitchFamily="34" charset="0"/>
            </a:endParaRPr>
          </a:p>
        </p:txBody>
      </p:sp>
    </p:spTree>
    <p:extLst>
      <p:ext uri="{BB962C8B-B14F-4D97-AF65-F5344CB8AC3E}">
        <p14:creationId xmlns:p14="http://schemas.microsoft.com/office/powerpoint/2010/main" val="1176561554"/>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t="-2000" b="-2000"/>
          </a:stretch>
        </a:blipFill>
        <a:effectLst/>
      </p:bgPr>
    </p:bg>
    <p:spTree>
      <p:nvGrpSpPr>
        <p:cNvPr id="1" name=""/>
        <p:cNvGrpSpPr/>
        <p:nvPr/>
      </p:nvGrpSpPr>
      <p:grpSpPr>
        <a:xfrm>
          <a:off x="0" y="0"/>
          <a:ext cx="0" cy="0"/>
          <a:chOff x="0" y="0"/>
          <a:chExt cx="0" cy="0"/>
        </a:xfrm>
      </p:grpSpPr>
      <p:sp>
        <p:nvSpPr>
          <p:cNvPr id="8" name="7 CuadroTexto"/>
          <p:cNvSpPr txBox="1"/>
          <p:nvPr/>
        </p:nvSpPr>
        <p:spPr>
          <a:xfrm>
            <a:off x="539552" y="1124744"/>
            <a:ext cx="7638683" cy="4893647"/>
          </a:xfrm>
          <a:prstGeom prst="rect">
            <a:avLst/>
          </a:prstGeom>
          <a:noFill/>
        </p:spPr>
        <p:txBody>
          <a:bodyPr wrap="square" rtlCol="0">
            <a:spAutoFit/>
          </a:bodyPr>
          <a:lstStyle/>
          <a:p>
            <a:pPr marL="1158875" lvl="1" indent="-701675" algn="just">
              <a:spcAft>
                <a:spcPts val="600"/>
              </a:spcAft>
              <a:buClr>
                <a:srgbClr val="CC9900"/>
              </a:buClr>
              <a:buSzPct val="124000"/>
              <a:buFont typeface="+mj-lt"/>
              <a:buAutoNum type="romanUcPeriod"/>
            </a:pPr>
            <a:r>
              <a:rPr lang="es-CL" sz="2400" dirty="0" smtClean="0">
                <a:solidFill>
                  <a:srgbClr val="000099"/>
                </a:solidFill>
                <a:latin typeface="Century Gothic" pitchFamily="34" charset="0"/>
              </a:rPr>
              <a:t>Estadísticas del mercado asegurador</a:t>
            </a:r>
            <a:endParaRPr lang="es-CL" sz="2400" dirty="0">
              <a:solidFill>
                <a:srgbClr val="000099"/>
              </a:solidFill>
              <a:latin typeface="Century Gothic" pitchFamily="34" charset="0"/>
            </a:endParaRPr>
          </a:p>
          <a:p>
            <a:pPr marL="1158875" lvl="1" indent="-701675" algn="just">
              <a:spcAft>
                <a:spcPts val="600"/>
              </a:spcAft>
              <a:buClr>
                <a:srgbClr val="CC9900"/>
              </a:buClr>
              <a:buSzPct val="124000"/>
              <a:buFont typeface="+mj-lt"/>
              <a:buAutoNum type="romanUcPeriod"/>
            </a:pPr>
            <a:endParaRPr lang="es-CL" sz="1400" dirty="0">
              <a:solidFill>
                <a:srgbClr val="000099"/>
              </a:solidFill>
              <a:latin typeface="Century Gothic" pitchFamily="34" charset="0"/>
            </a:endParaRPr>
          </a:p>
          <a:p>
            <a:pPr marL="1158875" lvl="1" indent="-701675" algn="just">
              <a:spcAft>
                <a:spcPts val="600"/>
              </a:spcAft>
              <a:buClr>
                <a:srgbClr val="CC9900"/>
              </a:buClr>
              <a:buSzPct val="124000"/>
              <a:buFont typeface="+mj-lt"/>
              <a:buAutoNum type="romanUcPeriod"/>
            </a:pPr>
            <a:r>
              <a:rPr lang="es-CL" sz="2400" dirty="0">
                <a:solidFill>
                  <a:srgbClr val="000099"/>
                </a:solidFill>
                <a:latin typeface="Century Gothic" pitchFamily="34" charset="0"/>
              </a:rPr>
              <a:t>Principales cambios en la regulación y supervisión</a:t>
            </a:r>
          </a:p>
          <a:p>
            <a:pPr marL="1158875" lvl="1" indent="-701675" algn="just">
              <a:spcAft>
                <a:spcPts val="600"/>
              </a:spcAft>
              <a:buClr>
                <a:srgbClr val="CC9900"/>
              </a:buClr>
              <a:buSzPct val="124000"/>
              <a:buFont typeface="+mj-lt"/>
              <a:buAutoNum type="romanUcPeriod"/>
            </a:pPr>
            <a:endParaRPr lang="es-CL" sz="1400" dirty="0" smtClean="0">
              <a:solidFill>
                <a:srgbClr val="000099"/>
              </a:solidFill>
              <a:latin typeface="Century Gothic" pitchFamily="34" charset="0"/>
            </a:endParaRPr>
          </a:p>
          <a:p>
            <a:pPr marL="1158875" lvl="1" indent="-701675" algn="just">
              <a:spcAft>
                <a:spcPts val="600"/>
              </a:spcAft>
              <a:buClr>
                <a:srgbClr val="CC9900"/>
              </a:buClr>
              <a:buSzPct val="124000"/>
              <a:buFont typeface="+mj-lt"/>
              <a:buAutoNum type="romanUcPeriod"/>
            </a:pPr>
            <a:r>
              <a:rPr lang="es-CL" sz="2400" dirty="0" smtClean="0">
                <a:solidFill>
                  <a:srgbClr val="000099"/>
                </a:solidFill>
                <a:latin typeface="Century Gothic" pitchFamily="34" charset="0"/>
              </a:rPr>
              <a:t>Nuevas normas del contrato de seguros: Principales </a:t>
            </a:r>
            <a:r>
              <a:rPr lang="es-CL" sz="2400" dirty="0">
                <a:solidFill>
                  <a:srgbClr val="000099"/>
                </a:solidFill>
                <a:latin typeface="Century Gothic" pitchFamily="34" charset="0"/>
              </a:rPr>
              <a:t>cambios en el Código de </a:t>
            </a:r>
            <a:r>
              <a:rPr lang="es-CL" sz="2400" dirty="0" smtClean="0">
                <a:solidFill>
                  <a:srgbClr val="000099"/>
                </a:solidFill>
                <a:latin typeface="Century Gothic" pitchFamily="34" charset="0"/>
              </a:rPr>
              <a:t>Comercio</a:t>
            </a:r>
          </a:p>
          <a:p>
            <a:pPr marL="1158875" lvl="1" indent="-701675" algn="just">
              <a:spcAft>
                <a:spcPts val="600"/>
              </a:spcAft>
              <a:buClr>
                <a:srgbClr val="CC9900"/>
              </a:buClr>
              <a:buSzPct val="124000"/>
              <a:buFont typeface="+mj-lt"/>
              <a:buAutoNum type="romanUcPeriod"/>
            </a:pPr>
            <a:endParaRPr lang="es-CL" sz="1400" dirty="0">
              <a:solidFill>
                <a:srgbClr val="000099"/>
              </a:solidFill>
              <a:latin typeface="Century Gothic" pitchFamily="34" charset="0"/>
            </a:endParaRPr>
          </a:p>
          <a:p>
            <a:pPr marL="1158875" lvl="1" indent="-701675" algn="just">
              <a:spcAft>
                <a:spcPts val="600"/>
              </a:spcAft>
              <a:buClr>
                <a:srgbClr val="CC9900"/>
              </a:buClr>
              <a:buSzPct val="124000"/>
              <a:buFont typeface="+mj-lt"/>
              <a:buAutoNum type="romanUcPeriod"/>
            </a:pPr>
            <a:r>
              <a:rPr lang="es-CL" sz="2400" dirty="0" smtClean="0">
                <a:solidFill>
                  <a:srgbClr val="000099"/>
                </a:solidFill>
                <a:latin typeface="Century Gothic" pitchFamily="34" charset="0"/>
              </a:rPr>
              <a:t>Implementación de las nuevas normas del contrato </a:t>
            </a:r>
            <a:r>
              <a:rPr lang="es-CL" sz="2400" dirty="0">
                <a:solidFill>
                  <a:srgbClr val="000099"/>
                </a:solidFill>
                <a:latin typeface="Century Gothic" pitchFamily="34" charset="0"/>
              </a:rPr>
              <a:t>de </a:t>
            </a:r>
            <a:r>
              <a:rPr lang="es-CL" sz="2400" dirty="0" smtClean="0">
                <a:solidFill>
                  <a:srgbClr val="000099"/>
                </a:solidFill>
                <a:latin typeface="Century Gothic" pitchFamily="34" charset="0"/>
              </a:rPr>
              <a:t>seguros</a:t>
            </a:r>
          </a:p>
          <a:p>
            <a:pPr marL="1158875" lvl="1" indent="-701675" algn="just">
              <a:spcAft>
                <a:spcPts val="600"/>
              </a:spcAft>
              <a:buClr>
                <a:srgbClr val="CC9900"/>
              </a:buClr>
              <a:buSzPct val="124000"/>
              <a:buFont typeface="+mj-lt"/>
              <a:buAutoNum type="romanUcPeriod"/>
            </a:pPr>
            <a:endParaRPr lang="es-CL" sz="1400" dirty="0" smtClean="0">
              <a:solidFill>
                <a:srgbClr val="000099"/>
              </a:solidFill>
              <a:latin typeface="Century Gothic" pitchFamily="34" charset="0"/>
            </a:endParaRPr>
          </a:p>
          <a:p>
            <a:pPr marL="1158875" lvl="1" indent="-701675" algn="just">
              <a:spcAft>
                <a:spcPts val="600"/>
              </a:spcAft>
              <a:buClr>
                <a:srgbClr val="CC9900"/>
              </a:buClr>
              <a:buSzPct val="124000"/>
              <a:buFont typeface="+mj-lt"/>
              <a:buAutoNum type="romanUcPeriod"/>
            </a:pPr>
            <a:r>
              <a:rPr lang="es-CL" sz="2400" dirty="0" smtClean="0">
                <a:solidFill>
                  <a:srgbClr val="000099"/>
                </a:solidFill>
                <a:latin typeface="Century Gothic" pitchFamily="34" charset="0"/>
              </a:rPr>
              <a:t>Comentarios finales</a:t>
            </a:r>
            <a:endParaRPr lang="es-ES" sz="2400" dirty="0">
              <a:solidFill>
                <a:srgbClr val="000099"/>
              </a:solidFill>
              <a:latin typeface="Century Gothic" pitchFamily="34" charset="0"/>
            </a:endParaRPr>
          </a:p>
        </p:txBody>
      </p:sp>
      <p:sp>
        <p:nvSpPr>
          <p:cNvPr id="2" name="1 CuadroTexto"/>
          <p:cNvSpPr txBox="1"/>
          <p:nvPr/>
        </p:nvSpPr>
        <p:spPr>
          <a:xfrm>
            <a:off x="395537" y="366922"/>
            <a:ext cx="8640960" cy="646331"/>
          </a:xfrm>
          <a:prstGeom prst="rect">
            <a:avLst/>
          </a:prstGeom>
          <a:noFill/>
        </p:spPr>
        <p:txBody>
          <a:bodyPr wrap="square" rtlCol="0">
            <a:spAutoFit/>
          </a:bodyPr>
          <a:lstStyle/>
          <a:p>
            <a:r>
              <a:rPr lang="es-CL" sz="3600" b="1" dirty="0" smtClean="0">
                <a:solidFill>
                  <a:srgbClr val="000099"/>
                </a:solidFill>
                <a:latin typeface="Century Gothic" pitchFamily="34" charset="0"/>
              </a:rPr>
              <a:t>Temario</a:t>
            </a:r>
            <a:endParaRPr lang="es-CL" sz="3600" b="1" dirty="0">
              <a:solidFill>
                <a:srgbClr val="000099"/>
              </a:solidFill>
              <a:latin typeface="Century Gothic" pitchFamily="34" charset="0"/>
            </a:endParaRPr>
          </a:p>
        </p:txBody>
      </p:sp>
    </p:spTree>
    <p:extLst>
      <p:ext uri="{BB962C8B-B14F-4D97-AF65-F5344CB8AC3E}">
        <p14:creationId xmlns:p14="http://schemas.microsoft.com/office/powerpoint/2010/main" val="2259214589"/>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t="-2000" b="-2000"/>
          </a:stretch>
        </a:blipFill>
        <a:effectLst/>
      </p:bgPr>
    </p:bg>
    <p:spTree>
      <p:nvGrpSpPr>
        <p:cNvPr id="1" name=""/>
        <p:cNvGrpSpPr/>
        <p:nvPr/>
      </p:nvGrpSpPr>
      <p:grpSpPr>
        <a:xfrm>
          <a:off x="0" y="0"/>
          <a:ext cx="0" cy="0"/>
          <a:chOff x="0" y="0"/>
          <a:chExt cx="0" cy="0"/>
        </a:xfrm>
      </p:grpSpPr>
      <p:sp>
        <p:nvSpPr>
          <p:cNvPr id="30722" name="1 Marcador de contenido"/>
          <p:cNvSpPr>
            <a:spLocks noGrp="1"/>
          </p:cNvSpPr>
          <p:nvPr>
            <p:ph idx="1"/>
          </p:nvPr>
        </p:nvSpPr>
        <p:spPr>
          <a:xfrm>
            <a:off x="228600" y="1143000"/>
            <a:ext cx="8305800" cy="5486400"/>
          </a:xfrm>
        </p:spPr>
        <p:txBody>
          <a:bodyPr/>
          <a:lstStyle/>
          <a:p>
            <a:pPr marL="0" lvl="1" indent="0">
              <a:buFontTx/>
              <a:buNone/>
              <a:defRPr/>
            </a:pPr>
            <a:r>
              <a:rPr lang="es-CL" sz="2200" b="1" dirty="0" smtClean="0">
                <a:solidFill>
                  <a:srgbClr val="FFC000"/>
                </a:solidFill>
                <a:latin typeface="Century Gothic" pitchFamily="34" charset="0"/>
              </a:rPr>
              <a:t>Licitación Seguros Colectivos de Créditos Hipotecarios</a:t>
            </a:r>
            <a:endParaRPr lang="es-ES" sz="2200" dirty="0" smtClean="0">
              <a:solidFill>
                <a:srgbClr val="FFC000"/>
              </a:solidFill>
              <a:latin typeface="Century Gothic" pitchFamily="34" charset="0"/>
            </a:endParaRPr>
          </a:p>
          <a:p>
            <a:pPr marL="0" indent="0" algn="ctr">
              <a:buFontTx/>
              <a:buNone/>
              <a:defRPr/>
            </a:pPr>
            <a:endParaRPr lang="es-CL" sz="2000" b="1" dirty="0" smtClean="0">
              <a:solidFill>
                <a:srgbClr val="0000CC"/>
              </a:solidFill>
              <a:latin typeface="Century Gothic" pitchFamily="34" charset="0"/>
            </a:endParaRPr>
          </a:p>
          <a:p>
            <a:pPr marL="0" indent="0" algn="ctr">
              <a:buFontTx/>
              <a:buNone/>
              <a:defRPr/>
            </a:pPr>
            <a:r>
              <a:rPr lang="es-CL" sz="2000" b="1" dirty="0" smtClean="0">
                <a:solidFill>
                  <a:srgbClr val="0000CC"/>
                </a:solidFill>
                <a:latin typeface="Century Gothic" pitchFamily="34" charset="0"/>
              </a:rPr>
              <a:t>RESULTADOS</a:t>
            </a:r>
          </a:p>
          <a:p>
            <a:pPr marL="0" indent="0" algn="ctr">
              <a:buFontTx/>
              <a:buNone/>
              <a:defRPr/>
            </a:pPr>
            <a:endParaRPr lang="es-CL" sz="2000" b="1" dirty="0" smtClean="0">
              <a:solidFill>
                <a:srgbClr val="0000CC"/>
              </a:solidFill>
              <a:latin typeface="Century Gothic" pitchFamily="34" charset="0"/>
            </a:endParaRPr>
          </a:p>
          <a:p>
            <a:pPr algn="just">
              <a:buClr>
                <a:srgbClr val="FFC000"/>
              </a:buClr>
              <a:buSzPct val="130000"/>
              <a:buFont typeface="Wingdings" pitchFamily="2" charset="2"/>
              <a:buChar char="§"/>
              <a:defRPr/>
            </a:pPr>
            <a:r>
              <a:rPr lang="es-CL" sz="2000" dirty="0" smtClean="0">
                <a:solidFill>
                  <a:srgbClr val="0000CC"/>
                </a:solidFill>
                <a:latin typeface="Century Gothic" pitchFamily="34" charset="0"/>
              </a:rPr>
              <a:t>Entre julio de 2012 y mayo de 2013 se han </a:t>
            </a:r>
            <a:r>
              <a:rPr lang="es-CL" sz="2000" dirty="0">
                <a:solidFill>
                  <a:srgbClr val="0000CC"/>
                </a:solidFill>
                <a:latin typeface="Century Gothic" pitchFamily="34" charset="0"/>
              </a:rPr>
              <a:t>licitado 73 carteras hipotecarias, las que han beneficiado a más de 900 mil </a:t>
            </a:r>
            <a:r>
              <a:rPr lang="es-CL" sz="2000" dirty="0" smtClean="0">
                <a:solidFill>
                  <a:srgbClr val="0000CC"/>
                </a:solidFill>
                <a:latin typeface="Century Gothic" pitchFamily="34" charset="0"/>
              </a:rPr>
              <a:t>personas con un menor precio y mejores coberturas. </a:t>
            </a:r>
          </a:p>
          <a:p>
            <a:pPr algn="just">
              <a:buClr>
                <a:srgbClr val="FFC000"/>
              </a:buClr>
              <a:buSzPct val="130000"/>
              <a:buFont typeface="Wingdings" pitchFamily="2" charset="2"/>
              <a:buChar char="§"/>
              <a:defRPr/>
            </a:pPr>
            <a:endParaRPr lang="es-CL" sz="2000" dirty="0" smtClean="0">
              <a:solidFill>
                <a:srgbClr val="0000CC"/>
              </a:solidFill>
              <a:latin typeface="Century Gothic" pitchFamily="34" charset="0"/>
            </a:endParaRPr>
          </a:p>
          <a:p>
            <a:pPr algn="just">
              <a:buClr>
                <a:srgbClr val="FFC000"/>
              </a:buClr>
              <a:buSzPct val="130000"/>
              <a:buFont typeface="Wingdings" pitchFamily="2" charset="2"/>
              <a:buChar char="§"/>
              <a:defRPr/>
            </a:pPr>
            <a:r>
              <a:rPr lang="es-CL" sz="2000" dirty="0" smtClean="0">
                <a:solidFill>
                  <a:srgbClr val="0000CC"/>
                </a:solidFill>
                <a:latin typeface="Century Gothic" pitchFamily="34" charset="0"/>
              </a:rPr>
              <a:t>En desgravamen y </a:t>
            </a:r>
            <a:r>
              <a:rPr lang="es-CL" sz="2000" dirty="0">
                <a:solidFill>
                  <a:srgbClr val="0000CC"/>
                </a:solidFill>
                <a:latin typeface="Century Gothic" pitchFamily="34" charset="0"/>
              </a:rPr>
              <a:t>desgravamen más invalidez total y permanente 2/3, baja promedio del 60,8% en la tasa del seguro.</a:t>
            </a:r>
          </a:p>
          <a:p>
            <a:pPr algn="just">
              <a:buClr>
                <a:srgbClr val="FFC000"/>
              </a:buClr>
              <a:buSzPct val="130000"/>
              <a:buFont typeface="Wingdings" pitchFamily="2" charset="2"/>
              <a:buChar char="§"/>
              <a:defRPr/>
            </a:pPr>
            <a:endParaRPr lang="es-CL" sz="2000" dirty="0">
              <a:solidFill>
                <a:srgbClr val="0000CC"/>
              </a:solidFill>
              <a:latin typeface="Century Gothic" pitchFamily="34" charset="0"/>
            </a:endParaRPr>
          </a:p>
          <a:p>
            <a:pPr algn="just">
              <a:buClr>
                <a:srgbClr val="FFC000"/>
              </a:buClr>
              <a:buSzPct val="130000"/>
              <a:buFont typeface="Wingdings" pitchFamily="2" charset="2"/>
              <a:buChar char="§"/>
              <a:defRPr/>
            </a:pPr>
            <a:r>
              <a:rPr lang="es-CL" sz="2000" dirty="0">
                <a:solidFill>
                  <a:srgbClr val="0000CC"/>
                </a:solidFill>
                <a:latin typeface="Century Gothic" pitchFamily="34" charset="0"/>
              </a:rPr>
              <a:t>En incendio e incendio más adicionales, baja promedio del 33,3% en el precio del seguro.</a:t>
            </a:r>
          </a:p>
          <a:p>
            <a:pPr algn="just">
              <a:defRPr/>
            </a:pPr>
            <a:endParaRPr lang="es-CL" sz="2000" dirty="0" smtClean="0">
              <a:solidFill>
                <a:srgbClr val="0000CC"/>
              </a:solidFill>
              <a:latin typeface="Century Gothic" pitchFamily="34" charset="0"/>
            </a:endParaRPr>
          </a:p>
          <a:p>
            <a:pPr algn="just">
              <a:defRPr/>
            </a:pPr>
            <a:endParaRPr lang="es-CL" sz="2000" dirty="0" smtClean="0">
              <a:solidFill>
                <a:srgbClr val="0000CC"/>
              </a:solidFill>
              <a:latin typeface="Century Gothic" pitchFamily="34" charset="0"/>
            </a:endParaRPr>
          </a:p>
          <a:p>
            <a:pPr algn="just">
              <a:defRPr/>
            </a:pPr>
            <a:endParaRPr lang="es-CL" sz="2000" dirty="0" smtClean="0">
              <a:solidFill>
                <a:srgbClr val="0000CC"/>
              </a:solidFill>
              <a:latin typeface="Century Gothic" pitchFamily="34" charset="0"/>
            </a:endParaRPr>
          </a:p>
        </p:txBody>
      </p:sp>
      <p:sp>
        <p:nvSpPr>
          <p:cNvPr id="5" name="1 CuadroTexto"/>
          <p:cNvSpPr txBox="1">
            <a:spLocks noChangeArrowheads="1"/>
          </p:cNvSpPr>
          <p:nvPr/>
        </p:nvSpPr>
        <p:spPr bwMode="auto">
          <a:xfrm>
            <a:off x="205680" y="44624"/>
            <a:ext cx="8686800"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u="sng">
                <a:solidFill>
                  <a:schemeClr val="tx1"/>
                </a:solidFill>
                <a:latin typeface="Arial" charset="0"/>
              </a:defRPr>
            </a:lvl1pPr>
            <a:lvl2pPr marL="742950" indent="-285750" eaLnBrk="0" hangingPunct="0">
              <a:defRPr u="sng">
                <a:solidFill>
                  <a:schemeClr val="tx1"/>
                </a:solidFill>
                <a:latin typeface="Arial" charset="0"/>
              </a:defRPr>
            </a:lvl2pPr>
            <a:lvl3pPr marL="1143000" indent="-228600" eaLnBrk="0" hangingPunct="0">
              <a:defRPr u="sng">
                <a:solidFill>
                  <a:schemeClr val="tx1"/>
                </a:solidFill>
                <a:latin typeface="Arial" charset="0"/>
              </a:defRPr>
            </a:lvl3pPr>
            <a:lvl4pPr marL="1600200" indent="-228600" eaLnBrk="0" hangingPunct="0">
              <a:defRPr u="sng">
                <a:solidFill>
                  <a:schemeClr val="tx1"/>
                </a:solidFill>
                <a:latin typeface="Arial" charset="0"/>
              </a:defRPr>
            </a:lvl4pPr>
            <a:lvl5pPr marL="2057400" indent="-228600" eaLnBrk="0" hangingPunct="0">
              <a:defRPr u="sng">
                <a:solidFill>
                  <a:schemeClr val="tx1"/>
                </a:solidFill>
                <a:latin typeface="Arial" charset="0"/>
              </a:defRPr>
            </a:lvl5pPr>
            <a:lvl6pPr marL="2514600" indent="-228600" eaLnBrk="0" fontAlgn="base" hangingPunct="0">
              <a:spcBef>
                <a:spcPct val="0"/>
              </a:spcBef>
              <a:spcAft>
                <a:spcPct val="0"/>
              </a:spcAft>
              <a:defRPr u="sng">
                <a:solidFill>
                  <a:schemeClr val="tx1"/>
                </a:solidFill>
                <a:latin typeface="Arial" charset="0"/>
              </a:defRPr>
            </a:lvl6pPr>
            <a:lvl7pPr marL="2971800" indent="-228600" eaLnBrk="0" fontAlgn="base" hangingPunct="0">
              <a:spcBef>
                <a:spcPct val="0"/>
              </a:spcBef>
              <a:spcAft>
                <a:spcPct val="0"/>
              </a:spcAft>
              <a:defRPr u="sng">
                <a:solidFill>
                  <a:schemeClr val="tx1"/>
                </a:solidFill>
                <a:latin typeface="Arial" charset="0"/>
              </a:defRPr>
            </a:lvl7pPr>
            <a:lvl8pPr marL="3429000" indent="-228600" eaLnBrk="0" fontAlgn="base" hangingPunct="0">
              <a:spcBef>
                <a:spcPct val="0"/>
              </a:spcBef>
              <a:spcAft>
                <a:spcPct val="0"/>
              </a:spcAft>
              <a:defRPr u="sng">
                <a:solidFill>
                  <a:schemeClr val="tx1"/>
                </a:solidFill>
                <a:latin typeface="Arial" charset="0"/>
              </a:defRPr>
            </a:lvl8pPr>
            <a:lvl9pPr marL="3886200" indent="-228600" eaLnBrk="0" fontAlgn="base" hangingPunct="0">
              <a:spcBef>
                <a:spcPct val="0"/>
              </a:spcBef>
              <a:spcAft>
                <a:spcPct val="0"/>
              </a:spcAft>
              <a:defRPr u="sng">
                <a:solidFill>
                  <a:schemeClr val="tx1"/>
                </a:solidFill>
                <a:latin typeface="Arial" charset="0"/>
              </a:defRPr>
            </a:lvl9pPr>
          </a:lstStyle>
          <a:p>
            <a:pPr marL="533400" indent="-533400" eaLnBrk="1" hangingPunct="1">
              <a:tabLst>
                <a:tab pos="533400" algn="l"/>
              </a:tabLst>
            </a:pPr>
            <a:r>
              <a:rPr lang="es-CL" sz="2400" b="1" u="none" dirty="0">
                <a:solidFill>
                  <a:srgbClr val="000099"/>
                </a:solidFill>
                <a:latin typeface="Century Gothic" pitchFamily="34" charset="0"/>
              </a:rPr>
              <a:t>II. </a:t>
            </a:r>
            <a:r>
              <a:rPr lang="es-CL" sz="2400" b="1" u="none" dirty="0" smtClean="0">
                <a:solidFill>
                  <a:srgbClr val="000099"/>
                </a:solidFill>
                <a:latin typeface="Century Gothic" pitchFamily="34" charset="0"/>
              </a:rPr>
              <a:t>	PRINCIPALES </a:t>
            </a:r>
            <a:r>
              <a:rPr lang="es-CL" sz="2400" b="1" u="none" dirty="0">
                <a:solidFill>
                  <a:srgbClr val="000099"/>
                </a:solidFill>
                <a:latin typeface="Century Gothic" pitchFamily="34" charset="0"/>
              </a:rPr>
              <a:t>CAMBIOS EN LA REGULACIÓN Y </a:t>
            </a:r>
            <a:r>
              <a:rPr lang="es-CL" sz="2400" b="1" u="none" dirty="0" smtClean="0">
                <a:solidFill>
                  <a:srgbClr val="000099"/>
                </a:solidFill>
                <a:latin typeface="Century Gothic" pitchFamily="34" charset="0"/>
              </a:rPr>
              <a:t>SUPERVISIÓN. </a:t>
            </a:r>
            <a:r>
              <a:rPr lang="es-CL" sz="2400" b="1" i="1" dirty="0" smtClean="0">
                <a:solidFill>
                  <a:srgbClr val="FF0000"/>
                </a:solidFill>
                <a:effectLst>
                  <a:outerShdw blurRad="38100" dist="38100" dir="2700000" algn="tl">
                    <a:srgbClr val="000000">
                      <a:alpha val="43137"/>
                    </a:srgbClr>
                  </a:outerShdw>
                </a:effectLst>
                <a:latin typeface="Century Gothic" pitchFamily="34" charset="0"/>
              </a:rPr>
              <a:t>CONDUCTA DE MERCADO</a:t>
            </a:r>
            <a:endParaRPr lang="es-CL" sz="2400" b="1" i="1" dirty="0">
              <a:solidFill>
                <a:srgbClr val="FF0000"/>
              </a:solidFill>
              <a:effectLst>
                <a:outerShdw blurRad="38100" dist="38100" dir="2700000" algn="tl">
                  <a:srgbClr val="000000">
                    <a:alpha val="43137"/>
                  </a:srgbClr>
                </a:outerShdw>
              </a:effectLst>
              <a:latin typeface="Century Gothic" pitchFamily="34" charset="0"/>
            </a:endParaRPr>
          </a:p>
        </p:txBody>
      </p:sp>
    </p:spTree>
    <p:extLst>
      <p:ext uri="{BB962C8B-B14F-4D97-AF65-F5344CB8AC3E}">
        <p14:creationId xmlns:p14="http://schemas.microsoft.com/office/powerpoint/2010/main" val="3158152125"/>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t="-2000" b="-2000"/>
          </a:stretch>
        </a:blipFill>
        <a:effectLst/>
      </p:bgPr>
    </p:bg>
    <p:spTree>
      <p:nvGrpSpPr>
        <p:cNvPr id="1" name=""/>
        <p:cNvGrpSpPr/>
        <p:nvPr/>
      </p:nvGrpSpPr>
      <p:grpSpPr>
        <a:xfrm>
          <a:off x="0" y="0"/>
          <a:ext cx="0" cy="0"/>
          <a:chOff x="0" y="0"/>
          <a:chExt cx="0" cy="0"/>
        </a:xfrm>
      </p:grpSpPr>
      <p:sp>
        <p:nvSpPr>
          <p:cNvPr id="31746" name="2 Marcador de contenido"/>
          <p:cNvSpPr>
            <a:spLocks noGrp="1"/>
          </p:cNvSpPr>
          <p:nvPr>
            <p:ph idx="1"/>
          </p:nvPr>
        </p:nvSpPr>
        <p:spPr>
          <a:xfrm>
            <a:off x="381000" y="1052736"/>
            <a:ext cx="8229600" cy="5257800"/>
          </a:xfrm>
        </p:spPr>
        <p:txBody>
          <a:bodyPr>
            <a:normAutofit fontScale="92500" lnSpcReduction="20000"/>
          </a:bodyPr>
          <a:lstStyle/>
          <a:p>
            <a:pPr marL="0" indent="0" algn="just">
              <a:buSzPct val="120000"/>
              <a:buFontTx/>
              <a:buNone/>
              <a:defRPr/>
            </a:pPr>
            <a:r>
              <a:rPr lang="es-CL" sz="2400" b="1" dirty="0">
                <a:solidFill>
                  <a:srgbClr val="FFC000"/>
                </a:solidFill>
                <a:latin typeface="Century Gothic" pitchFamily="34" charset="0"/>
              </a:rPr>
              <a:t>Sistema de Información de Contratos de Seguros (SICS)</a:t>
            </a:r>
            <a:endParaRPr lang="es-ES" sz="2400" dirty="0">
              <a:solidFill>
                <a:srgbClr val="FFC000"/>
              </a:solidFill>
              <a:latin typeface="Century Gothic" pitchFamily="34" charset="0"/>
            </a:endParaRPr>
          </a:p>
          <a:p>
            <a:pPr algn="just">
              <a:buSzPct val="120000"/>
              <a:buFont typeface="Wingdings" pitchFamily="2" charset="2"/>
              <a:buChar char="§"/>
              <a:defRPr/>
            </a:pPr>
            <a:endParaRPr lang="es-CL" sz="1000" dirty="0" smtClean="0">
              <a:solidFill>
                <a:srgbClr val="0000CC"/>
              </a:solidFill>
              <a:latin typeface="Century Gothic" pitchFamily="34" charset="0"/>
            </a:endParaRPr>
          </a:p>
          <a:p>
            <a:pPr algn="just">
              <a:buClr>
                <a:srgbClr val="FFC000"/>
              </a:buClr>
              <a:buSzPct val="130000"/>
              <a:buFont typeface="Wingdings" pitchFamily="2" charset="2"/>
              <a:buChar char="§"/>
              <a:defRPr/>
            </a:pPr>
            <a:r>
              <a:rPr lang="es-CL" sz="2000" dirty="0" smtClean="0">
                <a:solidFill>
                  <a:srgbClr val="0000CC"/>
                </a:solidFill>
                <a:latin typeface="Century Gothic" pitchFamily="34" charset="0"/>
              </a:rPr>
              <a:t>Sistema establecido en la Ley de Seguros, que comenzó a operar el 18 de diciembre de 2012, que permite consultar por los seguros contratados o en que se es beneficiario.</a:t>
            </a:r>
          </a:p>
          <a:p>
            <a:pPr algn="just">
              <a:buClr>
                <a:srgbClr val="FFC000"/>
              </a:buClr>
              <a:buSzPct val="130000"/>
              <a:buFont typeface="Wingdings" pitchFamily="2" charset="2"/>
              <a:buChar char="§"/>
              <a:defRPr/>
            </a:pPr>
            <a:endParaRPr lang="es-CL" sz="1000" dirty="0" smtClean="0">
              <a:solidFill>
                <a:srgbClr val="0000CC"/>
              </a:solidFill>
              <a:latin typeface="Century Gothic" pitchFamily="34" charset="0"/>
            </a:endParaRPr>
          </a:p>
          <a:p>
            <a:pPr algn="just">
              <a:buClr>
                <a:srgbClr val="FFC000"/>
              </a:buClr>
              <a:buSzPct val="130000"/>
              <a:buFont typeface="Wingdings" pitchFamily="2" charset="2"/>
              <a:buChar char="§"/>
              <a:defRPr/>
            </a:pPr>
            <a:r>
              <a:rPr lang="es-CL" sz="2000" dirty="0" smtClean="0">
                <a:solidFill>
                  <a:srgbClr val="0000CC"/>
                </a:solidFill>
                <a:latin typeface="Century Gothic" pitchFamily="34" charset="0"/>
              </a:rPr>
              <a:t>Es un servicio dirigido principalmente a aquellos que desconocen qué seguros tienen y a personas naturales cuyos familiares han fallecido o tengan incapacidad judicialmente declarada.</a:t>
            </a:r>
          </a:p>
          <a:p>
            <a:pPr algn="just">
              <a:buClr>
                <a:srgbClr val="FFC000"/>
              </a:buClr>
              <a:buSzPct val="130000"/>
              <a:buFont typeface="Wingdings" pitchFamily="2" charset="2"/>
              <a:buChar char="§"/>
              <a:defRPr/>
            </a:pPr>
            <a:endParaRPr lang="es-CL" sz="1000" dirty="0" smtClean="0">
              <a:solidFill>
                <a:srgbClr val="0000CC"/>
              </a:solidFill>
              <a:latin typeface="Century Gothic" pitchFamily="34" charset="0"/>
            </a:endParaRPr>
          </a:p>
          <a:p>
            <a:pPr algn="just">
              <a:buClr>
                <a:srgbClr val="FFC000"/>
              </a:buClr>
              <a:buSzPct val="130000"/>
              <a:buFont typeface="Wingdings" pitchFamily="2" charset="2"/>
              <a:buChar char="§"/>
              <a:defRPr/>
            </a:pPr>
            <a:r>
              <a:rPr lang="es-CL" sz="2000" dirty="0" smtClean="0">
                <a:solidFill>
                  <a:srgbClr val="0000CC"/>
                </a:solidFill>
                <a:latin typeface="Century Gothic" pitchFamily="34" charset="0"/>
              </a:rPr>
              <a:t>Busca entregar de manera sencilla y rápida toda la información referente a los seguros contratados o en los que se es beneficiario.</a:t>
            </a:r>
          </a:p>
          <a:p>
            <a:pPr algn="just">
              <a:buClr>
                <a:srgbClr val="FFC000"/>
              </a:buClr>
              <a:buSzPct val="130000"/>
              <a:buFont typeface="Wingdings" pitchFamily="2" charset="2"/>
              <a:buChar char="§"/>
              <a:defRPr/>
            </a:pPr>
            <a:endParaRPr lang="es-CL" sz="1000" dirty="0" smtClean="0">
              <a:solidFill>
                <a:srgbClr val="0000CC"/>
              </a:solidFill>
              <a:latin typeface="Century Gothic" pitchFamily="34" charset="0"/>
            </a:endParaRPr>
          </a:p>
          <a:p>
            <a:pPr algn="just">
              <a:buClr>
                <a:srgbClr val="FFC000"/>
              </a:buClr>
              <a:buSzPct val="130000"/>
              <a:buFont typeface="Wingdings" pitchFamily="2" charset="2"/>
              <a:buChar char="§"/>
              <a:defRPr/>
            </a:pPr>
            <a:r>
              <a:rPr lang="es-CL" sz="2000" dirty="0" smtClean="0">
                <a:solidFill>
                  <a:srgbClr val="0000CC"/>
                </a:solidFill>
                <a:latin typeface="Century Gothic" pitchFamily="34" charset="0"/>
              </a:rPr>
              <a:t>Las personas pueden consultar a través del sitio web de la SVS, quien envía la consulta a todas las aseguradoras utilizando </a:t>
            </a:r>
            <a:r>
              <a:rPr lang="es-CL" sz="2000" dirty="0" err="1" smtClean="0">
                <a:solidFill>
                  <a:srgbClr val="0000CC"/>
                </a:solidFill>
                <a:latin typeface="Century Gothic" pitchFamily="34" charset="0"/>
              </a:rPr>
              <a:t>webservice</a:t>
            </a:r>
            <a:r>
              <a:rPr lang="es-CL" sz="2000" dirty="0" smtClean="0">
                <a:solidFill>
                  <a:srgbClr val="0000CC"/>
                </a:solidFill>
                <a:latin typeface="Century Gothic" pitchFamily="34" charset="0"/>
              </a:rPr>
              <a:t>, resume la información de éstas e informa al ciudadano.</a:t>
            </a:r>
          </a:p>
          <a:p>
            <a:pPr algn="just">
              <a:buClr>
                <a:srgbClr val="FFC000"/>
              </a:buClr>
              <a:buSzPct val="130000"/>
              <a:buFont typeface="Wingdings" pitchFamily="2" charset="2"/>
              <a:buChar char="§"/>
              <a:defRPr/>
            </a:pPr>
            <a:endParaRPr lang="es-CL" sz="1000" dirty="0" smtClean="0">
              <a:solidFill>
                <a:srgbClr val="0000CC"/>
              </a:solidFill>
              <a:latin typeface="Century Gothic" pitchFamily="34" charset="0"/>
            </a:endParaRPr>
          </a:p>
          <a:p>
            <a:pPr algn="just">
              <a:buClr>
                <a:srgbClr val="FFC000"/>
              </a:buClr>
              <a:buSzPct val="130000"/>
              <a:buFont typeface="Wingdings" pitchFamily="2" charset="2"/>
              <a:buChar char="§"/>
              <a:defRPr/>
            </a:pPr>
            <a:r>
              <a:rPr lang="es-CL" sz="2000" dirty="0">
                <a:solidFill>
                  <a:srgbClr val="0000CC"/>
                </a:solidFill>
                <a:latin typeface="Century Gothic" pitchFamily="34" charset="0"/>
              </a:rPr>
              <a:t>Entre el 18/12/2012 y el </a:t>
            </a:r>
            <a:r>
              <a:rPr lang="es-CL" sz="2000" dirty="0" smtClean="0">
                <a:solidFill>
                  <a:srgbClr val="0000CC"/>
                </a:solidFill>
                <a:latin typeface="Century Gothic" pitchFamily="34" charset="0"/>
              </a:rPr>
              <a:t>21/06/2013 </a:t>
            </a:r>
            <a:r>
              <a:rPr lang="es-CL" sz="2000" dirty="0">
                <a:solidFill>
                  <a:srgbClr val="0000CC"/>
                </a:solidFill>
                <a:latin typeface="Century Gothic" pitchFamily="34" charset="0"/>
              </a:rPr>
              <a:t>se </a:t>
            </a:r>
            <a:r>
              <a:rPr lang="es-CL" sz="2100" dirty="0">
                <a:solidFill>
                  <a:srgbClr val="0000CC"/>
                </a:solidFill>
                <a:latin typeface="Century Gothic" pitchFamily="34" charset="0"/>
              </a:rPr>
              <a:t>han recibido 6.647  consultas.</a:t>
            </a:r>
          </a:p>
        </p:txBody>
      </p:sp>
      <p:sp>
        <p:nvSpPr>
          <p:cNvPr id="5" name="1 CuadroTexto"/>
          <p:cNvSpPr txBox="1">
            <a:spLocks noChangeArrowheads="1"/>
          </p:cNvSpPr>
          <p:nvPr/>
        </p:nvSpPr>
        <p:spPr bwMode="auto">
          <a:xfrm>
            <a:off x="205680" y="44624"/>
            <a:ext cx="8686800"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u="sng">
                <a:solidFill>
                  <a:schemeClr val="tx1"/>
                </a:solidFill>
                <a:latin typeface="Arial" charset="0"/>
              </a:defRPr>
            </a:lvl1pPr>
            <a:lvl2pPr marL="742950" indent="-285750" eaLnBrk="0" hangingPunct="0">
              <a:defRPr u="sng">
                <a:solidFill>
                  <a:schemeClr val="tx1"/>
                </a:solidFill>
                <a:latin typeface="Arial" charset="0"/>
              </a:defRPr>
            </a:lvl2pPr>
            <a:lvl3pPr marL="1143000" indent="-228600" eaLnBrk="0" hangingPunct="0">
              <a:defRPr u="sng">
                <a:solidFill>
                  <a:schemeClr val="tx1"/>
                </a:solidFill>
                <a:latin typeface="Arial" charset="0"/>
              </a:defRPr>
            </a:lvl3pPr>
            <a:lvl4pPr marL="1600200" indent="-228600" eaLnBrk="0" hangingPunct="0">
              <a:defRPr u="sng">
                <a:solidFill>
                  <a:schemeClr val="tx1"/>
                </a:solidFill>
                <a:latin typeface="Arial" charset="0"/>
              </a:defRPr>
            </a:lvl4pPr>
            <a:lvl5pPr marL="2057400" indent="-228600" eaLnBrk="0" hangingPunct="0">
              <a:defRPr u="sng">
                <a:solidFill>
                  <a:schemeClr val="tx1"/>
                </a:solidFill>
                <a:latin typeface="Arial" charset="0"/>
              </a:defRPr>
            </a:lvl5pPr>
            <a:lvl6pPr marL="2514600" indent="-228600" eaLnBrk="0" fontAlgn="base" hangingPunct="0">
              <a:spcBef>
                <a:spcPct val="0"/>
              </a:spcBef>
              <a:spcAft>
                <a:spcPct val="0"/>
              </a:spcAft>
              <a:defRPr u="sng">
                <a:solidFill>
                  <a:schemeClr val="tx1"/>
                </a:solidFill>
                <a:latin typeface="Arial" charset="0"/>
              </a:defRPr>
            </a:lvl6pPr>
            <a:lvl7pPr marL="2971800" indent="-228600" eaLnBrk="0" fontAlgn="base" hangingPunct="0">
              <a:spcBef>
                <a:spcPct val="0"/>
              </a:spcBef>
              <a:spcAft>
                <a:spcPct val="0"/>
              </a:spcAft>
              <a:defRPr u="sng">
                <a:solidFill>
                  <a:schemeClr val="tx1"/>
                </a:solidFill>
                <a:latin typeface="Arial" charset="0"/>
              </a:defRPr>
            </a:lvl7pPr>
            <a:lvl8pPr marL="3429000" indent="-228600" eaLnBrk="0" fontAlgn="base" hangingPunct="0">
              <a:spcBef>
                <a:spcPct val="0"/>
              </a:spcBef>
              <a:spcAft>
                <a:spcPct val="0"/>
              </a:spcAft>
              <a:defRPr u="sng">
                <a:solidFill>
                  <a:schemeClr val="tx1"/>
                </a:solidFill>
                <a:latin typeface="Arial" charset="0"/>
              </a:defRPr>
            </a:lvl8pPr>
            <a:lvl9pPr marL="3886200" indent="-228600" eaLnBrk="0" fontAlgn="base" hangingPunct="0">
              <a:spcBef>
                <a:spcPct val="0"/>
              </a:spcBef>
              <a:spcAft>
                <a:spcPct val="0"/>
              </a:spcAft>
              <a:defRPr u="sng">
                <a:solidFill>
                  <a:schemeClr val="tx1"/>
                </a:solidFill>
                <a:latin typeface="Arial" charset="0"/>
              </a:defRPr>
            </a:lvl9pPr>
          </a:lstStyle>
          <a:p>
            <a:pPr marL="533400" indent="-533400" eaLnBrk="1" hangingPunct="1">
              <a:tabLst>
                <a:tab pos="533400" algn="l"/>
              </a:tabLst>
            </a:pPr>
            <a:r>
              <a:rPr lang="es-CL" sz="2400" b="1" u="none" dirty="0">
                <a:solidFill>
                  <a:srgbClr val="000099"/>
                </a:solidFill>
                <a:latin typeface="Century Gothic" pitchFamily="34" charset="0"/>
              </a:rPr>
              <a:t>II. </a:t>
            </a:r>
            <a:r>
              <a:rPr lang="es-CL" sz="2400" b="1" u="none" dirty="0" smtClean="0">
                <a:solidFill>
                  <a:srgbClr val="000099"/>
                </a:solidFill>
                <a:latin typeface="Century Gothic" pitchFamily="34" charset="0"/>
              </a:rPr>
              <a:t>	PRINCIPALES </a:t>
            </a:r>
            <a:r>
              <a:rPr lang="es-CL" sz="2400" b="1" u="none" dirty="0">
                <a:solidFill>
                  <a:srgbClr val="000099"/>
                </a:solidFill>
                <a:latin typeface="Century Gothic" pitchFamily="34" charset="0"/>
              </a:rPr>
              <a:t>CAMBIOS EN LA REGULACIÓN Y </a:t>
            </a:r>
            <a:r>
              <a:rPr lang="es-CL" sz="2400" b="1" u="none" dirty="0" smtClean="0">
                <a:solidFill>
                  <a:srgbClr val="000099"/>
                </a:solidFill>
                <a:latin typeface="Century Gothic" pitchFamily="34" charset="0"/>
              </a:rPr>
              <a:t>SUPERVISIÓN. </a:t>
            </a:r>
            <a:r>
              <a:rPr lang="es-CL" sz="2400" b="1" i="1" dirty="0" smtClean="0">
                <a:solidFill>
                  <a:srgbClr val="FF0000"/>
                </a:solidFill>
                <a:effectLst>
                  <a:outerShdw blurRad="38100" dist="38100" dir="2700000" algn="tl">
                    <a:srgbClr val="000000">
                      <a:alpha val="43137"/>
                    </a:srgbClr>
                  </a:outerShdw>
                </a:effectLst>
                <a:latin typeface="Century Gothic" pitchFamily="34" charset="0"/>
              </a:rPr>
              <a:t>CONDUCTA DE MERCADO</a:t>
            </a:r>
            <a:endParaRPr lang="es-CL" sz="2400" b="1" i="1" dirty="0">
              <a:solidFill>
                <a:srgbClr val="FF0000"/>
              </a:solidFill>
              <a:effectLst>
                <a:outerShdw blurRad="38100" dist="38100" dir="2700000" algn="tl">
                  <a:srgbClr val="000000">
                    <a:alpha val="43137"/>
                  </a:srgbClr>
                </a:outerShdw>
              </a:effectLst>
              <a:latin typeface="Century Gothic" pitchFamily="34" charset="0"/>
            </a:endParaRPr>
          </a:p>
        </p:txBody>
      </p:sp>
    </p:spTree>
    <p:extLst>
      <p:ext uri="{BB962C8B-B14F-4D97-AF65-F5344CB8AC3E}">
        <p14:creationId xmlns:p14="http://schemas.microsoft.com/office/powerpoint/2010/main" val="4186102175"/>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9" name="1 Rectángulo"/>
          <p:cNvSpPr>
            <a:spLocks noChangeArrowheads="1"/>
          </p:cNvSpPr>
          <p:nvPr/>
        </p:nvSpPr>
        <p:spPr bwMode="auto">
          <a:xfrm>
            <a:off x="420688" y="980728"/>
            <a:ext cx="8471792" cy="58169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buClr>
                <a:srgbClr val="FFC000"/>
              </a:buClr>
              <a:defRPr/>
            </a:pPr>
            <a:r>
              <a:rPr lang="es-CL" sz="2200" b="1" u="none" dirty="0" smtClean="0">
                <a:solidFill>
                  <a:srgbClr val="FFC000"/>
                </a:solidFill>
                <a:latin typeface="Century Gothic" pitchFamily="34" charset="0"/>
              </a:rPr>
              <a:t>Decreto Supremo N°1055: </a:t>
            </a:r>
            <a:r>
              <a:rPr lang="es-ES" sz="2200" b="1" dirty="0">
                <a:solidFill>
                  <a:srgbClr val="FFC000"/>
                </a:solidFill>
                <a:latin typeface="Century Gothic" pitchFamily="34" charset="0"/>
              </a:rPr>
              <a:t>REGLAMENTO AUXILIARES DEL COMERCIO DE SEGUROS</a:t>
            </a:r>
            <a:r>
              <a:rPr lang="es-ES" sz="2200" b="1" dirty="0">
                <a:solidFill>
                  <a:schemeClr val="accent2"/>
                </a:solidFill>
                <a:latin typeface="Century Gothic" pitchFamily="34" charset="0"/>
              </a:rPr>
              <a:t/>
            </a:r>
            <a:br>
              <a:rPr lang="es-ES" sz="2200" b="1" dirty="0">
                <a:solidFill>
                  <a:schemeClr val="accent2"/>
                </a:solidFill>
                <a:latin typeface="Century Gothic" pitchFamily="34" charset="0"/>
              </a:rPr>
            </a:br>
            <a:endParaRPr lang="es-CL" sz="800" b="1" u="none" dirty="0" smtClean="0">
              <a:solidFill>
                <a:srgbClr val="FFC000"/>
              </a:solidFill>
              <a:latin typeface="Century Gothic" pitchFamily="34" charset="0"/>
            </a:endParaRPr>
          </a:p>
          <a:p>
            <a:pPr algn="just">
              <a:buClr>
                <a:srgbClr val="FFC000"/>
              </a:buClr>
              <a:defRPr/>
            </a:pPr>
            <a:endParaRPr lang="es-CL" sz="900" b="1" dirty="0">
              <a:solidFill>
                <a:srgbClr val="FFC000"/>
              </a:solidFill>
              <a:latin typeface="Century Gothic" pitchFamily="34" charset="0"/>
            </a:endParaRPr>
          </a:p>
          <a:p>
            <a:pPr marL="623888" lvl="1" indent="-449263" algn="just">
              <a:buClr>
                <a:srgbClr val="FFC000"/>
              </a:buClr>
              <a:buSzPct val="120000"/>
              <a:buFont typeface="Wingdings" pitchFamily="2" charset="2"/>
              <a:buChar char="§"/>
            </a:pPr>
            <a:r>
              <a:rPr lang="es-ES" sz="2000" dirty="0">
                <a:solidFill>
                  <a:srgbClr val="000099"/>
                </a:solidFill>
                <a:latin typeface="Century Gothic" pitchFamily="34" charset="0"/>
              </a:rPr>
              <a:t>Mejora de la información al asegurado y calidad del servicio</a:t>
            </a:r>
            <a:r>
              <a:rPr lang="es-ES" sz="2000" dirty="0" smtClean="0">
                <a:solidFill>
                  <a:srgbClr val="000099"/>
                </a:solidFill>
                <a:latin typeface="Century Gothic" pitchFamily="34" charset="0"/>
              </a:rPr>
              <a:t>.</a:t>
            </a:r>
          </a:p>
          <a:p>
            <a:pPr marL="623888" lvl="1" indent="-449263" algn="just">
              <a:buClr>
                <a:srgbClr val="FFC000"/>
              </a:buClr>
              <a:buSzPct val="120000"/>
              <a:buFont typeface="Wingdings" pitchFamily="2" charset="2"/>
              <a:buChar char="§"/>
            </a:pPr>
            <a:endParaRPr lang="es-ES" sz="2000" dirty="0" smtClean="0">
              <a:solidFill>
                <a:srgbClr val="000099"/>
              </a:solidFill>
              <a:latin typeface="Century Gothic" pitchFamily="34" charset="0"/>
            </a:endParaRPr>
          </a:p>
          <a:p>
            <a:pPr marL="623888" lvl="1" indent="-449263" algn="just">
              <a:buClr>
                <a:srgbClr val="FFC000"/>
              </a:buClr>
              <a:buSzPct val="120000"/>
              <a:buFont typeface="Wingdings" pitchFamily="2" charset="2"/>
              <a:buChar char="§"/>
            </a:pPr>
            <a:r>
              <a:rPr lang="es-ES" sz="2000" dirty="0" smtClean="0">
                <a:solidFill>
                  <a:srgbClr val="000099"/>
                </a:solidFill>
                <a:latin typeface="Century Gothic" pitchFamily="34" charset="0"/>
              </a:rPr>
              <a:t>Procedimiento </a:t>
            </a:r>
            <a:r>
              <a:rPr lang="es-ES" sz="2000" dirty="0">
                <a:solidFill>
                  <a:srgbClr val="000099"/>
                </a:solidFill>
                <a:latin typeface="Century Gothic" pitchFamily="34" charset="0"/>
              </a:rPr>
              <a:t>de liquidación oportuno, transparente y objetivo.</a:t>
            </a:r>
          </a:p>
          <a:p>
            <a:pPr marL="623888" lvl="1" indent="-449263" algn="just">
              <a:buClr>
                <a:srgbClr val="FFC000"/>
              </a:buClr>
              <a:buSzPct val="120000"/>
              <a:buFont typeface="Wingdings" pitchFamily="2" charset="2"/>
              <a:buChar char="§"/>
            </a:pPr>
            <a:endParaRPr lang="es-ES" sz="2000" dirty="0" smtClean="0">
              <a:solidFill>
                <a:srgbClr val="000099"/>
              </a:solidFill>
              <a:latin typeface="Century Gothic" pitchFamily="34" charset="0"/>
            </a:endParaRPr>
          </a:p>
          <a:p>
            <a:pPr marL="623888" lvl="1" indent="-449263" algn="just">
              <a:buClr>
                <a:srgbClr val="FFC000"/>
              </a:buClr>
              <a:buSzPct val="120000"/>
              <a:buFont typeface="Wingdings" pitchFamily="2" charset="2"/>
              <a:buChar char="§"/>
            </a:pPr>
            <a:r>
              <a:rPr lang="es-ES" sz="2000" dirty="0" smtClean="0">
                <a:solidFill>
                  <a:srgbClr val="000099"/>
                </a:solidFill>
                <a:latin typeface="Century Gothic" pitchFamily="34" charset="0"/>
              </a:rPr>
              <a:t>Reducción </a:t>
            </a:r>
            <a:r>
              <a:rPr lang="es-ES" sz="2000" dirty="0">
                <a:solidFill>
                  <a:srgbClr val="000099"/>
                </a:solidFill>
                <a:latin typeface="Century Gothic" pitchFamily="34" charset="0"/>
              </a:rPr>
              <a:t>del plazo </a:t>
            </a:r>
            <a:r>
              <a:rPr lang="es-ES" sz="2000" dirty="0" smtClean="0">
                <a:solidFill>
                  <a:srgbClr val="000099"/>
                </a:solidFill>
                <a:latin typeface="Century Gothic" pitchFamily="34" charset="0"/>
              </a:rPr>
              <a:t>general de </a:t>
            </a:r>
            <a:r>
              <a:rPr lang="es-ES" sz="2000" dirty="0">
                <a:solidFill>
                  <a:srgbClr val="000099"/>
                </a:solidFill>
                <a:latin typeface="Century Gothic" pitchFamily="34" charset="0"/>
              </a:rPr>
              <a:t>liquidación de </a:t>
            </a:r>
            <a:r>
              <a:rPr lang="es-ES" sz="2000" dirty="0" smtClean="0">
                <a:solidFill>
                  <a:srgbClr val="000099"/>
                </a:solidFill>
                <a:latin typeface="Century Gothic" pitchFamily="34" charset="0"/>
              </a:rPr>
              <a:t>siniestros, de 90 a 45 días corridos.</a:t>
            </a:r>
          </a:p>
          <a:p>
            <a:pPr marL="1081088" lvl="2" indent="-449263" algn="just">
              <a:buClr>
                <a:srgbClr val="FFC000"/>
              </a:buClr>
              <a:buSzPct val="120000"/>
              <a:buFont typeface="Wingdings" pitchFamily="2" charset="2"/>
              <a:buChar char="ü"/>
            </a:pPr>
            <a:r>
              <a:rPr lang="es-ES" dirty="0">
                <a:solidFill>
                  <a:srgbClr val="000099"/>
                </a:solidFill>
                <a:latin typeface="Century Gothic" pitchFamily="34" charset="0"/>
              </a:rPr>
              <a:t>Mantiene en </a:t>
            </a:r>
            <a:r>
              <a:rPr lang="es-ES_tradnl" dirty="0">
                <a:solidFill>
                  <a:srgbClr val="000099"/>
                </a:solidFill>
                <a:latin typeface="Century Gothic" pitchFamily="34" charset="0"/>
              </a:rPr>
              <a:t>180 días </a:t>
            </a:r>
            <a:r>
              <a:rPr lang="es-ES" dirty="0">
                <a:solidFill>
                  <a:srgbClr val="000099"/>
                </a:solidFill>
                <a:latin typeface="Century Gothic" pitchFamily="34" charset="0"/>
              </a:rPr>
              <a:t>corridos </a:t>
            </a:r>
            <a:r>
              <a:rPr lang="es-ES_tradnl" dirty="0">
                <a:solidFill>
                  <a:srgbClr val="000099"/>
                </a:solidFill>
                <a:latin typeface="Century Gothic" pitchFamily="34" charset="0"/>
              </a:rPr>
              <a:t>plazo para liquidar siniestros marítimos que afecten cascos o en caso de avería gruesa;</a:t>
            </a:r>
          </a:p>
          <a:p>
            <a:pPr marL="1081088" lvl="2" indent="-449263" algn="just">
              <a:buClr>
                <a:srgbClr val="FFC000"/>
              </a:buClr>
              <a:buSzPct val="120000"/>
              <a:buFont typeface="Wingdings" pitchFamily="2" charset="2"/>
              <a:buChar char="ü"/>
            </a:pPr>
            <a:r>
              <a:rPr lang="es-ES_tradnl" dirty="0">
                <a:solidFill>
                  <a:srgbClr val="000099"/>
                </a:solidFill>
                <a:latin typeface="Century Gothic" pitchFamily="34" charset="0"/>
              </a:rPr>
              <a:t>Mantiene plazo de 90 días </a:t>
            </a:r>
            <a:r>
              <a:rPr lang="es-ES" dirty="0">
                <a:solidFill>
                  <a:srgbClr val="000099"/>
                </a:solidFill>
                <a:latin typeface="Century Gothic" pitchFamily="34" charset="0"/>
              </a:rPr>
              <a:t>corridos</a:t>
            </a:r>
            <a:r>
              <a:rPr lang="es-ES_tradnl" dirty="0">
                <a:solidFill>
                  <a:srgbClr val="000099"/>
                </a:solidFill>
                <a:latin typeface="Century Gothic" pitchFamily="34" charset="0"/>
              </a:rPr>
              <a:t>, sólo para liquidar siniestros de contratos de seguros individuales sobre riesgos del primer grupo, cuyo monto prima anual &gt; a 100 UF.</a:t>
            </a:r>
          </a:p>
          <a:p>
            <a:pPr marL="1081088" lvl="2" indent="-449263" algn="just">
              <a:buClr>
                <a:srgbClr val="FFC000"/>
              </a:buClr>
              <a:buSzPct val="120000"/>
              <a:buFont typeface="Wingdings" pitchFamily="2" charset="2"/>
              <a:buChar char="ü"/>
            </a:pPr>
            <a:r>
              <a:rPr lang="es-ES" dirty="0">
                <a:solidFill>
                  <a:srgbClr val="000099"/>
                </a:solidFill>
                <a:latin typeface="Century Gothic" pitchFamily="34" charset="0"/>
              </a:rPr>
              <a:t>Tratándose de siniestros del SOAP, en ningún caso la liquidación podrá dilatar el pago de la indemnización más allá del plazo de 10 días hábiles (artículo 9 de la póliza), contado desde la recepción de los antecedentes necesarios.</a:t>
            </a:r>
          </a:p>
          <a:p>
            <a:pPr marL="623888" lvl="1" indent="-449263" algn="just">
              <a:buClr>
                <a:srgbClr val="FFC000"/>
              </a:buClr>
              <a:buSzPct val="120000"/>
              <a:buFont typeface="Wingdings" pitchFamily="2" charset="2"/>
              <a:buChar char="§"/>
            </a:pPr>
            <a:endParaRPr lang="es-ES" sz="900" dirty="0" smtClean="0">
              <a:solidFill>
                <a:srgbClr val="000099"/>
              </a:solidFill>
              <a:latin typeface="Century Gothic" pitchFamily="34" charset="0"/>
            </a:endParaRPr>
          </a:p>
        </p:txBody>
      </p:sp>
      <p:sp>
        <p:nvSpPr>
          <p:cNvPr id="5" name="1 CuadroTexto"/>
          <p:cNvSpPr txBox="1">
            <a:spLocks noChangeArrowheads="1"/>
          </p:cNvSpPr>
          <p:nvPr/>
        </p:nvSpPr>
        <p:spPr bwMode="auto">
          <a:xfrm>
            <a:off x="205680" y="44624"/>
            <a:ext cx="8686800"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u="sng">
                <a:solidFill>
                  <a:schemeClr val="tx1"/>
                </a:solidFill>
                <a:latin typeface="Arial" charset="0"/>
              </a:defRPr>
            </a:lvl1pPr>
            <a:lvl2pPr marL="742950" indent="-285750" eaLnBrk="0" hangingPunct="0">
              <a:defRPr u="sng">
                <a:solidFill>
                  <a:schemeClr val="tx1"/>
                </a:solidFill>
                <a:latin typeface="Arial" charset="0"/>
              </a:defRPr>
            </a:lvl2pPr>
            <a:lvl3pPr marL="1143000" indent="-228600" eaLnBrk="0" hangingPunct="0">
              <a:defRPr u="sng">
                <a:solidFill>
                  <a:schemeClr val="tx1"/>
                </a:solidFill>
                <a:latin typeface="Arial" charset="0"/>
              </a:defRPr>
            </a:lvl3pPr>
            <a:lvl4pPr marL="1600200" indent="-228600" eaLnBrk="0" hangingPunct="0">
              <a:defRPr u="sng">
                <a:solidFill>
                  <a:schemeClr val="tx1"/>
                </a:solidFill>
                <a:latin typeface="Arial" charset="0"/>
              </a:defRPr>
            </a:lvl4pPr>
            <a:lvl5pPr marL="2057400" indent="-228600" eaLnBrk="0" hangingPunct="0">
              <a:defRPr u="sng">
                <a:solidFill>
                  <a:schemeClr val="tx1"/>
                </a:solidFill>
                <a:latin typeface="Arial" charset="0"/>
              </a:defRPr>
            </a:lvl5pPr>
            <a:lvl6pPr marL="2514600" indent="-228600" eaLnBrk="0" fontAlgn="base" hangingPunct="0">
              <a:spcBef>
                <a:spcPct val="0"/>
              </a:spcBef>
              <a:spcAft>
                <a:spcPct val="0"/>
              </a:spcAft>
              <a:defRPr u="sng">
                <a:solidFill>
                  <a:schemeClr val="tx1"/>
                </a:solidFill>
                <a:latin typeface="Arial" charset="0"/>
              </a:defRPr>
            </a:lvl6pPr>
            <a:lvl7pPr marL="2971800" indent="-228600" eaLnBrk="0" fontAlgn="base" hangingPunct="0">
              <a:spcBef>
                <a:spcPct val="0"/>
              </a:spcBef>
              <a:spcAft>
                <a:spcPct val="0"/>
              </a:spcAft>
              <a:defRPr u="sng">
                <a:solidFill>
                  <a:schemeClr val="tx1"/>
                </a:solidFill>
                <a:latin typeface="Arial" charset="0"/>
              </a:defRPr>
            </a:lvl7pPr>
            <a:lvl8pPr marL="3429000" indent="-228600" eaLnBrk="0" fontAlgn="base" hangingPunct="0">
              <a:spcBef>
                <a:spcPct val="0"/>
              </a:spcBef>
              <a:spcAft>
                <a:spcPct val="0"/>
              </a:spcAft>
              <a:defRPr u="sng">
                <a:solidFill>
                  <a:schemeClr val="tx1"/>
                </a:solidFill>
                <a:latin typeface="Arial" charset="0"/>
              </a:defRPr>
            </a:lvl8pPr>
            <a:lvl9pPr marL="3886200" indent="-228600" eaLnBrk="0" fontAlgn="base" hangingPunct="0">
              <a:spcBef>
                <a:spcPct val="0"/>
              </a:spcBef>
              <a:spcAft>
                <a:spcPct val="0"/>
              </a:spcAft>
              <a:defRPr u="sng">
                <a:solidFill>
                  <a:schemeClr val="tx1"/>
                </a:solidFill>
                <a:latin typeface="Arial" charset="0"/>
              </a:defRPr>
            </a:lvl9pPr>
          </a:lstStyle>
          <a:p>
            <a:pPr marL="533400" indent="-533400" eaLnBrk="1" hangingPunct="1">
              <a:tabLst>
                <a:tab pos="533400" algn="l"/>
              </a:tabLst>
            </a:pPr>
            <a:r>
              <a:rPr lang="es-CL" sz="2400" b="1" u="none" dirty="0">
                <a:solidFill>
                  <a:srgbClr val="000099"/>
                </a:solidFill>
                <a:latin typeface="Century Gothic" pitchFamily="34" charset="0"/>
              </a:rPr>
              <a:t>II. </a:t>
            </a:r>
            <a:r>
              <a:rPr lang="es-CL" sz="2400" b="1" u="none" dirty="0" smtClean="0">
                <a:solidFill>
                  <a:srgbClr val="000099"/>
                </a:solidFill>
                <a:latin typeface="Century Gothic" pitchFamily="34" charset="0"/>
              </a:rPr>
              <a:t>	PRINCIPALES </a:t>
            </a:r>
            <a:r>
              <a:rPr lang="es-CL" sz="2400" b="1" u="none" dirty="0">
                <a:solidFill>
                  <a:srgbClr val="000099"/>
                </a:solidFill>
                <a:latin typeface="Century Gothic" pitchFamily="34" charset="0"/>
              </a:rPr>
              <a:t>CAMBIOS EN LA REGULACIÓN Y </a:t>
            </a:r>
            <a:r>
              <a:rPr lang="es-CL" sz="2400" b="1" u="none" dirty="0" smtClean="0">
                <a:solidFill>
                  <a:srgbClr val="000099"/>
                </a:solidFill>
                <a:latin typeface="Century Gothic" pitchFamily="34" charset="0"/>
              </a:rPr>
              <a:t>SUPERVISIÓN. </a:t>
            </a:r>
            <a:r>
              <a:rPr lang="es-CL" sz="2400" b="1" i="1" dirty="0" smtClean="0">
                <a:solidFill>
                  <a:srgbClr val="FF0000"/>
                </a:solidFill>
                <a:effectLst>
                  <a:outerShdw blurRad="38100" dist="38100" dir="2700000" algn="tl">
                    <a:srgbClr val="000000">
                      <a:alpha val="43137"/>
                    </a:srgbClr>
                  </a:outerShdw>
                </a:effectLst>
                <a:latin typeface="Century Gothic" pitchFamily="34" charset="0"/>
              </a:rPr>
              <a:t>CONDUCTA DE MERCADO</a:t>
            </a:r>
            <a:endParaRPr lang="es-CL" sz="2400" b="1" i="1" dirty="0">
              <a:solidFill>
                <a:srgbClr val="FF0000"/>
              </a:solidFill>
              <a:effectLst>
                <a:outerShdw blurRad="38100" dist="38100" dir="2700000" algn="tl">
                  <a:srgbClr val="000000">
                    <a:alpha val="43137"/>
                  </a:srgbClr>
                </a:outerShdw>
              </a:effectLst>
              <a:latin typeface="Century Gothic" pitchFamily="34" charset="0"/>
            </a:endParaRPr>
          </a:p>
        </p:txBody>
      </p:sp>
    </p:spTree>
    <p:extLst>
      <p:ext uri="{BB962C8B-B14F-4D97-AF65-F5344CB8AC3E}">
        <p14:creationId xmlns:p14="http://schemas.microsoft.com/office/powerpoint/2010/main" val="141869024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9" name="1 Rectángulo"/>
          <p:cNvSpPr>
            <a:spLocks noChangeArrowheads="1"/>
          </p:cNvSpPr>
          <p:nvPr/>
        </p:nvSpPr>
        <p:spPr bwMode="auto">
          <a:xfrm>
            <a:off x="420688" y="980728"/>
            <a:ext cx="8471792" cy="56015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buClr>
                <a:srgbClr val="FFC000"/>
              </a:buClr>
              <a:defRPr/>
            </a:pPr>
            <a:r>
              <a:rPr lang="es-CL" sz="2200" b="1" u="none" dirty="0" smtClean="0">
                <a:solidFill>
                  <a:srgbClr val="FFC000"/>
                </a:solidFill>
                <a:latin typeface="Century Gothic" pitchFamily="34" charset="0"/>
              </a:rPr>
              <a:t>Decreto Supremo N°1055: </a:t>
            </a:r>
            <a:r>
              <a:rPr lang="es-ES" sz="2200" b="1" dirty="0">
                <a:solidFill>
                  <a:srgbClr val="FFC000"/>
                </a:solidFill>
                <a:latin typeface="Century Gothic" pitchFamily="34" charset="0"/>
              </a:rPr>
              <a:t>REGLAMENTO AUXILIARES DEL COMERCIO DE SEGUROS</a:t>
            </a:r>
            <a:r>
              <a:rPr lang="es-ES" sz="2200" b="1" dirty="0">
                <a:solidFill>
                  <a:schemeClr val="accent2"/>
                </a:solidFill>
                <a:latin typeface="Century Gothic" pitchFamily="34" charset="0"/>
              </a:rPr>
              <a:t/>
            </a:r>
            <a:br>
              <a:rPr lang="es-ES" sz="2200" b="1" dirty="0">
                <a:solidFill>
                  <a:schemeClr val="accent2"/>
                </a:solidFill>
                <a:latin typeface="Century Gothic" pitchFamily="34" charset="0"/>
              </a:rPr>
            </a:br>
            <a:endParaRPr lang="es-ES" sz="900" dirty="0" smtClean="0">
              <a:solidFill>
                <a:srgbClr val="000099"/>
              </a:solidFill>
              <a:latin typeface="Century Gothic" pitchFamily="34" charset="0"/>
            </a:endParaRPr>
          </a:p>
          <a:p>
            <a:pPr marL="625475" lvl="2" indent="-442913" algn="just">
              <a:buClr>
                <a:srgbClr val="FFC000"/>
              </a:buClr>
              <a:buSzPct val="120000"/>
              <a:buFont typeface="Wingdings" pitchFamily="2" charset="2"/>
              <a:buChar char="§"/>
            </a:pPr>
            <a:r>
              <a:rPr lang="es-ES" sz="2000" dirty="0" smtClean="0">
                <a:solidFill>
                  <a:srgbClr val="000099"/>
                </a:solidFill>
                <a:latin typeface="Century Gothic" pitchFamily="34" charset="0"/>
              </a:rPr>
              <a:t>Establecimiento </a:t>
            </a:r>
            <a:r>
              <a:rPr lang="es-ES" sz="2000" dirty="0">
                <a:solidFill>
                  <a:srgbClr val="000099"/>
                </a:solidFill>
                <a:latin typeface="Century Gothic" pitchFamily="34" charset="0"/>
              </a:rPr>
              <a:t>de reglas especiales en caso de </a:t>
            </a:r>
            <a:r>
              <a:rPr lang="es-ES" sz="2000" dirty="0" smtClean="0">
                <a:solidFill>
                  <a:srgbClr val="000099"/>
                </a:solidFill>
                <a:latin typeface="Century Gothic" pitchFamily="34" charset="0"/>
              </a:rPr>
              <a:t>catástrofes:  </a:t>
            </a:r>
            <a:r>
              <a:rPr lang="es-ES" sz="100" dirty="0" smtClean="0">
                <a:solidFill>
                  <a:srgbClr val="000099"/>
                </a:solidFill>
                <a:latin typeface="Century Gothic" pitchFamily="34" charset="0"/>
              </a:rPr>
              <a:t>	</a:t>
            </a:r>
          </a:p>
          <a:p>
            <a:pPr marL="1082675" lvl="3" indent="-442913" algn="just">
              <a:buClr>
                <a:srgbClr val="FFC000"/>
              </a:buClr>
              <a:buSzPct val="120000"/>
              <a:buFont typeface="Wingdings" pitchFamily="2" charset="2"/>
              <a:buChar char="ü"/>
            </a:pPr>
            <a:r>
              <a:rPr lang="es-CL" sz="1600" dirty="0" smtClean="0">
                <a:solidFill>
                  <a:srgbClr val="000099"/>
                </a:solidFill>
                <a:latin typeface="Century Gothic" pitchFamily="34" charset="0"/>
              </a:rPr>
              <a:t>SVS podrá establecer plazos especiales de liquidación superiores a los aplicables conforme al artículo 23, pero no superiores a 180 días</a:t>
            </a:r>
          </a:p>
          <a:p>
            <a:pPr marL="1082675" lvl="3" indent="-442913" algn="just">
              <a:buClr>
                <a:srgbClr val="FFC000"/>
              </a:buClr>
              <a:buSzPct val="120000"/>
              <a:buFont typeface="Wingdings" pitchFamily="2" charset="2"/>
              <a:buChar char="ü"/>
            </a:pPr>
            <a:r>
              <a:rPr lang="es-ES" sz="1600" dirty="0" smtClean="0">
                <a:solidFill>
                  <a:srgbClr val="000099"/>
                </a:solidFill>
                <a:latin typeface="Century Gothic" pitchFamily="34" charset="0"/>
              </a:rPr>
              <a:t>Único </a:t>
            </a:r>
            <a:r>
              <a:rPr lang="es-ES" sz="1600" dirty="0">
                <a:solidFill>
                  <a:srgbClr val="000099"/>
                </a:solidFill>
                <a:latin typeface="Century Gothic" pitchFamily="34" charset="0"/>
              </a:rPr>
              <a:t>liquidador para </a:t>
            </a:r>
            <a:r>
              <a:rPr lang="es-ES" sz="1600" dirty="0" smtClean="0">
                <a:solidFill>
                  <a:srgbClr val="000099"/>
                </a:solidFill>
                <a:latin typeface="Century Gothic" pitchFamily="34" charset="0"/>
              </a:rPr>
              <a:t>condominio =&gt; coordinación </a:t>
            </a:r>
            <a:r>
              <a:rPr lang="es-ES" sz="1600" dirty="0">
                <a:solidFill>
                  <a:srgbClr val="000099"/>
                </a:solidFill>
                <a:latin typeface="Century Gothic" pitchFamily="34" charset="0"/>
              </a:rPr>
              <a:t>de compañías aseguradoras.</a:t>
            </a:r>
          </a:p>
          <a:p>
            <a:pPr marL="623888" lvl="1" indent="-449263" algn="just">
              <a:buClr>
                <a:srgbClr val="FFC000"/>
              </a:buClr>
              <a:buSzPct val="120000"/>
              <a:buFont typeface="Wingdings" pitchFamily="2" charset="2"/>
              <a:buChar char="§"/>
            </a:pPr>
            <a:endParaRPr lang="es-ES" sz="1000" dirty="0" smtClean="0">
              <a:solidFill>
                <a:srgbClr val="000099"/>
              </a:solidFill>
              <a:latin typeface="Century Gothic" pitchFamily="34" charset="0"/>
            </a:endParaRPr>
          </a:p>
          <a:p>
            <a:pPr marL="623888" lvl="1" indent="-449263" algn="just">
              <a:buClr>
                <a:srgbClr val="FFC000"/>
              </a:buClr>
              <a:buSzPct val="120000"/>
              <a:buFont typeface="Wingdings" pitchFamily="2" charset="2"/>
              <a:buChar char="§"/>
            </a:pPr>
            <a:r>
              <a:rPr lang="es-ES" sz="2000" dirty="0" smtClean="0">
                <a:solidFill>
                  <a:srgbClr val="000099"/>
                </a:solidFill>
                <a:latin typeface="Century Gothic" pitchFamily="34" charset="0"/>
              </a:rPr>
              <a:t>Incorporación </a:t>
            </a:r>
            <a:r>
              <a:rPr lang="es-ES" sz="2000" dirty="0">
                <a:solidFill>
                  <a:srgbClr val="000099"/>
                </a:solidFill>
                <a:latin typeface="Century Gothic" pitchFamily="34" charset="0"/>
              </a:rPr>
              <a:t>de nuevas </a:t>
            </a:r>
            <a:r>
              <a:rPr lang="es-ES" sz="2000" dirty="0" smtClean="0">
                <a:solidFill>
                  <a:srgbClr val="000099"/>
                </a:solidFill>
                <a:latin typeface="Century Gothic" pitchFamily="34" charset="0"/>
              </a:rPr>
              <a:t>tecnologías:</a:t>
            </a:r>
          </a:p>
          <a:p>
            <a:pPr marL="1081088" lvl="2" indent="-449263" algn="just">
              <a:buClr>
                <a:srgbClr val="FFC000"/>
              </a:buClr>
              <a:buSzPct val="120000"/>
              <a:buFont typeface="Wingdings" pitchFamily="2" charset="2"/>
              <a:buChar char="ü"/>
            </a:pPr>
            <a:r>
              <a:rPr lang="es-ES" sz="1600" dirty="0" smtClean="0">
                <a:solidFill>
                  <a:srgbClr val="000099"/>
                </a:solidFill>
                <a:latin typeface="Century Gothic" pitchFamily="34" charset="0"/>
              </a:rPr>
              <a:t>Obligación </a:t>
            </a:r>
            <a:r>
              <a:rPr lang="es-ES" sz="1600" dirty="0">
                <a:solidFill>
                  <a:srgbClr val="000099"/>
                </a:solidFill>
                <a:latin typeface="Century Gothic" pitchFamily="34" charset="0"/>
              </a:rPr>
              <a:t>de facilitar mecanismos para realizar denuncia de siniestros, particularmente por medios electrónicos, sitios web, centros de atención telefónica o análogos.</a:t>
            </a:r>
          </a:p>
          <a:p>
            <a:pPr marL="1081088" lvl="2" indent="-449263" algn="just">
              <a:buClr>
                <a:srgbClr val="FFC000"/>
              </a:buClr>
              <a:buSzPct val="120000"/>
              <a:buFont typeface="Wingdings" pitchFamily="2" charset="2"/>
              <a:buChar char="ü"/>
            </a:pPr>
            <a:r>
              <a:rPr lang="es-ES" sz="1600" dirty="0" smtClean="0">
                <a:solidFill>
                  <a:srgbClr val="000099"/>
                </a:solidFill>
                <a:latin typeface="Century Gothic" pitchFamily="34" charset="0"/>
              </a:rPr>
              <a:t>Acceso </a:t>
            </a:r>
            <a:r>
              <a:rPr lang="es-ES" sz="1600" dirty="0">
                <a:solidFill>
                  <a:srgbClr val="000099"/>
                </a:solidFill>
                <a:latin typeface="Century Gothic" pitchFamily="34" charset="0"/>
              </a:rPr>
              <a:t>a información sobre estado de las liquidaciones por medios telefónicos y/o web</a:t>
            </a:r>
            <a:r>
              <a:rPr lang="es-ES" sz="1600" dirty="0" smtClean="0">
                <a:solidFill>
                  <a:srgbClr val="000099"/>
                </a:solidFill>
                <a:latin typeface="Century Gothic" pitchFamily="34" charset="0"/>
              </a:rPr>
              <a:t>.</a:t>
            </a:r>
          </a:p>
          <a:p>
            <a:pPr marL="1081088" lvl="2" indent="-449263" algn="just">
              <a:buClr>
                <a:srgbClr val="FFC000"/>
              </a:buClr>
              <a:buSzPct val="120000"/>
              <a:buFont typeface="Wingdings" pitchFamily="2" charset="2"/>
              <a:buChar char="ü"/>
            </a:pPr>
            <a:r>
              <a:rPr lang="es-ES" sz="1600" dirty="0" smtClean="0">
                <a:solidFill>
                  <a:srgbClr val="000099"/>
                </a:solidFill>
                <a:latin typeface="Century Gothic" pitchFamily="34" charset="0"/>
              </a:rPr>
              <a:t>Comunicación </a:t>
            </a:r>
            <a:r>
              <a:rPr lang="es-ES" sz="1600" dirty="0">
                <a:solidFill>
                  <a:srgbClr val="000099"/>
                </a:solidFill>
                <a:latin typeface="Century Gothic" pitchFamily="34" charset="0"/>
              </a:rPr>
              <a:t>electrónica para notificaciones al asegurado, salvo oposición o no tener correo electrónico, en cuyo caso, se utilizará  correo certificado</a:t>
            </a:r>
            <a:r>
              <a:rPr lang="es-ES" sz="1600" dirty="0" smtClean="0">
                <a:solidFill>
                  <a:srgbClr val="000099"/>
                </a:solidFill>
                <a:latin typeface="Century Gothic" pitchFamily="34" charset="0"/>
              </a:rPr>
              <a:t>.</a:t>
            </a:r>
          </a:p>
          <a:p>
            <a:pPr marL="1081088" lvl="2" indent="-449263" algn="just">
              <a:buClr>
                <a:srgbClr val="FFC000"/>
              </a:buClr>
              <a:buSzPct val="120000"/>
              <a:buFont typeface="Wingdings" pitchFamily="2" charset="2"/>
              <a:buChar char="ü"/>
            </a:pPr>
            <a:r>
              <a:rPr lang="es-ES" sz="1600" dirty="0" smtClean="0">
                <a:solidFill>
                  <a:srgbClr val="000099"/>
                </a:solidFill>
                <a:latin typeface="Century Gothic" pitchFamily="34" charset="0"/>
              </a:rPr>
              <a:t>Intercambio </a:t>
            </a:r>
            <a:r>
              <a:rPr lang="es-ES" sz="1600" dirty="0">
                <a:solidFill>
                  <a:srgbClr val="000099"/>
                </a:solidFill>
                <a:latin typeface="Century Gothic" pitchFamily="34" charset="0"/>
              </a:rPr>
              <a:t>de comunicaciones entre compañías  de seguros y liquidadores, por medios electrónicos</a:t>
            </a:r>
            <a:r>
              <a:rPr lang="es-ES" sz="1600" dirty="0" smtClean="0">
                <a:solidFill>
                  <a:srgbClr val="000099"/>
                </a:solidFill>
                <a:latin typeface="Century Gothic" pitchFamily="34" charset="0"/>
              </a:rPr>
              <a:t>.</a:t>
            </a:r>
          </a:p>
          <a:p>
            <a:pPr marL="1081088" lvl="2" indent="-449263" algn="just">
              <a:buClr>
                <a:srgbClr val="FFC000"/>
              </a:buClr>
              <a:buSzPct val="120000"/>
              <a:buFont typeface="Wingdings" pitchFamily="2" charset="2"/>
              <a:buChar char="ü"/>
            </a:pPr>
            <a:endParaRPr lang="es-ES" sz="1000" dirty="0">
              <a:solidFill>
                <a:srgbClr val="000099"/>
              </a:solidFill>
              <a:latin typeface="Century Gothic" pitchFamily="34" charset="0"/>
            </a:endParaRPr>
          </a:p>
          <a:p>
            <a:pPr marL="623888" lvl="1" indent="-449263" algn="just">
              <a:buClr>
                <a:srgbClr val="FFC000"/>
              </a:buClr>
              <a:buSzPct val="120000"/>
              <a:buFont typeface="Wingdings" pitchFamily="2" charset="2"/>
              <a:buChar char="§"/>
            </a:pPr>
            <a:r>
              <a:rPr lang="es-ES" sz="2000" dirty="0">
                <a:solidFill>
                  <a:srgbClr val="000099"/>
                </a:solidFill>
                <a:latin typeface="Century Gothic" pitchFamily="34" charset="0"/>
              </a:rPr>
              <a:t>Vigencia: 1 de junio de </a:t>
            </a:r>
            <a:r>
              <a:rPr lang="es-ES" sz="2000" dirty="0" smtClean="0">
                <a:solidFill>
                  <a:srgbClr val="000099"/>
                </a:solidFill>
                <a:latin typeface="Century Gothic" pitchFamily="34" charset="0"/>
              </a:rPr>
              <a:t>2013</a:t>
            </a:r>
            <a:endParaRPr lang="es-ES" sz="2000" dirty="0">
              <a:solidFill>
                <a:srgbClr val="000099"/>
              </a:solidFill>
              <a:latin typeface="Century Gothic" pitchFamily="34" charset="0"/>
            </a:endParaRPr>
          </a:p>
        </p:txBody>
      </p:sp>
      <p:sp>
        <p:nvSpPr>
          <p:cNvPr id="5" name="1 CuadroTexto"/>
          <p:cNvSpPr txBox="1">
            <a:spLocks noChangeArrowheads="1"/>
          </p:cNvSpPr>
          <p:nvPr/>
        </p:nvSpPr>
        <p:spPr bwMode="auto">
          <a:xfrm>
            <a:off x="205680" y="44624"/>
            <a:ext cx="8686800"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u="sng">
                <a:solidFill>
                  <a:schemeClr val="tx1"/>
                </a:solidFill>
                <a:latin typeface="Arial" charset="0"/>
              </a:defRPr>
            </a:lvl1pPr>
            <a:lvl2pPr marL="742950" indent="-285750" eaLnBrk="0" hangingPunct="0">
              <a:defRPr u="sng">
                <a:solidFill>
                  <a:schemeClr val="tx1"/>
                </a:solidFill>
                <a:latin typeface="Arial" charset="0"/>
              </a:defRPr>
            </a:lvl2pPr>
            <a:lvl3pPr marL="1143000" indent="-228600" eaLnBrk="0" hangingPunct="0">
              <a:defRPr u="sng">
                <a:solidFill>
                  <a:schemeClr val="tx1"/>
                </a:solidFill>
                <a:latin typeface="Arial" charset="0"/>
              </a:defRPr>
            </a:lvl3pPr>
            <a:lvl4pPr marL="1600200" indent="-228600" eaLnBrk="0" hangingPunct="0">
              <a:defRPr u="sng">
                <a:solidFill>
                  <a:schemeClr val="tx1"/>
                </a:solidFill>
                <a:latin typeface="Arial" charset="0"/>
              </a:defRPr>
            </a:lvl4pPr>
            <a:lvl5pPr marL="2057400" indent="-228600" eaLnBrk="0" hangingPunct="0">
              <a:defRPr u="sng">
                <a:solidFill>
                  <a:schemeClr val="tx1"/>
                </a:solidFill>
                <a:latin typeface="Arial" charset="0"/>
              </a:defRPr>
            </a:lvl5pPr>
            <a:lvl6pPr marL="2514600" indent="-228600" eaLnBrk="0" fontAlgn="base" hangingPunct="0">
              <a:spcBef>
                <a:spcPct val="0"/>
              </a:spcBef>
              <a:spcAft>
                <a:spcPct val="0"/>
              </a:spcAft>
              <a:defRPr u="sng">
                <a:solidFill>
                  <a:schemeClr val="tx1"/>
                </a:solidFill>
                <a:latin typeface="Arial" charset="0"/>
              </a:defRPr>
            </a:lvl6pPr>
            <a:lvl7pPr marL="2971800" indent="-228600" eaLnBrk="0" fontAlgn="base" hangingPunct="0">
              <a:spcBef>
                <a:spcPct val="0"/>
              </a:spcBef>
              <a:spcAft>
                <a:spcPct val="0"/>
              </a:spcAft>
              <a:defRPr u="sng">
                <a:solidFill>
                  <a:schemeClr val="tx1"/>
                </a:solidFill>
                <a:latin typeface="Arial" charset="0"/>
              </a:defRPr>
            </a:lvl7pPr>
            <a:lvl8pPr marL="3429000" indent="-228600" eaLnBrk="0" fontAlgn="base" hangingPunct="0">
              <a:spcBef>
                <a:spcPct val="0"/>
              </a:spcBef>
              <a:spcAft>
                <a:spcPct val="0"/>
              </a:spcAft>
              <a:defRPr u="sng">
                <a:solidFill>
                  <a:schemeClr val="tx1"/>
                </a:solidFill>
                <a:latin typeface="Arial" charset="0"/>
              </a:defRPr>
            </a:lvl8pPr>
            <a:lvl9pPr marL="3886200" indent="-228600" eaLnBrk="0" fontAlgn="base" hangingPunct="0">
              <a:spcBef>
                <a:spcPct val="0"/>
              </a:spcBef>
              <a:spcAft>
                <a:spcPct val="0"/>
              </a:spcAft>
              <a:defRPr u="sng">
                <a:solidFill>
                  <a:schemeClr val="tx1"/>
                </a:solidFill>
                <a:latin typeface="Arial" charset="0"/>
              </a:defRPr>
            </a:lvl9pPr>
          </a:lstStyle>
          <a:p>
            <a:pPr marL="533400" indent="-533400" eaLnBrk="1" hangingPunct="1">
              <a:tabLst>
                <a:tab pos="533400" algn="l"/>
              </a:tabLst>
            </a:pPr>
            <a:r>
              <a:rPr lang="es-CL" sz="2400" b="1" u="none" dirty="0">
                <a:solidFill>
                  <a:srgbClr val="000099"/>
                </a:solidFill>
                <a:latin typeface="Century Gothic" pitchFamily="34" charset="0"/>
              </a:rPr>
              <a:t>II. </a:t>
            </a:r>
            <a:r>
              <a:rPr lang="es-CL" sz="2400" b="1" u="none" dirty="0" smtClean="0">
                <a:solidFill>
                  <a:srgbClr val="000099"/>
                </a:solidFill>
                <a:latin typeface="Century Gothic" pitchFamily="34" charset="0"/>
              </a:rPr>
              <a:t>	PRINCIPALES </a:t>
            </a:r>
            <a:r>
              <a:rPr lang="es-CL" sz="2400" b="1" u="none" dirty="0">
                <a:solidFill>
                  <a:srgbClr val="000099"/>
                </a:solidFill>
                <a:latin typeface="Century Gothic" pitchFamily="34" charset="0"/>
              </a:rPr>
              <a:t>CAMBIOS EN LA REGULACIÓN Y </a:t>
            </a:r>
            <a:r>
              <a:rPr lang="es-CL" sz="2400" b="1" u="none" dirty="0" smtClean="0">
                <a:solidFill>
                  <a:srgbClr val="000099"/>
                </a:solidFill>
                <a:latin typeface="Century Gothic" pitchFamily="34" charset="0"/>
              </a:rPr>
              <a:t>SUPERVISIÓN. </a:t>
            </a:r>
            <a:r>
              <a:rPr lang="es-CL" sz="2400" b="1" i="1" dirty="0" smtClean="0">
                <a:solidFill>
                  <a:srgbClr val="FF0000"/>
                </a:solidFill>
                <a:effectLst>
                  <a:outerShdw blurRad="38100" dist="38100" dir="2700000" algn="tl">
                    <a:srgbClr val="000000">
                      <a:alpha val="43137"/>
                    </a:srgbClr>
                  </a:outerShdw>
                </a:effectLst>
                <a:latin typeface="Century Gothic" pitchFamily="34" charset="0"/>
              </a:rPr>
              <a:t>CONDUCTA DE MERCADO</a:t>
            </a:r>
            <a:endParaRPr lang="es-CL" sz="2400" b="1" i="1" dirty="0">
              <a:solidFill>
                <a:srgbClr val="FF0000"/>
              </a:solidFill>
              <a:effectLst>
                <a:outerShdw blurRad="38100" dist="38100" dir="2700000" algn="tl">
                  <a:srgbClr val="000000">
                    <a:alpha val="43137"/>
                  </a:srgbClr>
                </a:outerShdw>
              </a:effectLst>
              <a:latin typeface="Century Gothic" pitchFamily="34" charset="0"/>
            </a:endParaRPr>
          </a:p>
        </p:txBody>
      </p:sp>
    </p:spTree>
    <p:extLst>
      <p:ext uri="{BB962C8B-B14F-4D97-AF65-F5344CB8AC3E}">
        <p14:creationId xmlns:p14="http://schemas.microsoft.com/office/powerpoint/2010/main" val="52729575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t="-2000" b="-2000"/>
          </a:stretch>
        </a:blipFill>
        <a:effectLst/>
      </p:bgPr>
    </p:bg>
    <p:spTree>
      <p:nvGrpSpPr>
        <p:cNvPr id="1" name=""/>
        <p:cNvGrpSpPr/>
        <p:nvPr/>
      </p:nvGrpSpPr>
      <p:grpSpPr>
        <a:xfrm>
          <a:off x="0" y="0"/>
          <a:ext cx="0" cy="0"/>
          <a:chOff x="0" y="0"/>
          <a:chExt cx="0" cy="0"/>
        </a:xfrm>
      </p:grpSpPr>
      <p:sp>
        <p:nvSpPr>
          <p:cNvPr id="38915" name="1 Rectángulo"/>
          <p:cNvSpPr>
            <a:spLocks noChangeArrowheads="1"/>
          </p:cNvSpPr>
          <p:nvPr/>
        </p:nvSpPr>
        <p:spPr bwMode="auto">
          <a:xfrm>
            <a:off x="533400" y="1225550"/>
            <a:ext cx="7704138" cy="44012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marL="342900" indent="-342900" algn="just">
              <a:buClr>
                <a:srgbClr val="FFC000"/>
              </a:buClr>
              <a:buFont typeface="Wingdings" pitchFamily="2" charset="2"/>
              <a:buChar char="§"/>
              <a:defRPr/>
            </a:pPr>
            <a:endParaRPr lang="es-CL" sz="2000" u="none" dirty="0">
              <a:solidFill>
                <a:srgbClr val="000099"/>
              </a:solidFill>
              <a:latin typeface="Century Gothic" pitchFamily="34" charset="0"/>
            </a:endParaRPr>
          </a:p>
          <a:p>
            <a:pPr marL="342900" indent="-342900" algn="just">
              <a:buClr>
                <a:srgbClr val="FFC000"/>
              </a:buClr>
              <a:buFont typeface="Wingdings" pitchFamily="2" charset="2"/>
              <a:buChar char="§"/>
              <a:defRPr/>
            </a:pPr>
            <a:r>
              <a:rPr lang="es-CL" sz="2000" u="none" dirty="0">
                <a:solidFill>
                  <a:srgbClr val="000099"/>
                </a:solidFill>
                <a:latin typeface="Century Gothic" pitchFamily="34" charset="0"/>
              </a:rPr>
              <a:t>En la actualidad la SVS cuenta con un área destinada a atender las consultas y reclamos de los asegurados, que al año 2012 atendió 30.541 consultas y reclamos.</a:t>
            </a:r>
          </a:p>
          <a:p>
            <a:pPr marL="342900" indent="-342900" algn="just">
              <a:buClr>
                <a:srgbClr val="FFC000"/>
              </a:buClr>
              <a:buFont typeface="Wingdings" pitchFamily="2" charset="2"/>
              <a:buChar char="§"/>
              <a:defRPr/>
            </a:pPr>
            <a:endParaRPr lang="es-CL" sz="2000" u="none" dirty="0">
              <a:solidFill>
                <a:srgbClr val="000099"/>
              </a:solidFill>
              <a:latin typeface="Century Gothic" pitchFamily="34" charset="0"/>
            </a:endParaRPr>
          </a:p>
          <a:p>
            <a:pPr marL="342900" indent="-342900" algn="just">
              <a:buClr>
                <a:srgbClr val="FFC000"/>
              </a:buClr>
              <a:buFont typeface="Wingdings" pitchFamily="2" charset="2"/>
              <a:buChar char="§"/>
              <a:defRPr/>
            </a:pPr>
            <a:r>
              <a:rPr lang="es-CL" sz="2000" u="none" dirty="0">
                <a:solidFill>
                  <a:srgbClr val="000099"/>
                </a:solidFill>
                <a:latin typeface="Century Gothic" pitchFamily="34" charset="0"/>
              </a:rPr>
              <a:t>También cuenta con diversos portales de atención ciudadana (Educación financiera, </a:t>
            </a:r>
            <a:r>
              <a:rPr lang="es-CL" sz="2000" u="none" dirty="0" err="1">
                <a:solidFill>
                  <a:srgbClr val="000099"/>
                </a:solidFill>
                <a:latin typeface="Century Gothic" pitchFamily="34" charset="0"/>
              </a:rPr>
              <a:t>SVS+Cerca</a:t>
            </a:r>
            <a:r>
              <a:rPr lang="es-CL" sz="2000" u="none" dirty="0">
                <a:solidFill>
                  <a:srgbClr val="000099"/>
                </a:solidFill>
                <a:latin typeface="Century Gothic" pitchFamily="34" charset="0"/>
              </a:rPr>
              <a:t>, Consultas de seguros, Reclamos en línea)</a:t>
            </a:r>
          </a:p>
          <a:p>
            <a:pPr marL="342900" indent="-342900" algn="just">
              <a:buClr>
                <a:srgbClr val="FFC000"/>
              </a:buClr>
              <a:buFont typeface="Wingdings" pitchFamily="2" charset="2"/>
              <a:buChar char="§"/>
              <a:defRPr/>
            </a:pPr>
            <a:endParaRPr lang="es-CL" sz="2000" u="none" dirty="0" smtClean="0">
              <a:solidFill>
                <a:srgbClr val="000099"/>
              </a:solidFill>
              <a:latin typeface="Century Gothic" pitchFamily="34" charset="0"/>
            </a:endParaRPr>
          </a:p>
          <a:p>
            <a:pPr marL="342900" indent="-342900" algn="just">
              <a:buClr>
                <a:srgbClr val="FFC000"/>
              </a:buClr>
              <a:buFont typeface="Wingdings" pitchFamily="2" charset="2"/>
              <a:buChar char="§"/>
              <a:defRPr/>
            </a:pPr>
            <a:endParaRPr lang="es-CL" sz="2000" u="none" dirty="0">
              <a:solidFill>
                <a:srgbClr val="000099"/>
              </a:solidFill>
              <a:latin typeface="Century Gothic" pitchFamily="34" charset="0"/>
            </a:endParaRPr>
          </a:p>
          <a:p>
            <a:pPr algn="just">
              <a:buClr>
                <a:srgbClr val="FFC000"/>
              </a:buClr>
              <a:defRPr/>
            </a:pPr>
            <a:r>
              <a:rPr lang="es-CL" sz="2000" b="1" dirty="0">
                <a:solidFill>
                  <a:srgbClr val="FFC000"/>
                </a:solidFill>
                <a:latin typeface="Century Gothic" pitchFamily="34" charset="0"/>
              </a:rPr>
              <a:t>Nuevo modelo SBR </a:t>
            </a:r>
            <a:r>
              <a:rPr lang="es-CL" sz="2000" b="1" dirty="0" err="1">
                <a:solidFill>
                  <a:srgbClr val="FFC000"/>
                </a:solidFill>
                <a:latin typeface="Century Gothic" pitchFamily="34" charset="0"/>
              </a:rPr>
              <a:t>CdM</a:t>
            </a:r>
            <a:endParaRPr lang="es-CL" sz="2000" b="1" dirty="0">
              <a:solidFill>
                <a:srgbClr val="FFC000"/>
              </a:solidFill>
              <a:latin typeface="Century Gothic" pitchFamily="34" charset="0"/>
            </a:endParaRPr>
          </a:p>
          <a:p>
            <a:pPr lvl="1" algn="just">
              <a:buClr>
                <a:srgbClr val="FFC000"/>
              </a:buClr>
              <a:defRPr/>
            </a:pPr>
            <a:endParaRPr lang="es-CL" sz="2000" u="none" dirty="0" smtClean="0">
              <a:solidFill>
                <a:srgbClr val="000099"/>
              </a:solidFill>
              <a:latin typeface="Century Gothic" pitchFamily="34" charset="0"/>
            </a:endParaRPr>
          </a:p>
          <a:p>
            <a:pPr lvl="1" algn="just">
              <a:buClr>
                <a:srgbClr val="FFC000"/>
              </a:buClr>
              <a:defRPr/>
            </a:pPr>
            <a:r>
              <a:rPr lang="es-CL" sz="2000" u="none" dirty="0" smtClean="0">
                <a:solidFill>
                  <a:srgbClr val="000099"/>
                </a:solidFill>
                <a:latin typeface="Century Gothic" pitchFamily="34" charset="0"/>
              </a:rPr>
              <a:t>Se </a:t>
            </a:r>
            <a:r>
              <a:rPr lang="es-CL" sz="2000" u="none" dirty="0">
                <a:solidFill>
                  <a:srgbClr val="000099"/>
                </a:solidFill>
                <a:latin typeface="Century Gothic" pitchFamily="34" charset="0"/>
              </a:rPr>
              <a:t>está trabajando en un proyecto cuyo objetivo es desarrollar una SBR basada en conducta de mercado.</a:t>
            </a:r>
          </a:p>
        </p:txBody>
      </p:sp>
      <p:sp>
        <p:nvSpPr>
          <p:cNvPr id="5" name="1 CuadroTexto"/>
          <p:cNvSpPr txBox="1">
            <a:spLocks noChangeArrowheads="1"/>
          </p:cNvSpPr>
          <p:nvPr/>
        </p:nvSpPr>
        <p:spPr bwMode="auto">
          <a:xfrm>
            <a:off x="205680" y="44624"/>
            <a:ext cx="8686800"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u="sng">
                <a:solidFill>
                  <a:schemeClr val="tx1"/>
                </a:solidFill>
                <a:latin typeface="Arial" charset="0"/>
              </a:defRPr>
            </a:lvl1pPr>
            <a:lvl2pPr marL="742950" indent="-285750" eaLnBrk="0" hangingPunct="0">
              <a:defRPr u="sng">
                <a:solidFill>
                  <a:schemeClr val="tx1"/>
                </a:solidFill>
                <a:latin typeface="Arial" charset="0"/>
              </a:defRPr>
            </a:lvl2pPr>
            <a:lvl3pPr marL="1143000" indent="-228600" eaLnBrk="0" hangingPunct="0">
              <a:defRPr u="sng">
                <a:solidFill>
                  <a:schemeClr val="tx1"/>
                </a:solidFill>
                <a:latin typeface="Arial" charset="0"/>
              </a:defRPr>
            </a:lvl3pPr>
            <a:lvl4pPr marL="1600200" indent="-228600" eaLnBrk="0" hangingPunct="0">
              <a:defRPr u="sng">
                <a:solidFill>
                  <a:schemeClr val="tx1"/>
                </a:solidFill>
                <a:latin typeface="Arial" charset="0"/>
              </a:defRPr>
            </a:lvl4pPr>
            <a:lvl5pPr marL="2057400" indent="-228600" eaLnBrk="0" hangingPunct="0">
              <a:defRPr u="sng">
                <a:solidFill>
                  <a:schemeClr val="tx1"/>
                </a:solidFill>
                <a:latin typeface="Arial" charset="0"/>
              </a:defRPr>
            </a:lvl5pPr>
            <a:lvl6pPr marL="2514600" indent="-228600" eaLnBrk="0" fontAlgn="base" hangingPunct="0">
              <a:spcBef>
                <a:spcPct val="0"/>
              </a:spcBef>
              <a:spcAft>
                <a:spcPct val="0"/>
              </a:spcAft>
              <a:defRPr u="sng">
                <a:solidFill>
                  <a:schemeClr val="tx1"/>
                </a:solidFill>
                <a:latin typeface="Arial" charset="0"/>
              </a:defRPr>
            </a:lvl6pPr>
            <a:lvl7pPr marL="2971800" indent="-228600" eaLnBrk="0" fontAlgn="base" hangingPunct="0">
              <a:spcBef>
                <a:spcPct val="0"/>
              </a:spcBef>
              <a:spcAft>
                <a:spcPct val="0"/>
              </a:spcAft>
              <a:defRPr u="sng">
                <a:solidFill>
                  <a:schemeClr val="tx1"/>
                </a:solidFill>
                <a:latin typeface="Arial" charset="0"/>
              </a:defRPr>
            </a:lvl7pPr>
            <a:lvl8pPr marL="3429000" indent="-228600" eaLnBrk="0" fontAlgn="base" hangingPunct="0">
              <a:spcBef>
                <a:spcPct val="0"/>
              </a:spcBef>
              <a:spcAft>
                <a:spcPct val="0"/>
              </a:spcAft>
              <a:defRPr u="sng">
                <a:solidFill>
                  <a:schemeClr val="tx1"/>
                </a:solidFill>
                <a:latin typeface="Arial" charset="0"/>
              </a:defRPr>
            </a:lvl8pPr>
            <a:lvl9pPr marL="3886200" indent="-228600" eaLnBrk="0" fontAlgn="base" hangingPunct="0">
              <a:spcBef>
                <a:spcPct val="0"/>
              </a:spcBef>
              <a:spcAft>
                <a:spcPct val="0"/>
              </a:spcAft>
              <a:defRPr u="sng">
                <a:solidFill>
                  <a:schemeClr val="tx1"/>
                </a:solidFill>
                <a:latin typeface="Arial" charset="0"/>
              </a:defRPr>
            </a:lvl9pPr>
          </a:lstStyle>
          <a:p>
            <a:pPr marL="533400" indent="-533400" eaLnBrk="1" hangingPunct="1">
              <a:tabLst>
                <a:tab pos="533400" algn="l"/>
              </a:tabLst>
            </a:pPr>
            <a:r>
              <a:rPr lang="es-CL" sz="2400" b="1" u="none" dirty="0">
                <a:solidFill>
                  <a:srgbClr val="000099"/>
                </a:solidFill>
                <a:latin typeface="Century Gothic" pitchFamily="34" charset="0"/>
              </a:rPr>
              <a:t>II. </a:t>
            </a:r>
            <a:r>
              <a:rPr lang="es-CL" sz="2400" b="1" u="none" dirty="0" smtClean="0">
                <a:solidFill>
                  <a:srgbClr val="000099"/>
                </a:solidFill>
                <a:latin typeface="Century Gothic" pitchFamily="34" charset="0"/>
              </a:rPr>
              <a:t>	PRINCIPALES </a:t>
            </a:r>
            <a:r>
              <a:rPr lang="es-CL" sz="2400" b="1" u="none" dirty="0">
                <a:solidFill>
                  <a:srgbClr val="000099"/>
                </a:solidFill>
                <a:latin typeface="Century Gothic" pitchFamily="34" charset="0"/>
              </a:rPr>
              <a:t>CAMBIOS EN LA REGULACIÓN Y </a:t>
            </a:r>
            <a:r>
              <a:rPr lang="es-CL" sz="2400" b="1" u="none" dirty="0" smtClean="0">
                <a:solidFill>
                  <a:srgbClr val="000099"/>
                </a:solidFill>
                <a:latin typeface="Century Gothic" pitchFamily="34" charset="0"/>
              </a:rPr>
              <a:t>SUPERVISIÓN. </a:t>
            </a:r>
            <a:r>
              <a:rPr lang="es-CL" sz="2400" b="1" i="1" dirty="0" smtClean="0">
                <a:solidFill>
                  <a:srgbClr val="FF0000"/>
                </a:solidFill>
                <a:effectLst>
                  <a:outerShdw blurRad="38100" dist="38100" dir="2700000" algn="tl">
                    <a:srgbClr val="000000">
                      <a:alpha val="43137"/>
                    </a:srgbClr>
                  </a:outerShdw>
                </a:effectLst>
                <a:latin typeface="Century Gothic" pitchFamily="34" charset="0"/>
              </a:rPr>
              <a:t>CONDUCTA DE MERCADO</a:t>
            </a:r>
            <a:endParaRPr lang="es-CL" sz="2400" b="1" i="1" dirty="0">
              <a:solidFill>
                <a:srgbClr val="FF0000"/>
              </a:solidFill>
              <a:effectLst>
                <a:outerShdw blurRad="38100" dist="38100" dir="2700000" algn="tl">
                  <a:srgbClr val="000000">
                    <a:alpha val="43137"/>
                  </a:srgbClr>
                </a:outerShdw>
              </a:effectLst>
              <a:latin typeface="Century Gothic" pitchFamily="34" charset="0"/>
            </a:endParaRPr>
          </a:p>
        </p:txBody>
      </p:sp>
    </p:spTree>
    <p:extLst>
      <p:ext uri="{BB962C8B-B14F-4D97-AF65-F5344CB8AC3E}">
        <p14:creationId xmlns:p14="http://schemas.microsoft.com/office/powerpoint/2010/main" val="413546239"/>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t="-2000" b="-2000"/>
          </a:stretch>
        </a:blipFill>
        <a:effectLst/>
      </p:bgPr>
    </p:bg>
    <p:spTree>
      <p:nvGrpSpPr>
        <p:cNvPr id="1" name=""/>
        <p:cNvGrpSpPr/>
        <p:nvPr/>
      </p:nvGrpSpPr>
      <p:grpSpPr>
        <a:xfrm>
          <a:off x="0" y="0"/>
          <a:ext cx="0" cy="0"/>
          <a:chOff x="0" y="0"/>
          <a:chExt cx="0" cy="0"/>
        </a:xfrm>
      </p:grpSpPr>
      <p:sp>
        <p:nvSpPr>
          <p:cNvPr id="39939" name="1 Rectángulo"/>
          <p:cNvSpPr>
            <a:spLocks noChangeArrowheads="1"/>
          </p:cNvSpPr>
          <p:nvPr/>
        </p:nvSpPr>
        <p:spPr bwMode="auto">
          <a:xfrm>
            <a:off x="420688" y="1143000"/>
            <a:ext cx="8113712" cy="54168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just">
              <a:buClr>
                <a:srgbClr val="FFC000"/>
              </a:buClr>
              <a:defRPr/>
            </a:pPr>
            <a:r>
              <a:rPr lang="es-CL" sz="2200" b="1" u="none" dirty="0" smtClean="0">
                <a:solidFill>
                  <a:srgbClr val="FFC000"/>
                </a:solidFill>
                <a:latin typeface="Century Gothic" pitchFamily="34" charset="0"/>
              </a:rPr>
              <a:t>Nuevo modelo SBR </a:t>
            </a:r>
            <a:r>
              <a:rPr lang="es-CL" sz="2200" b="1" u="none" dirty="0" err="1" smtClean="0">
                <a:solidFill>
                  <a:srgbClr val="FFC000"/>
                </a:solidFill>
                <a:latin typeface="Century Gothic" pitchFamily="34" charset="0"/>
              </a:rPr>
              <a:t>CdM</a:t>
            </a:r>
            <a:endParaRPr lang="es-CL" sz="2200" b="1" u="none" dirty="0">
              <a:solidFill>
                <a:srgbClr val="FFC000"/>
              </a:solidFill>
              <a:latin typeface="Century Gothic" pitchFamily="34" charset="0"/>
            </a:endParaRPr>
          </a:p>
          <a:p>
            <a:pPr algn="just">
              <a:buClr>
                <a:srgbClr val="FFC000"/>
              </a:buClr>
              <a:defRPr/>
            </a:pPr>
            <a:endParaRPr lang="es-CL" b="1" u="none" dirty="0">
              <a:solidFill>
                <a:srgbClr val="FFC000"/>
              </a:solidFill>
              <a:latin typeface="Century Gothic" pitchFamily="34" charset="0"/>
            </a:endParaRPr>
          </a:p>
          <a:p>
            <a:pPr marL="342900" indent="-342900" algn="just">
              <a:buClr>
                <a:srgbClr val="FFC000"/>
              </a:buClr>
              <a:buFont typeface="Wingdings" pitchFamily="2" charset="2"/>
              <a:buChar char="§"/>
              <a:defRPr/>
            </a:pPr>
            <a:r>
              <a:rPr lang="es-CL" u="none" dirty="0">
                <a:solidFill>
                  <a:srgbClr val="000099"/>
                </a:solidFill>
                <a:latin typeface="Century Gothic" pitchFamily="34" charset="0"/>
              </a:rPr>
              <a:t>La Supervisión Basada en Riesgos de Conducta de Mercado (SBR </a:t>
            </a:r>
            <a:r>
              <a:rPr lang="es-CL" u="none" dirty="0" err="1" smtClean="0">
                <a:solidFill>
                  <a:srgbClr val="000099"/>
                </a:solidFill>
                <a:latin typeface="Century Gothic" pitchFamily="34" charset="0"/>
              </a:rPr>
              <a:t>CdM</a:t>
            </a:r>
            <a:r>
              <a:rPr lang="es-CL" u="none" dirty="0">
                <a:solidFill>
                  <a:srgbClr val="000099"/>
                </a:solidFill>
                <a:latin typeface="Century Gothic" pitchFamily="34" charset="0"/>
              </a:rPr>
              <a:t>) apunta a establecer una regulación y supervisión que </a:t>
            </a:r>
            <a:r>
              <a:rPr lang="es-CL" u="none" dirty="0" smtClean="0">
                <a:solidFill>
                  <a:srgbClr val="000099"/>
                </a:solidFill>
                <a:latin typeface="Century Gothic" pitchFamily="34" charset="0"/>
              </a:rPr>
              <a:t>mejore la </a:t>
            </a:r>
            <a:r>
              <a:rPr lang="es-CL" u="none" dirty="0">
                <a:solidFill>
                  <a:srgbClr val="000099"/>
                </a:solidFill>
                <a:latin typeface="Century Gothic" pitchFamily="34" charset="0"/>
              </a:rPr>
              <a:t>protección </a:t>
            </a:r>
            <a:r>
              <a:rPr lang="es-CL" u="none" dirty="0" smtClean="0">
                <a:solidFill>
                  <a:srgbClr val="000099"/>
                </a:solidFill>
                <a:latin typeface="Century Gothic" pitchFamily="34" charset="0"/>
              </a:rPr>
              <a:t>de </a:t>
            </a:r>
            <a:r>
              <a:rPr lang="es-CL" u="none" dirty="0">
                <a:solidFill>
                  <a:srgbClr val="000099"/>
                </a:solidFill>
                <a:latin typeface="Century Gothic" pitchFamily="34" charset="0"/>
              </a:rPr>
              <a:t>los derechos de los asegurados y público en general.</a:t>
            </a:r>
          </a:p>
          <a:p>
            <a:pPr marL="342900" indent="-342900" algn="just">
              <a:buClr>
                <a:srgbClr val="FFC000"/>
              </a:buClr>
              <a:buFont typeface="Wingdings" pitchFamily="2" charset="2"/>
              <a:buChar char="§"/>
              <a:defRPr/>
            </a:pPr>
            <a:endParaRPr lang="es-CL" u="none" dirty="0">
              <a:solidFill>
                <a:srgbClr val="000099"/>
              </a:solidFill>
              <a:latin typeface="Century Gothic" pitchFamily="34" charset="0"/>
            </a:endParaRPr>
          </a:p>
          <a:p>
            <a:pPr marL="342900" indent="-342900" algn="just">
              <a:buClr>
                <a:srgbClr val="FFC000"/>
              </a:buClr>
              <a:buFont typeface="Wingdings" pitchFamily="2" charset="2"/>
              <a:buChar char="§"/>
              <a:defRPr/>
            </a:pPr>
            <a:r>
              <a:rPr lang="es-CL" u="none" dirty="0" smtClean="0">
                <a:solidFill>
                  <a:srgbClr val="000099"/>
                </a:solidFill>
                <a:latin typeface="Century Gothic" pitchFamily="34" charset="0"/>
              </a:rPr>
              <a:t>Tiene por objetivo que </a:t>
            </a:r>
            <a:r>
              <a:rPr lang="es-CL" u="none" dirty="0">
                <a:solidFill>
                  <a:srgbClr val="000099"/>
                </a:solidFill>
                <a:latin typeface="Century Gothic" pitchFamily="34" charset="0"/>
              </a:rPr>
              <a:t>los participantes del mercado de seguros cumplan adecuadamente sus obligaciones, otorguen un trato justo a los asegurados, beneficiarios y otros legítimos interesados y actúen con la necesaria transparencia en la comercialización de los seguros, el pago de las indemnizaciones y otros beneficios asociados al seguro. </a:t>
            </a:r>
          </a:p>
          <a:p>
            <a:pPr marL="342900" indent="-342900" algn="just">
              <a:buClr>
                <a:srgbClr val="FFC000"/>
              </a:buClr>
              <a:buFont typeface="Wingdings" pitchFamily="2" charset="2"/>
              <a:buChar char="§"/>
              <a:defRPr/>
            </a:pPr>
            <a:endParaRPr lang="es-CL" u="none" dirty="0">
              <a:solidFill>
                <a:srgbClr val="000099"/>
              </a:solidFill>
              <a:latin typeface="Century Gothic" pitchFamily="34" charset="0"/>
            </a:endParaRPr>
          </a:p>
          <a:p>
            <a:pPr marL="342900" indent="-342900" algn="just">
              <a:buClr>
                <a:srgbClr val="FFC000"/>
              </a:buClr>
              <a:buFont typeface="Wingdings" pitchFamily="2" charset="2"/>
              <a:buChar char="§"/>
              <a:defRPr/>
            </a:pPr>
            <a:r>
              <a:rPr lang="es-CL" u="none" dirty="0">
                <a:solidFill>
                  <a:srgbClr val="000099"/>
                </a:solidFill>
                <a:latin typeface="Century Gothic" pitchFamily="34" charset="0"/>
              </a:rPr>
              <a:t>Involucra a todos los agentes del mercado asegurador (corredores, agentes de ventas, compañías y liquidadores); así como a otros que si bien no son propiamente agentes, tienen un rol en </a:t>
            </a:r>
            <a:r>
              <a:rPr lang="es-CL" u="none" dirty="0" smtClean="0">
                <a:solidFill>
                  <a:srgbClr val="000099"/>
                </a:solidFill>
                <a:latin typeface="Century Gothic" pitchFamily="34" charset="0"/>
              </a:rPr>
              <a:t>parte de la cadena de distribución.</a:t>
            </a:r>
            <a:endParaRPr lang="es-CL" u="none" dirty="0">
              <a:solidFill>
                <a:srgbClr val="000099"/>
              </a:solidFill>
              <a:latin typeface="Century Gothic" pitchFamily="34" charset="0"/>
            </a:endParaRPr>
          </a:p>
          <a:p>
            <a:pPr marL="342900" indent="-342900" algn="just">
              <a:buClr>
                <a:srgbClr val="FFC000"/>
              </a:buClr>
              <a:buFont typeface="Wingdings" pitchFamily="2" charset="2"/>
              <a:buChar char="§"/>
              <a:defRPr/>
            </a:pPr>
            <a:endParaRPr lang="es-CL" u="none" dirty="0">
              <a:solidFill>
                <a:srgbClr val="000099"/>
              </a:solidFill>
              <a:latin typeface="Century Gothic" pitchFamily="34" charset="0"/>
            </a:endParaRPr>
          </a:p>
        </p:txBody>
      </p:sp>
      <p:sp>
        <p:nvSpPr>
          <p:cNvPr id="5" name="1 CuadroTexto"/>
          <p:cNvSpPr txBox="1">
            <a:spLocks noChangeArrowheads="1"/>
          </p:cNvSpPr>
          <p:nvPr/>
        </p:nvSpPr>
        <p:spPr bwMode="auto">
          <a:xfrm>
            <a:off x="205680" y="44624"/>
            <a:ext cx="8686800"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u="sng">
                <a:solidFill>
                  <a:schemeClr val="tx1"/>
                </a:solidFill>
                <a:latin typeface="Arial" charset="0"/>
              </a:defRPr>
            </a:lvl1pPr>
            <a:lvl2pPr marL="742950" indent="-285750" eaLnBrk="0" hangingPunct="0">
              <a:defRPr u="sng">
                <a:solidFill>
                  <a:schemeClr val="tx1"/>
                </a:solidFill>
                <a:latin typeface="Arial" charset="0"/>
              </a:defRPr>
            </a:lvl2pPr>
            <a:lvl3pPr marL="1143000" indent="-228600" eaLnBrk="0" hangingPunct="0">
              <a:defRPr u="sng">
                <a:solidFill>
                  <a:schemeClr val="tx1"/>
                </a:solidFill>
                <a:latin typeface="Arial" charset="0"/>
              </a:defRPr>
            </a:lvl3pPr>
            <a:lvl4pPr marL="1600200" indent="-228600" eaLnBrk="0" hangingPunct="0">
              <a:defRPr u="sng">
                <a:solidFill>
                  <a:schemeClr val="tx1"/>
                </a:solidFill>
                <a:latin typeface="Arial" charset="0"/>
              </a:defRPr>
            </a:lvl4pPr>
            <a:lvl5pPr marL="2057400" indent="-228600" eaLnBrk="0" hangingPunct="0">
              <a:defRPr u="sng">
                <a:solidFill>
                  <a:schemeClr val="tx1"/>
                </a:solidFill>
                <a:latin typeface="Arial" charset="0"/>
              </a:defRPr>
            </a:lvl5pPr>
            <a:lvl6pPr marL="2514600" indent="-228600" eaLnBrk="0" fontAlgn="base" hangingPunct="0">
              <a:spcBef>
                <a:spcPct val="0"/>
              </a:spcBef>
              <a:spcAft>
                <a:spcPct val="0"/>
              </a:spcAft>
              <a:defRPr u="sng">
                <a:solidFill>
                  <a:schemeClr val="tx1"/>
                </a:solidFill>
                <a:latin typeface="Arial" charset="0"/>
              </a:defRPr>
            </a:lvl6pPr>
            <a:lvl7pPr marL="2971800" indent="-228600" eaLnBrk="0" fontAlgn="base" hangingPunct="0">
              <a:spcBef>
                <a:spcPct val="0"/>
              </a:spcBef>
              <a:spcAft>
                <a:spcPct val="0"/>
              </a:spcAft>
              <a:defRPr u="sng">
                <a:solidFill>
                  <a:schemeClr val="tx1"/>
                </a:solidFill>
                <a:latin typeface="Arial" charset="0"/>
              </a:defRPr>
            </a:lvl7pPr>
            <a:lvl8pPr marL="3429000" indent="-228600" eaLnBrk="0" fontAlgn="base" hangingPunct="0">
              <a:spcBef>
                <a:spcPct val="0"/>
              </a:spcBef>
              <a:spcAft>
                <a:spcPct val="0"/>
              </a:spcAft>
              <a:defRPr u="sng">
                <a:solidFill>
                  <a:schemeClr val="tx1"/>
                </a:solidFill>
                <a:latin typeface="Arial" charset="0"/>
              </a:defRPr>
            </a:lvl8pPr>
            <a:lvl9pPr marL="3886200" indent="-228600" eaLnBrk="0" fontAlgn="base" hangingPunct="0">
              <a:spcBef>
                <a:spcPct val="0"/>
              </a:spcBef>
              <a:spcAft>
                <a:spcPct val="0"/>
              </a:spcAft>
              <a:defRPr u="sng">
                <a:solidFill>
                  <a:schemeClr val="tx1"/>
                </a:solidFill>
                <a:latin typeface="Arial" charset="0"/>
              </a:defRPr>
            </a:lvl9pPr>
          </a:lstStyle>
          <a:p>
            <a:pPr marL="533400" indent="-533400" eaLnBrk="1" hangingPunct="1">
              <a:tabLst>
                <a:tab pos="533400" algn="l"/>
              </a:tabLst>
            </a:pPr>
            <a:r>
              <a:rPr lang="es-CL" sz="2400" b="1" u="none" dirty="0">
                <a:solidFill>
                  <a:srgbClr val="000099"/>
                </a:solidFill>
                <a:latin typeface="Century Gothic" pitchFamily="34" charset="0"/>
              </a:rPr>
              <a:t>II. </a:t>
            </a:r>
            <a:r>
              <a:rPr lang="es-CL" sz="2400" b="1" u="none" dirty="0" smtClean="0">
                <a:solidFill>
                  <a:srgbClr val="000099"/>
                </a:solidFill>
                <a:latin typeface="Century Gothic" pitchFamily="34" charset="0"/>
              </a:rPr>
              <a:t>	PRINCIPALES </a:t>
            </a:r>
            <a:r>
              <a:rPr lang="es-CL" sz="2400" b="1" u="none" dirty="0">
                <a:solidFill>
                  <a:srgbClr val="000099"/>
                </a:solidFill>
                <a:latin typeface="Century Gothic" pitchFamily="34" charset="0"/>
              </a:rPr>
              <a:t>CAMBIOS EN LA REGULACIÓN Y </a:t>
            </a:r>
            <a:r>
              <a:rPr lang="es-CL" sz="2400" b="1" u="none" dirty="0" smtClean="0">
                <a:solidFill>
                  <a:srgbClr val="000099"/>
                </a:solidFill>
                <a:latin typeface="Century Gothic" pitchFamily="34" charset="0"/>
              </a:rPr>
              <a:t>SUPERVISIÓN. </a:t>
            </a:r>
            <a:r>
              <a:rPr lang="es-CL" sz="2400" b="1" i="1" dirty="0" smtClean="0">
                <a:solidFill>
                  <a:srgbClr val="FF0000"/>
                </a:solidFill>
                <a:effectLst>
                  <a:outerShdw blurRad="38100" dist="38100" dir="2700000" algn="tl">
                    <a:srgbClr val="000000">
                      <a:alpha val="43137"/>
                    </a:srgbClr>
                  </a:outerShdw>
                </a:effectLst>
                <a:latin typeface="Century Gothic" pitchFamily="34" charset="0"/>
              </a:rPr>
              <a:t>CONDUCTA DE MERCADO</a:t>
            </a:r>
            <a:endParaRPr lang="es-CL" sz="2400" b="1" i="1" dirty="0">
              <a:solidFill>
                <a:srgbClr val="FF0000"/>
              </a:solidFill>
              <a:effectLst>
                <a:outerShdw blurRad="38100" dist="38100" dir="2700000" algn="tl">
                  <a:srgbClr val="000000">
                    <a:alpha val="43137"/>
                  </a:srgbClr>
                </a:outerShdw>
              </a:effectLst>
              <a:latin typeface="Century Gothic" pitchFamily="34" charset="0"/>
            </a:endParaRPr>
          </a:p>
        </p:txBody>
      </p:sp>
    </p:spTree>
    <p:extLst>
      <p:ext uri="{BB962C8B-B14F-4D97-AF65-F5344CB8AC3E}">
        <p14:creationId xmlns:p14="http://schemas.microsoft.com/office/powerpoint/2010/main" val="2678807901"/>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t="-2000" b="-2000"/>
          </a:stretch>
        </a:blipFill>
        <a:effectLst/>
      </p:bgPr>
    </p:bg>
    <p:spTree>
      <p:nvGrpSpPr>
        <p:cNvPr id="1" name=""/>
        <p:cNvGrpSpPr/>
        <p:nvPr/>
      </p:nvGrpSpPr>
      <p:grpSpPr>
        <a:xfrm>
          <a:off x="0" y="0"/>
          <a:ext cx="0" cy="0"/>
          <a:chOff x="0" y="0"/>
          <a:chExt cx="0" cy="0"/>
        </a:xfrm>
      </p:grpSpPr>
      <p:sp>
        <p:nvSpPr>
          <p:cNvPr id="6" name="5 Rectángulo"/>
          <p:cNvSpPr/>
          <p:nvPr/>
        </p:nvSpPr>
        <p:spPr>
          <a:xfrm>
            <a:off x="205900" y="1700808"/>
            <a:ext cx="8484700" cy="5170646"/>
          </a:xfrm>
          <a:prstGeom prst="rect">
            <a:avLst/>
          </a:prstGeom>
        </p:spPr>
        <p:txBody>
          <a:bodyPr wrap="square">
            <a:spAutoFit/>
          </a:bodyPr>
          <a:lstStyle/>
          <a:p>
            <a:pPr marL="57150" lvl="1" algn="just"/>
            <a:r>
              <a:rPr lang="es-CL" sz="2000" b="1" dirty="0" smtClean="0">
                <a:solidFill>
                  <a:srgbClr val="000099"/>
                </a:solidFill>
                <a:latin typeface="Century Gothic" pitchFamily="34" charset="0"/>
                <a:cs typeface="Calibri" pitchFamily="34" charset="0"/>
              </a:rPr>
              <a:t>Acuerdos específicos:</a:t>
            </a:r>
          </a:p>
          <a:p>
            <a:pPr marL="57150" lvl="1" algn="just"/>
            <a:endParaRPr lang="es-CL" sz="2000" b="1" dirty="0" smtClean="0">
              <a:solidFill>
                <a:srgbClr val="000099"/>
              </a:solidFill>
              <a:latin typeface="Century Gothic" pitchFamily="34" charset="0"/>
              <a:cs typeface="Calibri" pitchFamily="34" charset="0"/>
            </a:endParaRPr>
          </a:p>
          <a:p>
            <a:pPr marL="971550" lvl="1" indent="-457200" algn="just">
              <a:buFont typeface="+mj-lt"/>
              <a:buAutoNum type="arabicPeriod"/>
            </a:pPr>
            <a:r>
              <a:rPr lang="es-CL" sz="2000" dirty="0" smtClean="0">
                <a:solidFill>
                  <a:srgbClr val="000099"/>
                </a:solidFill>
                <a:latin typeface="Century Gothic" pitchFamily="34" charset="0"/>
                <a:cs typeface="Calibri" pitchFamily="34" charset="0"/>
              </a:rPr>
              <a:t>Mejorar la información general a los asegurados</a:t>
            </a:r>
          </a:p>
          <a:p>
            <a:pPr marL="857250" lvl="1" indent="-342900" algn="just">
              <a:buFont typeface="+mj-lt"/>
              <a:buAutoNum type="arabicPeriod"/>
            </a:pPr>
            <a:endParaRPr lang="es-CL" dirty="0">
              <a:solidFill>
                <a:srgbClr val="000099"/>
              </a:solidFill>
              <a:latin typeface="Century Gothic" pitchFamily="34" charset="0"/>
              <a:cs typeface="Calibri" pitchFamily="34" charset="0"/>
            </a:endParaRPr>
          </a:p>
          <a:p>
            <a:pPr marL="971550" lvl="1" indent="-457200" algn="just">
              <a:buFont typeface="+mj-lt"/>
              <a:buAutoNum type="arabicPeriod"/>
            </a:pPr>
            <a:r>
              <a:rPr lang="es-CL" sz="2000" dirty="0" smtClean="0">
                <a:solidFill>
                  <a:srgbClr val="000099"/>
                </a:solidFill>
                <a:latin typeface="Century Gothic" pitchFamily="34" charset="0"/>
                <a:cs typeface="Calibri" pitchFamily="34" charset="0"/>
              </a:rPr>
              <a:t>Derecho de retracto</a:t>
            </a:r>
          </a:p>
          <a:p>
            <a:pPr marL="857250" lvl="1" indent="-342900" algn="just">
              <a:buFont typeface="+mj-lt"/>
              <a:buAutoNum type="arabicPeriod"/>
            </a:pPr>
            <a:endParaRPr lang="es-CL" dirty="0">
              <a:solidFill>
                <a:srgbClr val="000099"/>
              </a:solidFill>
              <a:latin typeface="Century Gothic" pitchFamily="34" charset="0"/>
              <a:cs typeface="Calibri" pitchFamily="34" charset="0"/>
            </a:endParaRPr>
          </a:p>
          <a:p>
            <a:pPr marL="971550" lvl="1" indent="-457200" algn="just">
              <a:buFont typeface="+mj-lt"/>
              <a:buAutoNum type="arabicPeriod"/>
            </a:pPr>
            <a:r>
              <a:rPr lang="es-CL" sz="2000" dirty="0" smtClean="0">
                <a:solidFill>
                  <a:srgbClr val="000099"/>
                </a:solidFill>
                <a:latin typeface="Century Gothic" pitchFamily="34" charset="0"/>
                <a:cs typeface="Calibri" pitchFamily="34" charset="0"/>
              </a:rPr>
              <a:t>Perfeccionamiento del procedimiento de ventas telefónicas</a:t>
            </a:r>
            <a:endParaRPr lang="es-CL" dirty="0" smtClean="0">
              <a:solidFill>
                <a:srgbClr val="000099"/>
              </a:solidFill>
              <a:latin typeface="Century Gothic" pitchFamily="34" charset="0"/>
              <a:cs typeface="Calibri" pitchFamily="34" charset="0"/>
            </a:endParaRPr>
          </a:p>
          <a:p>
            <a:pPr marL="857250" lvl="1" indent="-342900" algn="just">
              <a:buFont typeface="+mj-lt"/>
              <a:buAutoNum type="arabicPeriod"/>
            </a:pPr>
            <a:endParaRPr lang="es-CL" dirty="0" smtClean="0">
              <a:solidFill>
                <a:srgbClr val="000099"/>
              </a:solidFill>
              <a:latin typeface="Century Gothic" pitchFamily="34" charset="0"/>
              <a:cs typeface="Calibri" pitchFamily="34" charset="0"/>
            </a:endParaRPr>
          </a:p>
          <a:p>
            <a:pPr marL="898525" lvl="1" indent="-457200" algn="just">
              <a:buFont typeface="+mj-lt"/>
              <a:buAutoNum type="arabicPeriod"/>
            </a:pPr>
            <a:r>
              <a:rPr lang="es-CL" sz="2000" dirty="0" smtClean="0">
                <a:solidFill>
                  <a:srgbClr val="000099"/>
                </a:solidFill>
                <a:latin typeface="Century Gothic" pitchFamily="34" charset="0"/>
                <a:cs typeface="Calibri" pitchFamily="34" charset="0"/>
              </a:rPr>
              <a:t>Monitorear la entrega inmediata del certificado de cobertura al  cliente al momento de incorporarlo a una póliza colectiva</a:t>
            </a:r>
          </a:p>
          <a:p>
            <a:pPr marL="857250" lvl="1" indent="-342900" algn="just">
              <a:buFont typeface="+mj-lt"/>
              <a:buAutoNum type="arabicPeriod"/>
            </a:pPr>
            <a:endParaRPr lang="es-CL" dirty="0" smtClean="0">
              <a:solidFill>
                <a:srgbClr val="000099"/>
              </a:solidFill>
              <a:latin typeface="Century Gothic" pitchFamily="34" charset="0"/>
              <a:cs typeface="Calibri" pitchFamily="34" charset="0"/>
            </a:endParaRPr>
          </a:p>
          <a:p>
            <a:pPr marL="971550" lvl="1" indent="-457200" algn="just">
              <a:buFont typeface="+mj-lt"/>
              <a:buAutoNum type="arabicPeriod"/>
            </a:pPr>
            <a:r>
              <a:rPr lang="es-CL" sz="2000" dirty="0" smtClean="0">
                <a:solidFill>
                  <a:srgbClr val="000099"/>
                </a:solidFill>
                <a:latin typeface="Century Gothic" pitchFamily="34" charset="0"/>
                <a:cs typeface="Calibri" pitchFamily="34" charset="0"/>
              </a:rPr>
              <a:t>Pólizas más simples</a:t>
            </a:r>
          </a:p>
          <a:p>
            <a:pPr marL="857250" lvl="1" indent="-342900" algn="just">
              <a:buFont typeface="+mj-lt"/>
              <a:buAutoNum type="arabicPeriod"/>
            </a:pPr>
            <a:endParaRPr lang="es-CL" dirty="0" smtClean="0">
              <a:solidFill>
                <a:srgbClr val="000099"/>
              </a:solidFill>
              <a:latin typeface="Century Gothic" pitchFamily="34" charset="0"/>
              <a:cs typeface="Calibri" pitchFamily="34" charset="0"/>
            </a:endParaRPr>
          </a:p>
          <a:p>
            <a:pPr marL="971550" lvl="1" indent="-457200" algn="just">
              <a:buFont typeface="+mj-lt"/>
              <a:buAutoNum type="arabicPeriod"/>
            </a:pPr>
            <a:r>
              <a:rPr lang="es-CL" sz="2000" dirty="0" smtClean="0">
                <a:solidFill>
                  <a:srgbClr val="000099"/>
                </a:solidFill>
                <a:latin typeface="Century Gothic" pitchFamily="34" charset="0"/>
                <a:cs typeface="Calibri" pitchFamily="34" charset="0"/>
              </a:rPr>
              <a:t>Monitoreo del acuerdo por parte de auditores externos</a:t>
            </a:r>
            <a:endParaRPr lang="es-CL" sz="2000" dirty="0">
              <a:solidFill>
                <a:srgbClr val="000099"/>
              </a:solidFill>
              <a:latin typeface="Century Gothic" pitchFamily="34" charset="0"/>
              <a:cs typeface="Calibri" pitchFamily="34" charset="0"/>
            </a:endParaRPr>
          </a:p>
          <a:p>
            <a:pPr marL="514350" lvl="1" algn="just"/>
            <a:endParaRPr lang="es-CL" sz="2000" dirty="0" smtClean="0">
              <a:solidFill>
                <a:srgbClr val="000099"/>
              </a:solidFill>
              <a:latin typeface="Century Gothic" pitchFamily="34" charset="0"/>
              <a:cs typeface="Calibri" pitchFamily="34" charset="0"/>
            </a:endParaRPr>
          </a:p>
        </p:txBody>
      </p:sp>
      <p:sp>
        <p:nvSpPr>
          <p:cNvPr id="8" name="1 CuadroTexto"/>
          <p:cNvSpPr txBox="1">
            <a:spLocks noChangeArrowheads="1"/>
          </p:cNvSpPr>
          <p:nvPr/>
        </p:nvSpPr>
        <p:spPr bwMode="auto">
          <a:xfrm>
            <a:off x="205680" y="77723"/>
            <a:ext cx="8686800"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u="sng">
                <a:solidFill>
                  <a:schemeClr val="tx1"/>
                </a:solidFill>
                <a:latin typeface="Arial" charset="0"/>
              </a:defRPr>
            </a:lvl1pPr>
            <a:lvl2pPr marL="742950" indent="-285750" eaLnBrk="0" hangingPunct="0">
              <a:defRPr u="sng">
                <a:solidFill>
                  <a:schemeClr val="tx1"/>
                </a:solidFill>
                <a:latin typeface="Arial" charset="0"/>
              </a:defRPr>
            </a:lvl2pPr>
            <a:lvl3pPr marL="1143000" indent="-228600" eaLnBrk="0" hangingPunct="0">
              <a:defRPr u="sng">
                <a:solidFill>
                  <a:schemeClr val="tx1"/>
                </a:solidFill>
                <a:latin typeface="Arial" charset="0"/>
              </a:defRPr>
            </a:lvl3pPr>
            <a:lvl4pPr marL="1600200" indent="-228600" eaLnBrk="0" hangingPunct="0">
              <a:defRPr u="sng">
                <a:solidFill>
                  <a:schemeClr val="tx1"/>
                </a:solidFill>
                <a:latin typeface="Arial" charset="0"/>
              </a:defRPr>
            </a:lvl4pPr>
            <a:lvl5pPr marL="2057400" indent="-228600" eaLnBrk="0" hangingPunct="0">
              <a:defRPr u="sng">
                <a:solidFill>
                  <a:schemeClr val="tx1"/>
                </a:solidFill>
                <a:latin typeface="Arial" charset="0"/>
              </a:defRPr>
            </a:lvl5pPr>
            <a:lvl6pPr marL="2514600" indent="-228600" eaLnBrk="0" fontAlgn="base" hangingPunct="0">
              <a:spcBef>
                <a:spcPct val="0"/>
              </a:spcBef>
              <a:spcAft>
                <a:spcPct val="0"/>
              </a:spcAft>
              <a:defRPr u="sng">
                <a:solidFill>
                  <a:schemeClr val="tx1"/>
                </a:solidFill>
                <a:latin typeface="Arial" charset="0"/>
              </a:defRPr>
            </a:lvl6pPr>
            <a:lvl7pPr marL="2971800" indent="-228600" eaLnBrk="0" fontAlgn="base" hangingPunct="0">
              <a:spcBef>
                <a:spcPct val="0"/>
              </a:spcBef>
              <a:spcAft>
                <a:spcPct val="0"/>
              </a:spcAft>
              <a:defRPr u="sng">
                <a:solidFill>
                  <a:schemeClr val="tx1"/>
                </a:solidFill>
                <a:latin typeface="Arial" charset="0"/>
              </a:defRPr>
            </a:lvl7pPr>
            <a:lvl8pPr marL="3429000" indent="-228600" eaLnBrk="0" fontAlgn="base" hangingPunct="0">
              <a:spcBef>
                <a:spcPct val="0"/>
              </a:spcBef>
              <a:spcAft>
                <a:spcPct val="0"/>
              </a:spcAft>
              <a:defRPr u="sng">
                <a:solidFill>
                  <a:schemeClr val="tx1"/>
                </a:solidFill>
                <a:latin typeface="Arial" charset="0"/>
              </a:defRPr>
            </a:lvl8pPr>
            <a:lvl9pPr marL="3886200" indent="-228600" eaLnBrk="0" fontAlgn="base" hangingPunct="0">
              <a:spcBef>
                <a:spcPct val="0"/>
              </a:spcBef>
              <a:spcAft>
                <a:spcPct val="0"/>
              </a:spcAft>
              <a:defRPr u="sng">
                <a:solidFill>
                  <a:schemeClr val="tx1"/>
                </a:solidFill>
                <a:latin typeface="Arial" charset="0"/>
              </a:defRPr>
            </a:lvl9pPr>
          </a:lstStyle>
          <a:p>
            <a:pPr marL="533400" indent="-533400" eaLnBrk="1" hangingPunct="1">
              <a:tabLst>
                <a:tab pos="533400" algn="l"/>
              </a:tabLst>
            </a:pPr>
            <a:r>
              <a:rPr lang="es-CL" sz="2400" b="1" u="none" dirty="0">
                <a:solidFill>
                  <a:srgbClr val="000099"/>
                </a:solidFill>
                <a:latin typeface="Century Gothic" pitchFamily="34" charset="0"/>
              </a:rPr>
              <a:t>II. </a:t>
            </a:r>
            <a:r>
              <a:rPr lang="es-CL" sz="2400" b="1" u="none" dirty="0" smtClean="0">
                <a:solidFill>
                  <a:srgbClr val="000099"/>
                </a:solidFill>
                <a:latin typeface="Century Gothic" pitchFamily="34" charset="0"/>
              </a:rPr>
              <a:t>	PRINCIPALES </a:t>
            </a:r>
            <a:r>
              <a:rPr lang="es-CL" sz="2400" b="1" u="none" dirty="0">
                <a:solidFill>
                  <a:srgbClr val="000099"/>
                </a:solidFill>
                <a:latin typeface="Century Gothic" pitchFamily="34" charset="0"/>
              </a:rPr>
              <a:t>CAMBIOS EN LA REGULACIÓN Y </a:t>
            </a:r>
            <a:r>
              <a:rPr lang="es-CL" sz="2400" b="1" u="none" dirty="0" smtClean="0">
                <a:solidFill>
                  <a:srgbClr val="000099"/>
                </a:solidFill>
                <a:latin typeface="Century Gothic" pitchFamily="34" charset="0"/>
              </a:rPr>
              <a:t>SUPERVISIÓN. </a:t>
            </a:r>
            <a:r>
              <a:rPr lang="es-CL" sz="2400" b="1" i="1" dirty="0" smtClean="0">
                <a:solidFill>
                  <a:srgbClr val="FF0000"/>
                </a:solidFill>
                <a:effectLst>
                  <a:outerShdw blurRad="38100" dist="38100" dir="2700000" algn="tl">
                    <a:srgbClr val="000000">
                      <a:alpha val="43137"/>
                    </a:srgbClr>
                  </a:outerShdw>
                </a:effectLst>
                <a:latin typeface="Century Gothic" pitchFamily="34" charset="0"/>
              </a:rPr>
              <a:t>CONDUCTA DE MERCADO</a:t>
            </a:r>
            <a:endParaRPr lang="es-CL" sz="2400" b="1" i="1" dirty="0">
              <a:solidFill>
                <a:srgbClr val="FF0000"/>
              </a:solidFill>
              <a:effectLst>
                <a:outerShdw blurRad="38100" dist="38100" dir="2700000" algn="tl">
                  <a:srgbClr val="000000">
                    <a:alpha val="43137"/>
                  </a:srgbClr>
                </a:outerShdw>
              </a:effectLst>
              <a:latin typeface="Century Gothic" pitchFamily="34" charset="0"/>
            </a:endParaRPr>
          </a:p>
        </p:txBody>
      </p:sp>
      <p:sp>
        <p:nvSpPr>
          <p:cNvPr id="9" name="8 Rectángulo"/>
          <p:cNvSpPr/>
          <p:nvPr/>
        </p:nvSpPr>
        <p:spPr>
          <a:xfrm>
            <a:off x="323528" y="1093386"/>
            <a:ext cx="8712968" cy="430887"/>
          </a:xfrm>
          <a:prstGeom prst="rect">
            <a:avLst/>
          </a:prstGeom>
        </p:spPr>
        <p:txBody>
          <a:bodyPr wrap="square">
            <a:spAutoFit/>
          </a:bodyPr>
          <a:lstStyle/>
          <a:p>
            <a:r>
              <a:rPr lang="es-CL" sz="2200" b="1" dirty="0">
                <a:solidFill>
                  <a:srgbClr val="FFC000"/>
                </a:solidFill>
                <a:latin typeface="Century Gothic" pitchFamily="34" charset="0"/>
              </a:rPr>
              <a:t>Implementación buenas prácticas en </a:t>
            </a:r>
            <a:r>
              <a:rPr lang="en-US" sz="2200" b="1" dirty="0">
                <a:solidFill>
                  <a:srgbClr val="FFC000"/>
                </a:solidFill>
                <a:latin typeface="Century Gothic" pitchFamily="34" charset="0"/>
              </a:rPr>
              <a:t>Retail (</a:t>
            </a:r>
            <a:r>
              <a:rPr lang="es-CL" sz="2200" b="1" dirty="0" smtClean="0">
                <a:solidFill>
                  <a:srgbClr val="FFC000"/>
                </a:solidFill>
                <a:latin typeface="Century Gothic" pitchFamily="34" charset="0"/>
              </a:rPr>
              <a:t>Autorregulación</a:t>
            </a:r>
            <a:r>
              <a:rPr lang="en-US" sz="2200" b="1" dirty="0">
                <a:solidFill>
                  <a:srgbClr val="FFC000"/>
                </a:solidFill>
                <a:latin typeface="Century Gothic" pitchFamily="34" charset="0"/>
              </a:rPr>
              <a:t>)</a:t>
            </a:r>
          </a:p>
        </p:txBody>
      </p:sp>
    </p:spTree>
    <p:extLst>
      <p:ext uri="{BB962C8B-B14F-4D97-AF65-F5344CB8AC3E}">
        <p14:creationId xmlns:p14="http://schemas.microsoft.com/office/powerpoint/2010/main" val="449982348"/>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t="-2000" b="-2000"/>
          </a:stretch>
        </a:blipFill>
        <a:effectLst/>
      </p:bgPr>
    </p:bg>
    <p:spTree>
      <p:nvGrpSpPr>
        <p:cNvPr id="1" name=""/>
        <p:cNvGrpSpPr/>
        <p:nvPr/>
      </p:nvGrpSpPr>
      <p:grpSpPr>
        <a:xfrm>
          <a:off x="0" y="0"/>
          <a:ext cx="0" cy="0"/>
          <a:chOff x="0" y="0"/>
          <a:chExt cx="0" cy="0"/>
        </a:xfrm>
      </p:grpSpPr>
      <p:sp>
        <p:nvSpPr>
          <p:cNvPr id="8" name="7 CuadroTexto"/>
          <p:cNvSpPr txBox="1"/>
          <p:nvPr/>
        </p:nvSpPr>
        <p:spPr>
          <a:xfrm>
            <a:off x="513571" y="1409576"/>
            <a:ext cx="8210371" cy="2693045"/>
          </a:xfrm>
          <a:prstGeom prst="rect">
            <a:avLst/>
          </a:prstGeom>
          <a:noFill/>
        </p:spPr>
        <p:txBody>
          <a:bodyPr wrap="square" rtlCol="0">
            <a:spAutoFit/>
          </a:bodyPr>
          <a:lstStyle/>
          <a:p>
            <a:pPr marL="441325" lvl="1" indent="-76200" algn="just">
              <a:spcAft>
                <a:spcPts val="600"/>
              </a:spcAft>
              <a:buClr>
                <a:srgbClr val="CC9900"/>
              </a:buClr>
              <a:buSzPct val="180000"/>
            </a:pPr>
            <a:r>
              <a:rPr lang="es-CL" sz="2400" b="1" i="1" dirty="0" smtClean="0">
                <a:solidFill>
                  <a:srgbClr val="FF3300"/>
                </a:solidFill>
                <a:latin typeface="Century Gothic" pitchFamily="34" charset="0"/>
              </a:rPr>
              <a:t>	El </a:t>
            </a:r>
            <a:r>
              <a:rPr lang="es-CL" sz="2400" b="1" i="1" dirty="0">
                <a:solidFill>
                  <a:srgbClr val="FF3300"/>
                </a:solidFill>
                <a:latin typeface="Century Gothic" pitchFamily="34" charset="0"/>
              </a:rPr>
              <a:t>contrato de seguro es </a:t>
            </a:r>
            <a:r>
              <a:rPr lang="es-CL" sz="2400" b="1" i="1" dirty="0" smtClean="0">
                <a:solidFill>
                  <a:srgbClr val="FF3300"/>
                </a:solidFill>
                <a:latin typeface="Century Gothic" pitchFamily="34" charset="0"/>
              </a:rPr>
              <a:t>consensual</a:t>
            </a:r>
          </a:p>
          <a:p>
            <a:pPr marL="457200" lvl="2" algn="just">
              <a:spcAft>
                <a:spcPts val="600"/>
              </a:spcAft>
              <a:buClr>
                <a:srgbClr val="CC9900"/>
              </a:buClr>
              <a:buSzPct val="124000"/>
            </a:pPr>
            <a:r>
              <a:rPr lang="es-CL" sz="2000" dirty="0" smtClean="0">
                <a:solidFill>
                  <a:srgbClr val="000099"/>
                </a:solidFill>
                <a:latin typeface="Century Gothic" pitchFamily="34" charset="0"/>
              </a:rPr>
              <a:t>La </a:t>
            </a:r>
            <a:r>
              <a:rPr lang="es-CL" sz="2000" dirty="0">
                <a:solidFill>
                  <a:srgbClr val="000099"/>
                </a:solidFill>
                <a:latin typeface="Century Gothic" pitchFamily="34" charset="0"/>
              </a:rPr>
              <a:t>existencia y estipulaciones del contrato se podrán acreditar por todos los medios de prueba que contemplen las leyes, siempre que exista un principio de prueba por escrito que emane de cualquier documento que conste en télex, fax, mensajes de correo electrónico y, en general, cualquier sistema de transmisión y registro digital o electrónico de la palabra escrita o </a:t>
            </a:r>
            <a:r>
              <a:rPr lang="es-CL" sz="2000" dirty="0" smtClean="0">
                <a:solidFill>
                  <a:srgbClr val="000099"/>
                </a:solidFill>
                <a:latin typeface="Century Gothic" pitchFamily="34" charset="0"/>
              </a:rPr>
              <a:t>verbal.</a:t>
            </a:r>
          </a:p>
        </p:txBody>
      </p:sp>
      <p:sp>
        <p:nvSpPr>
          <p:cNvPr id="10" name="9 CuadroTexto"/>
          <p:cNvSpPr txBox="1"/>
          <p:nvPr/>
        </p:nvSpPr>
        <p:spPr>
          <a:xfrm>
            <a:off x="827583" y="4246056"/>
            <a:ext cx="7638684" cy="400110"/>
          </a:xfrm>
          <a:prstGeom prst="rect">
            <a:avLst/>
          </a:prstGeom>
          <a:noFill/>
        </p:spPr>
        <p:txBody>
          <a:bodyPr wrap="square" rtlCol="0">
            <a:spAutoFit/>
          </a:bodyPr>
          <a:lstStyle/>
          <a:p>
            <a:pPr algn="just"/>
            <a:endParaRPr lang="es-CL" sz="2000" b="1" dirty="0"/>
          </a:p>
        </p:txBody>
      </p:sp>
      <p:sp>
        <p:nvSpPr>
          <p:cNvPr id="5" name="4 CuadroTexto"/>
          <p:cNvSpPr txBox="1"/>
          <p:nvPr/>
        </p:nvSpPr>
        <p:spPr>
          <a:xfrm>
            <a:off x="251520" y="118373"/>
            <a:ext cx="8640960" cy="830997"/>
          </a:xfrm>
          <a:prstGeom prst="rect">
            <a:avLst/>
          </a:prstGeom>
          <a:noFill/>
        </p:spPr>
        <p:txBody>
          <a:bodyPr wrap="square" rtlCol="0">
            <a:spAutoFit/>
          </a:bodyPr>
          <a:lstStyle/>
          <a:p>
            <a:pPr marL="625475" indent="-625475">
              <a:buFont typeface="+mj-lt"/>
              <a:buAutoNum type="romanUcPeriod" startAt="3"/>
            </a:pPr>
            <a:r>
              <a:rPr lang="es-CL" sz="2400" b="1" dirty="0" smtClean="0">
                <a:solidFill>
                  <a:srgbClr val="000099"/>
                </a:solidFill>
                <a:latin typeface="Century Gothic" pitchFamily="34" charset="0"/>
              </a:rPr>
              <a:t>NUEVAS NORMAS DEL CONTRATO DE SEGURO: PRINCIPALES CAMBIOS DEL CODIGO DE COMERCIO</a:t>
            </a:r>
          </a:p>
        </p:txBody>
      </p:sp>
      <p:sp>
        <p:nvSpPr>
          <p:cNvPr id="2" name="1 Flecha abajo"/>
          <p:cNvSpPr/>
          <p:nvPr/>
        </p:nvSpPr>
        <p:spPr>
          <a:xfrm>
            <a:off x="3707904" y="4246056"/>
            <a:ext cx="1224136" cy="69511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L"/>
          </a:p>
        </p:txBody>
      </p:sp>
      <p:sp>
        <p:nvSpPr>
          <p:cNvPr id="3" name="2 Rectángulo"/>
          <p:cNvSpPr/>
          <p:nvPr/>
        </p:nvSpPr>
        <p:spPr>
          <a:xfrm>
            <a:off x="1403648" y="5157192"/>
            <a:ext cx="6768752" cy="461665"/>
          </a:xfrm>
          <a:prstGeom prst="rect">
            <a:avLst/>
          </a:prstGeom>
        </p:spPr>
        <p:txBody>
          <a:bodyPr wrap="square">
            <a:spAutoFit/>
          </a:bodyPr>
          <a:lstStyle/>
          <a:p>
            <a:r>
              <a:rPr lang="es-CL" sz="2400" b="1" dirty="0">
                <a:solidFill>
                  <a:srgbClr val="CC9900"/>
                </a:solidFill>
              </a:rPr>
              <a:t>M</a:t>
            </a:r>
            <a:r>
              <a:rPr lang="es-CL" sz="2400" b="1" dirty="0" smtClean="0">
                <a:solidFill>
                  <a:srgbClr val="CC9900"/>
                </a:solidFill>
              </a:rPr>
              <a:t>ayores </a:t>
            </a:r>
            <a:r>
              <a:rPr lang="es-CL" sz="2400" b="1" dirty="0">
                <a:solidFill>
                  <a:srgbClr val="CC9900"/>
                </a:solidFill>
              </a:rPr>
              <a:t>facilidades para la contratación de seguros</a:t>
            </a:r>
          </a:p>
        </p:txBody>
      </p:sp>
    </p:spTree>
    <p:extLst>
      <p:ext uri="{BB962C8B-B14F-4D97-AF65-F5344CB8AC3E}">
        <p14:creationId xmlns:p14="http://schemas.microsoft.com/office/powerpoint/2010/main" val="1120896271"/>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t="-2000" b="-2000"/>
          </a:stretch>
        </a:blipFill>
        <a:effectLst/>
      </p:bgPr>
    </p:bg>
    <p:spTree>
      <p:nvGrpSpPr>
        <p:cNvPr id="1" name=""/>
        <p:cNvGrpSpPr/>
        <p:nvPr/>
      </p:nvGrpSpPr>
      <p:grpSpPr>
        <a:xfrm>
          <a:off x="0" y="0"/>
          <a:ext cx="0" cy="0"/>
          <a:chOff x="0" y="0"/>
          <a:chExt cx="0" cy="0"/>
        </a:xfrm>
      </p:grpSpPr>
      <p:sp>
        <p:nvSpPr>
          <p:cNvPr id="8" name="7 CuadroTexto"/>
          <p:cNvSpPr txBox="1"/>
          <p:nvPr/>
        </p:nvSpPr>
        <p:spPr>
          <a:xfrm>
            <a:off x="541739" y="1052736"/>
            <a:ext cx="8210371" cy="3539430"/>
          </a:xfrm>
          <a:prstGeom prst="rect">
            <a:avLst/>
          </a:prstGeom>
          <a:noFill/>
        </p:spPr>
        <p:txBody>
          <a:bodyPr wrap="square" rtlCol="0">
            <a:spAutoFit/>
          </a:bodyPr>
          <a:lstStyle/>
          <a:p>
            <a:pPr marL="92075" lvl="1" algn="just">
              <a:spcAft>
                <a:spcPts val="600"/>
              </a:spcAft>
              <a:buClr>
                <a:srgbClr val="CC9900"/>
              </a:buClr>
              <a:buSzPct val="180000"/>
            </a:pPr>
            <a:r>
              <a:rPr lang="es-CL" sz="2200" b="1" dirty="0">
                <a:solidFill>
                  <a:srgbClr val="FF3300"/>
                </a:solidFill>
                <a:latin typeface="Century Gothic" pitchFamily="34" charset="0"/>
              </a:rPr>
              <a:t>Carácter imperativo de las disposiciones: </a:t>
            </a:r>
            <a:r>
              <a:rPr lang="es-CL" sz="2000" dirty="0">
                <a:solidFill>
                  <a:srgbClr val="000099"/>
                </a:solidFill>
                <a:latin typeface="Century Gothic" pitchFamily="34" charset="0"/>
              </a:rPr>
              <a:t>las nuevas normas contenidas en el Código tienen carácter </a:t>
            </a:r>
            <a:r>
              <a:rPr lang="es-CL" sz="2000" dirty="0" smtClean="0">
                <a:solidFill>
                  <a:srgbClr val="000099"/>
                </a:solidFill>
                <a:latin typeface="Century Gothic" pitchFamily="34" charset="0"/>
              </a:rPr>
              <a:t>imperativo, </a:t>
            </a:r>
            <a:r>
              <a:rPr lang="es-CL" sz="2000" dirty="0">
                <a:solidFill>
                  <a:srgbClr val="000099"/>
                </a:solidFill>
                <a:latin typeface="Century Gothic" pitchFamily="34" charset="0"/>
              </a:rPr>
              <a:t>salvo que en el contrato se estipulen condiciones más beneficiosas para el asegurado. Esta disposición no es aplicable a</a:t>
            </a:r>
            <a:r>
              <a:rPr lang="es-CL" sz="2000" dirty="0" smtClean="0">
                <a:solidFill>
                  <a:srgbClr val="000099"/>
                </a:solidFill>
                <a:latin typeface="Century Gothic" pitchFamily="34" charset="0"/>
              </a:rPr>
              <a:t>:</a:t>
            </a:r>
          </a:p>
          <a:p>
            <a:pPr marL="800100" lvl="1" indent="-342900" algn="just">
              <a:spcAft>
                <a:spcPts val="600"/>
              </a:spcAft>
              <a:buClr>
                <a:srgbClr val="FFC000"/>
              </a:buClr>
              <a:buSzPct val="124000"/>
              <a:buFont typeface="Wingdings" pitchFamily="2" charset="2"/>
              <a:buChar char="§"/>
            </a:pPr>
            <a:endParaRPr lang="es-CL" sz="1000" dirty="0">
              <a:solidFill>
                <a:srgbClr val="000099"/>
              </a:solidFill>
              <a:latin typeface="Century Gothic" pitchFamily="34" charset="0"/>
            </a:endParaRPr>
          </a:p>
          <a:p>
            <a:pPr marL="1249363" lvl="3" indent="-533400" algn="just">
              <a:spcAft>
                <a:spcPts val="600"/>
              </a:spcAft>
              <a:buClr>
                <a:srgbClr val="FFC000"/>
              </a:buClr>
              <a:buSzPct val="124000"/>
              <a:buFont typeface="Wingdings" pitchFamily="2" charset="2"/>
              <a:buChar char="ð"/>
            </a:pPr>
            <a:r>
              <a:rPr lang="es-CL" dirty="0" smtClean="0">
                <a:solidFill>
                  <a:srgbClr val="000099"/>
                </a:solidFill>
                <a:latin typeface="Century Gothic" pitchFamily="34" charset="0"/>
              </a:rPr>
              <a:t>Seguros </a:t>
            </a:r>
            <a:r>
              <a:rPr lang="es-CL" dirty="0">
                <a:solidFill>
                  <a:srgbClr val="000099"/>
                </a:solidFill>
                <a:latin typeface="Century Gothic" pitchFamily="34" charset="0"/>
              </a:rPr>
              <a:t>de daños contratados individualmente, en que el asegurado y el beneficiario sean personas jurídicas y la prima anual del contrato sea superior a U.F. 200</a:t>
            </a:r>
            <a:r>
              <a:rPr lang="es-CL" dirty="0" smtClean="0">
                <a:solidFill>
                  <a:srgbClr val="000099"/>
                </a:solidFill>
                <a:latin typeface="Century Gothic" pitchFamily="34" charset="0"/>
              </a:rPr>
              <a:t>.</a:t>
            </a:r>
          </a:p>
          <a:p>
            <a:pPr marL="1249363" lvl="3" indent="-533400" algn="just">
              <a:spcAft>
                <a:spcPts val="600"/>
              </a:spcAft>
              <a:buClr>
                <a:srgbClr val="FFC000"/>
              </a:buClr>
              <a:buSzPct val="124000"/>
              <a:buFont typeface="Wingdings" pitchFamily="2" charset="2"/>
              <a:buChar char="ð"/>
            </a:pPr>
            <a:r>
              <a:rPr lang="es-CL" dirty="0" smtClean="0">
                <a:solidFill>
                  <a:srgbClr val="000099"/>
                </a:solidFill>
                <a:latin typeface="Century Gothic" pitchFamily="34" charset="0"/>
              </a:rPr>
              <a:t>Seguros </a:t>
            </a:r>
            <a:r>
              <a:rPr lang="es-CL" dirty="0">
                <a:solidFill>
                  <a:srgbClr val="000099"/>
                </a:solidFill>
                <a:latin typeface="Century Gothic" pitchFamily="34" charset="0"/>
              </a:rPr>
              <a:t>de casco y transporte marítimo y aéreo.</a:t>
            </a:r>
          </a:p>
          <a:p>
            <a:pPr lvl="1" algn="just">
              <a:spcAft>
                <a:spcPts val="600"/>
              </a:spcAft>
              <a:buClr>
                <a:srgbClr val="FFC000"/>
              </a:buClr>
              <a:buSzPct val="124000"/>
            </a:pPr>
            <a:endParaRPr lang="es-CL" sz="2000" dirty="0">
              <a:latin typeface="Century Gothic" pitchFamily="34" charset="0"/>
            </a:endParaRPr>
          </a:p>
        </p:txBody>
      </p:sp>
      <p:sp>
        <p:nvSpPr>
          <p:cNvPr id="10" name="9 CuadroTexto"/>
          <p:cNvSpPr txBox="1"/>
          <p:nvPr/>
        </p:nvSpPr>
        <p:spPr>
          <a:xfrm>
            <a:off x="827583" y="4246056"/>
            <a:ext cx="7638684" cy="400110"/>
          </a:xfrm>
          <a:prstGeom prst="rect">
            <a:avLst/>
          </a:prstGeom>
          <a:noFill/>
        </p:spPr>
        <p:txBody>
          <a:bodyPr wrap="square" rtlCol="0">
            <a:spAutoFit/>
          </a:bodyPr>
          <a:lstStyle/>
          <a:p>
            <a:pPr algn="just"/>
            <a:endParaRPr lang="es-CL" sz="2000" b="1" dirty="0"/>
          </a:p>
        </p:txBody>
      </p:sp>
      <p:sp>
        <p:nvSpPr>
          <p:cNvPr id="7" name="6 CuadroTexto"/>
          <p:cNvSpPr txBox="1"/>
          <p:nvPr/>
        </p:nvSpPr>
        <p:spPr>
          <a:xfrm>
            <a:off x="251520" y="118373"/>
            <a:ext cx="8640960" cy="830997"/>
          </a:xfrm>
          <a:prstGeom prst="rect">
            <a:avLst/>
          </a:prstGeom>
          <a:noFill/>
        </p:spPr>
        <p:txBody>
          <a:bodyPr wrap="square" rtlCol="0">
            <a:spAutoFit/>
          </a:bodyPr>
          <a:lstStyle/>
          <a:p>
            <a:pPr marL="625475" indent="-625475">
              <a:buFont typeface="+mj-lt"/>
              <a:buAutoNum type="romanUcPeriod" startAt="3"/>
            </a:pPr>
            <a:r>
              <a:rPr lang="es-CL" sz="2400" b="1" dirty="0" smtClean="0">
                <a:solidFill>
                  <a:srgbClr val="000099"/>
                </a:solidFill>
                <a:latin typeface="Century Gothic" pitchFamily="34" charset="0"/>
              </a:rPr>
              <a:t>NUEVAS NORMAS DEL CONTRATO DE SEGURO: PRINCIPALES CAMBIOS DEL CODIGO DE COMERCIO</a:t>
            </a:r>
          </a:p>
        </p:txBody>
      </p:sp>
      <p:sp>
        <p:nvSpPr>
          <p:cNvPr id="2" name="1 Flecha abajo"/>
          <p:cNvSpPr/>
          <p:nvPr/>
        </p:nvSpPr>
        <p:spPr>
          <a:xfrm>
            <a:off x="3779912" y="4437112"/>
            <a:ext cx="867013" cy="57606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L"/>
          </a:p>
        </p:txBody>
      </p:sp>
      <p:sp>
        <p:nvSpPr>
          <p:cNvPr id="3" name="2 Rectángulo"/>
          <p:cNvSpPr/>
          <p:nvPr/>
        </p:nvSpPr>
        <p:spPr>
          <a:xfrm>
            <a:off x="1475656" y="5163641"/>
            <a:ext cx="6028958" cy="707886"/>
          </a:xfrm>
          <a:prstGeom prst="rect">
            <a:avLst/>
          </a:prstGeom>
        </p:spPr>
        <p:txBody>
          <a:bodyPr wrap="square">
            <a:spAutoFit/>
          </a:bodyPr>
          <a:lstStyle/>
          <a:p>
            <a:pPr algn="ctr"/>
            <a:r>
              <a:rPr lang="es-CL" sz="2000" b="1" dirty="0" smtClean="0">
                <a:solidFill>
                  <a:srgbClr val="CC9900"/>
                </a:solidFill>
              </a:rPr>
              <a:t>Se conjuga una adecuada </a:t>
            </a:r>
            <a:r>
              <a:rPr lang="es-CL" sz="2000" b="1" dirty="0">
                <a:solidFill>
                  <a:srgbClr val="CC9900"/>
                </a:solidFill>
              </a:rPr>
              <a:t>protección al </a:t>
            </a:r>
            <a:r>
              <a:rPr lang="es-CL" sz="2000" b="1" dirty="0" smtClean="0">
                <a:solidFill>
                  <a:srgbClr val="CC9900"/>
                </a:solidFill>
              </a:rPr>
              <a:t>asegurado con libertad contractual para los grandes riesgos</a:t>
            </a:r>
            <a:endParaRPr lang="es-CL" sz="2000" b="1" dirty="0">
              <a:solidFill>
                <a:srgbClr val="CC9900"/>
              </a:solidFill>
            </a:endParaRPr>
          </a:p>
        </p:txBody>
      </p:sp>
    </p:spTree>
    <p:extLst>
      <p:ext uri="{BB962C8B-B14F-4D97-AF65-F5344CB8AC3E}">
        <p14:creationId xmlns:p14="http://schemas.microsoft.com/office/powerpoint/2010/main" val="2298190242"/>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t="-2000" b="-2000"/>
          </a:stretch>
        </a:blipFill>
        <a:effectLst/>
      </p:bgPr>
    </p:bg>
    <p:spTree>
      <p:nvGrpSpPr>
        <p:cNvPr id="1" name=""/>
        <p:cNvGrpSpPr/>
        <p:nvPr/>
      </p:nvGrpSpPr>
      <p:grpSpPr>
        <a:xfrm>
          <a:off x="0" y="0"/>
          <a:ext cx="0" cy="0"/>
          <a:chOff x="0" y="0"/>
          <a:chExt cx="0" cy="0"/>
        </a:xfrm>
      </p:grpSpPr>
      <p:sp>
        <p:nvSpPr>
          <p:cNvPr id="10" name="9 CuadroTexto"/>
          <p:cNvSpPr txBox="1"/>
          <p:nvPr/>
        </p:nvSpPr>
        <p:spPr>
          <a:xfrm>
            <a:off x="827583" y="4246056"/>
            <a:ext cx="7638684" cy="400110"/>
          </a:xfrm>
          <a:prstGeom prst="rect">
            <a:avLst/>
          </a:prstGeom>
          <a:noFill/>
        </p:spPr>
        <p:txBody>
          <a:bodyPr wrap="square" rtlCol="0">
            <a:spAutoFit/>
          </a:bodyPr>
          <a:lstStyle/>
          <a:p>
            <a:pPr algn="just"/>
            <a:endParaRPr lang="es-CL" sz="2000" b="1" dirty="0"/>
          </a:p>
        </p:txBody>
      </p:sp>
      <p:sp>
        <p:nvSpPr>
          <p:cNvPr id="7" name="6 CuadroTexto"/>
          <p:cNvSpPr txBox="1"/>
          <p:nvPr/>
        </p:nvSpPr>
        <p:spPr>
          <a:xfrm>
            <a:off x="285056" y="1052736"/>
            <a:ext cx="8496943" cy="2569934"/>
          </a:xfrm>
          <a:prstGeom prst="rect">
            <a:avLst/>
          </a:prstGeom>
          <a:noFill/>
        </p:spPr>
        <p:txBody>
          <a:bodyPr wrap="square" rtlCol="0">
            <a:spAutoFit/>
          </a:bodyPr>
          <a:lstStyle/>
          <a:p>
            <a:pPr marL="92075" lvl="1" algn="just">
              <a:spcAft>
                <a:spcPts val="600"/>
              </a:spcAft>
              <a:buClr>
                <a:srgbClr val="CC9900"/>
              </a:buClr>
              <a:buSzPct val="180000"/>
            </a:pPr>
            <a:r>
              <a:rPr lang="es-CL" sz="2000" b="1" dirty="0" smtClean="0">
                <a:solidFill>
                  <a:srgbClr val="FF3300"/>
                </a:solidFill>
                <a:latin typeface="Century Gothic" pitchFamily="34" charset="0"/>
              </a:rPr>
              <a:t>Se regulan los contratos colectivos</a:t>
            </a:r>
          </a:p>
          <a:p>
            <a:pPr marL="625475" lvl="2" indent="-350838" algn="just">
              <a:spcAft>
                <a:spcPts val="600"/>
              </a:spcAft>
              <a:buClr>
                <a:srgbClr val="CC9900"/>
              </a:buClr>
              <a:buSzPct val="140000"/>
              <a:buFont typeface="Wingdings" pitchFamily="2" charset="2"/>
              <a:buChar char="ð"/>
            </a:pPr>
            <a:r>
              <a:rPr lang="es-CL" sz="1400" dirty="0" smtClean="0">
                <a:solidFill>
                  <a:srgbClr val="000099"/>
                </a:solidFill>
                <a:latin typeface="Century Gothic" pitchFamily="34" charset="0"/>
              </a:rPr>
              <a:t>El asegurador </a:t>
            </a:r>
            <a:r>
              <a:rPr lang="es-CL" sz="1400" b="1" dirty="0" smtClean="0">
                <a:solidFill>
                  <a:srgbClr val="000099"/>
                </a:solidFill>
                <a:latin typeface="Century Gothic" pitchFamily="34" charset="0"/>
              </a:rPr>
              <a:t>debe notificar</a:t>
            </a:r>
            <a:r>
              <a:rPr lang="es-CL" sz="1400" dirty="0" smtClean="0">
                <a:solidFill>
                  <a:srgbClr val="000099"/>
                </a:solidFill>
                <a:latin typeface="Century Gothic" pitchFamily="34" charset="0"/>
              </a:rPr>
              <a:t> a los asegurados a través del tomador, todas las modificaciones del seguro, las que sólo podrán efectuarse y regir, a partir de la siguiente renovación del contrato. Las modificaciones no informadas serán inoponibles al asegurado.</a:t>
            </a:r>
          </a:p>
          <a:p>
            <a:pPr marL="990600" lvl="3" indent="-274638" algn="just">
              <a:spcAft>
                <a:spcPts val="600"/>
              </a:spcAft>
              <a:buClr>
                <a:srgbClr val="CC9900"/>
              </a:buClr>
              <a:buSzPct val="140000"/>
              <a:buFont typeface="Arial" pitchFamily="34" charset="0"/>
              <a:buChar char="•"/>
              <a:tabLst>
                <a:tab pos="990600" algn="l"/>
              </a:tabLst>
            </a:pPr>
            <a:r>
              <a:rPr lang="es-CL" sz="1400" dirty="0" smtClean="0">
                <a:solidFill>
                  <a:srgbClr val="000099"/>
                </a:solidFill>
                <a:latin typeface="Century Gothic" pitchFamily="34" charset="0"/>
              </a:rPr>
              <a:t>El </a:t>
            </a:r>
            <a:r>
              <a:rPr lang="es-CL" sz="1400" dirty="0">
                <a:solidFill>
                  <a:srgbClr val="000099"/>
                </a:solidFill>
                <a:latin typeface="Century Gothic" pitchFamily="34" charset="0"/>
              </a:rPr>
              <a:t>asegurado podrá renunciar al contrato mediante comunicación </a:t>
            </a:r>
            <a:r>
              <a:rPr lang="es-CL" sz="1400" dirty="0" smtClean="0">
                <a:solidFill>
                  <a:srgbClr val="000099"/>
                </a:solidFill>
                <a:latin typeface="Century Gothic" pitchFamily="34" charset="0"/>
              </a:rPr>
              <a:t>escrita dirigida </a:t>
            </a:r>
            <a:r>
              <a:rPr lang="es-CL" sz="1400" dirty="0">
                <a:solidFill>
                  <a:srgbClr val="000099"/>
                </a:solidFill>
                <a:latin typeface="Century Gothic" pitchFamily="34" charset="0"/>
              </a:rPr>
              <a:t>al asegurador, dentro de los diez días siguientes de recibida la notificación, </a:t>
            </a:r>
            <a:r>
              <a:rPr lang="es-CL" sz="1400" dirty="0" smtClean="0">
                <a:solidFill>
                  <a:srgbClr val="000099"/>
                </a:solidFill>
                <a:latin typeface="Century Gothic" pitchFamily="34" charset="0"/>
              </a:rPr>
              <a:t>debiéndose restituir </a:t>
            </a:r>
            <a:r>
              <a:rPr lang="es-CL" sz="1400" dirty="0">
                <a:solidFill>
                  <a:srgbClr val="000099"/>
                </a:solidFill>
                <a:latin typeface="Century Gothic" pitchFamily="34" charset="0"/>
              </a:rPr>
              <a:t>la prima que se hubiere abonado desde la modificación.</a:t>
            </a:r>
          </a:p>
          <a:p>
            <a:pPr marL="625475" lvl="2" indent="-350838" algn="just">
              <a:spcAft>
                <a:spcPts val="600"/>
              </a:spcAft>
              <a:buClr>
                <a:srgbClr val="CC9900"/>
              </a:buClr>
              <a:buSzPct val="140000"/>
              <a:buFont typeface="Wingdings" pitchFamily="2" charset="2"/>
              <a:buChar char="ð"/>
            </a:pPr>
            <a:r>
              <a:rPr lang="es-CL" sz="1400" dirty="0" smtClean="0">
                <a:solidFill>
                  <a:srgbClr val="000099"/>
                </a:solidFill>
                <a:latin typeface="Century Gothic" pitchFamily="34" charset="0"/>
              </a:rPr>
              <a:t>El </a:t>
            </a:r>
            <a:r>
              <a:rPr lang="es-CL" sz="1400" dirty="0">
                <a:solidFill>
                  <a:srgbClr val="000099"/>
                </a:solidFill>
                <a:latin typeface="Century Gothic" pitchFamily="34" charset="0"/>
              </a:rPr>
              <a:t>asegurador no podrá oponer al asegurado los errores, omisiones o deficiencias del tomador.</a:t>
            </a:r>
          </a:p>
        </p:txBody>
      </p:sp>
      <p:sp>
        <p:nvSpPr>
          <p:cNvPr id="2" name="1 CuadroTexto"/>
          <p:cNvSpPr txBox="1"/>
          <p:nvPr/>
        </p:nvSpPr>
        <p:spPr>
          <a:xfrm>
            <a:off x="395536" y="5733256"/>
            <a:ext cx="7848872" cy="954107"/>
          </a:xfrm>
          <a:prstGeom prst="rect">
            <a:avLst/>
          </a:prstGeom>
          <a:noFill/>
        </p:spPr>
        <p:txBody>
          <a:bodyPr wrap="square" rtlCol="0">
            <a:spAutoFit/>
          </a:bodyPr>
          <a:lstStyle/>
          <a:p>
            <a:pPr marL="285750" indent="-285750" algn="just">
              <a:buFont typeface="Wingdings" pitchFamily="2" charset="2"/>
              <a:buChar char="ü"/>
            </a:pPr>
            <a:r>
              <a:rPr lang="es-CL" sz="1400" i="1" dirty="0" smtClean="0">
                <a:solidFill>
                  <a:srgbClr val="000099"/>
                </a:solidFill>
                <a:latin typeface="Century Gothic" pitchFamily="34" charset="0"/>
              </a:rPr>
              <a:t>Según información FECU </a:t>
            </a:r>
            <a:r>
              <a:rPr lang="es-CL" sz="1400" i="1" dirty="0">
                <a:solidFill>
                  <a:srgbClr val="000099"/>
                </a:solidFill>
                <a:latin typeface="Century Gothic" pitchFamily="34" charset="0"/>
              </a:rPr>
              <a:t>a diciembre de </a:t>
            </a:r>
            <a:r>
              <a:rPr lang="es-CL" sz="1400" i="1" dirty="0" smtClean="0">
                <a:solidFill>
                  <a:srgbClr val="000099"/>
                </a:solidFill>
                <a:latin typeface="Century Gothic" pitchFamily="34" charset="0"/>
              </a:rPr>
              <a:t>2012, la prima directa de seguros colectivos de vida </a:t>
            </a:r>
            <a:r>
              <a:rPr lang="es-CL" sz="1400" i="1" dirty="0">
                <a:solidFill>
                  <a:srgbClr val="000099"/>
                </a:solidFill>
                <a:latin typeface="Century Gothic" pitchFamily="34" charset="0"/>
              </a:rPr>
              <a:t>fue M$ </a:t>
            </a:r>
            <a:r>
              <a:rPr lang="es-CL" sz="1400" i="1" dirty="0" smtClean="0">
                <a:solidFill>
                  <a:srgbClr val="000099"/>
                </a:solidFill>
                <a:latin typeface="Century Gothic" pitchFamily="34" charset="0"/>
              </a:rPr>
              <a:t>890.808.119.</a:t>
            </a:r>
            <a:endParaRPr lang="es-CL" sz="1400" i="1" dirty="0">
              <a:solidFill>
                <a:srgbClr val="000099"/>
              </a:solidFill>
              <a:latin typeface="Century Gothic" pitchFamily="34" charset="0"/>
            </a:endParaRPr>
          </a:p>
          <a:p>
            <a:pPr marL="285750" indent="-285750" algn="just">
              <a:buFont typeface="Wingdings" pitchFamily="2" charset="2"/>
              <a:buChar char="ü"/>
            </a:pPr>
            <a:r>
              <a:rPr lang="es-CL" sz="1400" i="1" dirty="0" smtClean="0">
                <a:solidFill>
                  <a:srgbClr val="000099"/>
                </a:solidFill>
                <a:latin typeface="Century Gothic" pitchFamily="34" charset="0"/>
              </a:rPr>
              <a:t>La prima directa intermediada, a diciembre de 2012, por </a:t>
            </a:r>
            <a:r>
              <a:rPr lang="es-CL" sz="1400" i="1" dirty="0">
                <a:solidFill>
                  <a:srgbClr val="000099"/>
                </a:solidFill>
                <a:latin typeface="Century Gothic" pitchFamily="34" charset="0"/>
              </a:rPr>
              <a:t>corredoras </a:t>
            </a:r>
            <a:r>
              <a:rPr lang="es-CL" sz="1400" i="1" dirty="0" smtClean="0">
                <a:solidFill>
                  <a:srgbClr val="000099"/>
                </a:solidFill>
                <a:latin typeface="Century Gothic" pitchFamily="34" charset="0"/>
              </a:rPr>
              <a:t>filiales Bancarias y Grandes Tiendas alcanzó </a:t>
            </a:r>
            <a:r>
              <a:rPr lang="es-CL" sz="1400" i="1" dirty="0">
                <a:solidFill>
                  <a:srgbClr val="000099"/>
                </a:solidFill>
                <a:latin typeface="Century Gothic" pitchFamily="34" charset="0"/>
              </a:rPr>
              <a:t>los M$1.200.838.287. </a:t>
            </a:r>
          </a:p>
        </p:txBody>
      </p:sp>
      <p:sp>
        <p:nvSpPr>
          <p:cNvPr id="9" name="8 CuadroTexto"/>
          <p:cNvSpPr txBox="1"/>
          <p:nvPr/>
        </p:nvSpPr>
        <p:spPr>
          <a:xfrm>
            <a:off x="251520" y="118373"/>
            <a:ext cx="8640960" cy="830997"/>
          </a:xfrm>
          <a:prstGeom prst="rect">
            <a:avLst/>
          </a:prstGeom>
          <a:noFill/>
        </p:spPr>
        <p:txBody>
          <a:bodyPr wrap="square" rtlCol="0">
            <a:spAutoFit/>
          </a:bodyPr>
          <a:lstStyle/>
          <a:p>
            <a:pPr marL="625475" indent="-625475">
              <a:buFont typeface="+mj-lt"/>
              <a:buAutoNum type="romanUcPeriod" startAt="3"/>
            </a:pPr>
            <a:r>
              <a:rPr lang="es-CL" sz="2400" b="1" dirty="0" smtClean="0">
                <a:solidFill>
                  <a:srgbClr val="000099"/>
                </a:solidFill>
                <a:latin typeface="Century Gothic" pitchFamily="34" charset="0"/>
              </a:rPr>
              <a:t>NUEVAS NORMAS DEL CONTRATO DE SEGURO: PRINCIPALES CAMBIOS DEL CODIGO DE COMERCIO</a:t>
            </a:r>
          </a:p>
        </p:txBody>
      </p:sp>
      <p:sp>
        <p:nvSpPr>
          <p:cNvPr id="3" name="2 Flecha abajo"/>
          <p:cNvSpPr/>
          <p:nvPr/>
        </p:nvSpPr>
        <p:spPr>
          <a:xfrm>
            <a:off x="3707904" y="3717032"/>
            <a:ext cx="1041198" cy="374843"/>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L"/>
          </a:p>
        </p:txBody>
      </p:sp>
      <p:sp>
        <p:nvSpPr>
          <p:cNvPr id="4" name="3 CuadroTexto"/>
          <p:cNvSpPr txBox="1"/>
          <p:nvPr/>
        </p:nvSpPr>
        <p:spPr>
          <a:xfrm>
            <a:off x="1115616" y="4593322"/>
            <a:ext cx="7272809" cy="707886"/>
          </a:xfrm>
          <a:prstGeom prst="rect">
            <a:avLst/>
          </a:prstGeom>
          <a:noFill/>
        </p:spPr>
        <p:txBody>
          <a:bodyPr wrap="square" rtlCol="0">
            <a:spAutoFit/>
          </a:bodyPr>
          <a:lstStyle/>
          <a:p>
            <a:pPr algn="ctr"/>
            <a:r>
              <a:rPr lang="es-CL" sz="2000" b="1" dirty="0" smtClean="0">
                <a:solidFill>
                  <a:srgbClr val="CC9900"/>
                </a:solidFill>
              </a:rPr>
              <a:t>Se reconoce la práctica de la contratación colectiva, fenómeno desarrollado en la década de los 90</a:t>
            </a:r>
            <a:endParaRPr lang="es-CL" sz="2000" b="1" dirty="0">
              <a:solidFill>
                <a:srgbClr val="CC9900"/>
              </a:solidFill>
            </a:endParaRPr>
          </a:p>
        </p:txBody>
      </p:sp>
    </p:spTree>
    <p:extLst>
      <p:ext uri="{BB962C8B-B14F-4D97-AF65-F5344CB8AC3E}">
        <p14:creationId xmlns:p14="http://schemas.microsoft.com/office/powerpoint/2010/main" val="2091369513"/>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4">
            <a:lum/>
          </a:blip>
          <a:srcRect/>
          <a:stretch>
            <a:fillRect t="-2000" b="-2000"/>
          </a:stretch>
        </a:blipFill>
        <a:effectLst/>
      </p:bgPr>
    </p:bg>
    <p:spTree>
      <p:nvGrpSpPr>
        <p:cNvPr id="1" name=""/>
        <p:cNvGrpSpPr/>
        <p:nvPr/>
      </p:nvGrpSpPr>
      <p:grpSpPr>
        <a:xfrm>
          <a:off x="0" y="0"/>
          <a:ext cx="0" cy="0"/>
          <a:chOff x="0" y="0"/>
          <a:chExt cx="0" cy="0"/>
        </a:xfrm>
      </p:grpSpPr>
      <p:sp>
        <p:nvSpPr>
          <p:cNvPr id="5123" name="4 CuadroTexto"/>
          <p:cNvSpPr txBox="1">
            <a:spLocks noChangeArrowheads="1"/>
          </p:cNvSpPr>
          <p:nvPr/>
        </p:nvSpPr>
        <p:spPr bwMode="auto">
          <a:xfrm>
            <a:off x="0" y="6165850"/>
            <a:ext cx="91440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u="sng">
                <a:solidFill>
                  <a:schemeClr val="tx1"/>
                </a:solidFill>
                <a:latin typeface="Arial" charset="0"/>
              </a:defRPr>
            </a:lvl1pPr>
            <a:lvl2pPr marL="742950" indent="-285750" eaLnBrk="0" hangingPunct="0">
              <a:defRPr u="sng">
                <a:solidFill>
                  <a:schemeClr val="tx1"/>
                </a:solidFill>
                <a:latin typeface="Arial" charset="0"/>
              </a:defRPr>
            </a:lvl2pPr>
            <a:lvl3pPr marL="1143000" indent="-228600" eaLnBrk="0" hangingPunct="0">
              <a:defRPr u="sng">
                <a:solidFill>
                  <a:schemeClr val="tx1"/>
                </a:solidFill>
                <a:latin typeface="Arial" charset="0"/>
              </a:defRPr>
            </a:lvl3pPr>
            <a:lvl4pPr marL="1600200" indent="-228600" eaLnBrk="0" hangingPunct="0">
              <a:defRPr u="sng">
                <a:solidFill>
                  <a:schemeClr val="tx1"/>
                </a:solidFill>
                <a:latin typeface="Arial" charset="0"/>
              </a:defRPr>
            </a:lvl4pPr>
            <a:lvl5pPr marL="2057400" indent="-228600" eaLnBrk="0" hangingPunct="0">
              <a:defRPr u="sng">
                <a:solidFill>
                  <a:schemeClr val="tx1"/>
                </a:solidFill>
                <a:latin typeface="Arial" charset="0"/>
              </a:defRPr>
            </a:lvl5pPr>
            <a:lvl6pPr marL="2514600" indent="-228600" eaLnBrk="0" fontAlgn="base" hangingPunct="0">
              <a:spcBef>
                <a:spcPct val="0"/>
              </a:spcBef>
              <a:spcAft>
                <a:spcPct val="0"/>
              </a:spcAft>
              <a:defRPr u="sng">
                <a:solidFill>
                  <a:schemeClr val="tx1"/>
                </a:solidFill>
                <a:latin typeface="Arial" charset="0"/>
              </a:defRPr>
            </a:lvl6pPr>
            <a:lvl7pPr marL="2971800" indent="-228600" eaLnBrk="0" fontAlgn="base" hangingPunct="0">
              <a:spcBef>
                <a:spcPct val="0"/>
              </a:spcBef>
              <a:spcAft>
                <a:spcPct val="0"/>
              </a:spcAft>
              <a:defRPr u="sng">
                <a:solidFill>
                  <a:schemeClr val="tx1"/>
                </a:solidFill>
                <a:latin typeface="Arial" charset="0"/>
              </a:defRPr>
            </a:lvl7pPr>
            <a:lvl8pPr marL="3429000" indent="-228600" eaLnBrk="0" fontAlgn="base" hangingPunct="0">
              <a:spcBef>
                <a:spcPct val="0"/>
              </a:spcBef>
              <a:spcAft>
                <a:spcPct val="0"/>
              </a:spcAft>
              <a:defRPr u="sng">
                <a:solidFill>
                  <a:schemeClr val="tx1"/>
                </a:solidFill>
                <a:latin typeface="Arial" charset="0"/>
              </a:defRPr>
            </a:lvl8pPr>
            <a:lvl9pPr marL="3886200" indent="-228600" eaLnBrk="0" fontAlgn="base" hangingPunct="0">
              <a:spcBef>
                <a:spcPct val="0"/>
              </a:spcBef>
              <a:spcAft>
                <a:spcPct val="0"/>
              </a:spcAft>
              <a:defRPr u="sng">
                <a:solidFill>
                  <a:schemeClr val="tx1"/>
                </a:solidFill>
                <a:latin typeface="Arial" charset="0"/>
              </a:defRPr>
            </a:lvl9pPr>
          </a:lstStyle>
          <a:p>
            <a:pPr eaLnBrk="1" hangingPunct="1"/>
            <a:r>
              <a:rPr lang="es-CL" sz="1400" b="1" u="none"/>
              <a:t>Fuente: Informe “El Mercado Asegurador Latinoamericano. 2011-2012”. Fundación MAPFRE.</a:t>
            </a:r>
          </a:p>
        </p:txBody>
      </p:sp>
      <p:pic>
        <p:nvPicPr>
          <p:cNvPr id="5124" name="Picture 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28600" y="1106488"/>
            <a:ext cx="8077200" cy="49768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1 Título"/>
          <p:cNvSpPr>
            <a:spLocks noGrp="1"/>
          </p:cNvSpPr>
          <p:nvPr>
            <p:ph type="title"/>
          </p:nvPr>
        </p:nvSpPr>
        <p:spPr>
          <a:xfrm>
            <a:off x="179388" y="-26988"/>
            <a:ext cx="8004175" cy="1143001"/>
          </a:xfrm>
        </p:spPr>
        <p:txBody>
          <a:bodyPr/>
          <a:lstStyle/>
          <a:p>
            <a:pPr>
              <a:defRPr/>
            </a:pPr>
            <a:r>
              <a:rPr lang="es-CL" sz="2400" b="1" dirty="0" smtClean="0">
                <a:solidFill>
                  <a:srgbClr val="000099"/>
                </a:solidFill>
                <a:latin typeface="Century Gothic" pitchFamily="34" charset="0"/>
              </a:rPr>
              <a:t>I. </a:t>
            </a:r>
            <a:r>
              <a:rPr lang="es-CL" sz="2400" b="1" dirty="0">
                <a:solidFill>
                  <a:srgbClr val="000099"/>
                </a:solidFill>
                <a:latin typeface="Century Gothic" pitchFamily="34" charset="0"/>
              </a:rPr>
              <a:t>ESTADÍSTICAS DEL MERCADO ASEGURADOR</a:t>
            </a:r>
            <a:r>
              <a:rPr lang="es-CL" sz="4000" b="1" dirty="0">
                <a:solidFill>
                  <a:srgbClr val="000099"/>
                </a:solidFill>
                <a:latin typeface="Century Gothic" pitchFamily="34" charset="0"/>
                <a:cs typeface="Tahoma" pitchFamily="34" charset="0"/>
              </a:rPr>
              <a:t/>
            </a:r>
            <a:br>
              <a:rPr lang="es-CL" sz="4000" b="1" dirty="0">
                <a:solidFill>
                  <a:srgbClr val="000099"/>
                </a:solidFill>
                <a:latin typeface="Century Gothic" pitchFamily="34" charset="0"/>
                <a:cs typeface="Tahoma" pitchFamily="34" charset="0"/>
              </a:rPr>
            </a:br>
            <a:r>
              <a:rPr lang="es-CL" sz="2400" b="1" dirty="0" smtClean="0">
                <a:solidFill>
                  <a:srgbClr val="FFC000"/>
                </a:solidFill>
                <a:latin typeface="Century Gothic" pitchFamily="34" charset="0"/>
                <a:ea typeface="+mn-ea"/>
                <a:cs typeface="Tahoma" pitchFamily="34" charset="0"/>
              </a:rPr>
              <a:t>Penetración del Seguro 2011 en L.A.</a:t>
            </a:r>
            <a:endParaRPr lang="es-CL" sz="2400" b="1" dirty="0">
              <a:solidFill>
                <a:srgbClr val="FFC000"/>
              </a:solidFill>
              <a:latin typeface="Century Gothic" pitchFamily="34" charset="0"/>
              <a:ea typeface="+mn-ea"/>
              <a:cs typeface="Tahoma" pitchFamily="34" charset="0"/>
            </a:endParaRPr>
          </a:p>
        </p:txBody>
      </p:sp>
    </p:spTree>
    <p:extLst>
      <p:ext uri="{BB962C8B-B14F-4D97-AF65-F5344CB8AC3E}">
        <p14:creationId xmlns:p14="http://schemas.microsoft.com/office/powerpoint/2010/main" val="339181649"/>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t="-2000" b="-2000"/>
          </a:stretch>
        </a:blipFill>
        <a:effectLst/>
      </p:bgPr>
    </p:bg>
    <p:spTree>
      <p:nvGrpSpPr>
        <p:cNvPr id="1" name=""/>
        <p:cNvGrpSpPr/>
        <p:nvPr/>
      </p:nvGrpSpPr>
      <p:grpSpPr>
        <a:xfrm>
          <a:off x="0" y="0"/>
          <a:ext cx="0" cy="0"/>
          <a:chOff x="0" y="0"/>
          <a:chExt cx="0" cy="0"/>
        </a:xfrm>
      </p:grpSpPr>
      <p:sp>
        <p:nvSpPr>
          <p:cNvPr id="10" name="9 CuadroTexto"/>
          <p:cNvSpPr txBox="1"/>
          <p:nvPr/>
        </p:nvSpPr>
        <p:spPr>
          <a:xfrm>
            <a:off x="827583" y="4246056"/>
            <a:ext cx="7638684" cy="400110"/>
          </a:xfrm>
          <a:prstGeom prst="rect">
            <a:avLst/>
          </a:prstGeom>
          <a:noFill/>
        </p:spPr>
        <p:txBody>
          <a:bodyPr wrap="square" rtlCol="0">
            <a:spAutoFit/>
          </a:bodyPr>
          <a:lstStyle/>
          <a:p>
            <a:pPr algn="just"/>
            <a:endParaRPr lang="es-CL" sz="2000" b="1" dirty="0"/>
          </a:p>
        </p:txBody>
      </p:sp>
      <p:sp>
        <p:nvSpPr>
          <p:cNvPr id="6" name="5 CuadroTexto"/>
          <p:cNvSpPr txBox="1"/>
          <p:nvPr/>
        </p:nvSpPr>
        <p:spPr>
          <a:xfrm>
            <a:off x="278359" y="1124744"/>
            <a:ext cx="8208908" cy="3985706"/>
          </a:xfrm>
          <a:prstGeom prst="rect">
            <a:avLst/>
          </a:prstGeom>
          <a:noFill/>
        </p:spPr>
        <p:txBody>
          <a:bodyPr wrap="square" rtlCol="0">
            <a:spAutoFit/>
          </a:bodyPr>
          <a:lstStyle/>
          <a:p>
            <a:pPr marL="182562" lvl="1" algn="just">
              <a:spcAft>
                <a:spcPts val="600"/>
              </a:spcAft>
              <a:buClr>
                <a:srgbClr val="CC9900"/>
              </a:buClr>
              <a:buSzPct val="180000"/>
            </a:pPr>
            <a:r>
              <a:rPr lang="es-CL" sz="2200" b="1" dirty="0" smtClean="0">
                <a:solidFill>
                  <a:srgbClr val="FF3300"/>
                </a:solidFill>
                <a:latin typeface="Century Gothic" pitchFamily="34" charset="0"/>
              </a:rPr>
              <a:t>Declaración </a:t>
            </a:r>
            <a:r>
              <a:rPr lang="es-CL" sz="2200" b="1" dirty="0">
                <a:solidFill>
                  <a:srgbClr val="FF3300"/>
                </a:solidFill>
                <a:latin typeface="Century Gothic" pitchFamily="34" charset="0"/>
              </a:rPr>
              <a:t>del riesgo: </a:t>
            </a:r>
            <a:endParaRPr lang="es-CL" sz="2200" b="1" dirty="0" smtClean="0">
              <a:solidFill>
                <a:srgbClr val="FF3300"/>
              </a:solidFill>
              <a:latin typeface="Century Gothic" pitchFamily="34" charset="0"/>
            </a:endParaRPr>
          </a:p>
          <a:p>
            <a:pPr marL="533400" lvl="2" indent="-441325" algn="just">
              <a:spcAft>
                <a:spcPts val="600"/>
              </a:spcAft>
              <a:buClr>
                <a:srgbClr val="CC9900"/>
              </a:buClr>
              <a:buSzPct val="140000"/>
              <a:buFont typeface="Wingdings" pitchFamily="2" charset="2"/>
              <a:buChar char="ð"/>
            </a:pPr>
            <a:r>
              <a:rPr lang="es-CL" dirty="0" smtClean="0">
                <a:solidFill>
                  <a:srgbClr val="000099"/>
                </a:solidFill>
                <a:latin typeface="Century Gothic" pitchFamily="34" charset="0"/>
              </a:rPr>
              <a:t>El asegurado esta obligado a declarar </a:t>
            </a:r>
            <a:r>
              <a:rPr lang="es-CL" dirty="0">
                <a:solidFill>
                  <a:srgbClr val="000099"/>
                </a:solidFill>
                <a:latin typeface="Century Gothic" pitchFamily="34" charset="0"/>
              </a:rPr>
              <a:t>sinceramente todas las circunstancias que solicite el asegurador para identificar la cosa asegurada y apreciar la extensión de los riesgos</a:t>
            </a:r>
            <a:r>
              <a:rPr lang="es-CL" dirty="0" smtClean="0">
                <a:solidFill>
                  <a:srgbClr val="000099"/>
                </a:solidFill>
                <a:latin typeface="Century Gothic" pitchFamily="34" charset="0"/>
              </a:rPr>
              <a:t>. </a:t>
            </a:r>
            <a:endParaRPr lang="es-CL" dirty="0">
              <a:solidFill>
                <a:srgbClr val="000099"/>
              </a:solidFill>
              <a:latin typeface="Century Gothic" pitchFamily="34" charset="0"/>
            </a:endParaRPr>
          </a:p>
          <a:p>
            <a:pPr marL="533400" lvl="2" indent="-441325" algn="just">
              <a:spcAft>
                <a:spcPts val="600"/>
              </a:spcAft>
              <a:buClr>
                <a:srgbClr val="CC9900"/>
              </a:buClr>
              <a:buSzPct val="140000"/>
              <a:buFont typeface="Wingdings" pitchFamily="2" charset="2"/>
              <a:buChar char="ð"/>
            </a:pPr>
            <a:r>
              <a:rPr lang="es-CL" dirty="0" smtClean="0">
                <a:solidFill>
                  <a:srgbClr val="000099"/>
                </a:solidFill>
                <a:latin typeface="Century Gothic" pitchFamily="34" charset="0"/>
              </a:rPr>
              <a:t>Para </a:t>
            </a:r>
            <a:r>
              <a:rPr lang="es-CL" dirty="0">
                <a:solidFill>
                  <a:srgbClr val="000099"/>
                </a:solidFill>
                <a:latin typeface="Century Gothic" pitchFamily="34" charset="0"/>
              </a:rPr>
              <a:t>prestar </a:t>
            </a:r>
            <a:r>
              <a:rPr lang="es-CL" dirty="0" smtClean="0">
                <a:solidFill>
                  <a:srgbClr val="000099"/>
                </a:solidFill>
                <a:latin typeface="Century Gothic" pitchFamily="34" charset="0"/>
              </a:rPr>
              <a:t> dicha declaración, </a:t>
            </a:r>
            <a:r>
              <a:rPr lang="es-CL" dirty="0">
                <a:solidFill>
                  <a:srgbClr val="000099"/>
                </a:solidFill>
                <a:latin typeface="Century Gothic" pitchFamily="34" charset="0"/>
              </a:rPr>
              <a:t>será suficiente que el contratante informe al tenor de lo que solicite el asegurador, sobre los hechos o circunstancias que conozca y sirvan para identificar la cosa asegurada y apreciar la extensión del </a:t>
            </a:r>
            <a:r>
              <a:rPr lang="es-CL" dirty="0" smtClean="0">
                <a:solidFill>
                  <a:srgbClr val="000099"/>
                </a:solidFill>
                <a:latin typeface="Century Gothic" pitchFamily="34" charset="0"/>
              </a:rPr>
              <a:t>riesgo. </a:t>
            </a:r>
          </a:p>
          <a:p>
            <a:pPr marL="533400" lvl="2" indent="-441325" algn="just">
              <a:spcAft>
                <a:spcPts val="600"/>
              </a:spcAft>
              <a:buClr>
                <a:srgbClr val="CC9900"/>
              </a:buClr>
              <a:buSzPct val="140000"/>
              <a:buFont typeface="Wingdings" pitchFamily="2" charset="2"/>
              <a:buChar char="ð"/>
            </a:pPr>
            <a:r>
              <a:rPr lang="es-CL" dirty="0" smtClean="0">
                <a:solidFill>
                  <a:srgbClr val="000099"/>
                </a:solidFill>
                <a:latin typeface="Century Gothic" pitchFamily="34" charset="0"/>
              </a:rPr>
              <a:t>Convenido </a:t>
            </a:r>
            <a:r>
              <a:rPr lang="es-CL" dirty="0">
                <a:solidFill>
                  <a:srgbClr val="000099"/>
                </a:solidFill>
                <a:latin typeface="Century Gothic" pitchFamily="34" charset="0"/>
              </a:rPr>
              <a:t>el contrato de seguro sin que el asegurador solicite la declaración sobre el estado del riesgo, éste no podrá alegar los errores, reticencias o inexactitudes sobre el contratante, como tampoco aquellos hechos o circunstancias que no estén comprendidos en tal </a:t>
            </a:r>
            <a:r>
              <a:rPr lang="es-CL" dirty="0" smtClean="0">
                <a:solidFill>
                  <a:srgbClr val="000099"/>
                </a:solidFill>
                <a:latin typeface="Century Gothic" pitchFamily="34" charset="0"/>
              </a:rPr>
              <a:t>solicitud.</a:t>
            </a:r>
            <a:endParaRPr lang="es-CL" dirty="0">
              <a:solidFill>
                <a:srgbClr val="000099"/>
              </a:solidFill>
              <a:latin typeface="Century Gothic" pitchFamily="34" charset="0"/>
            </a:endParaRPr>
          </a:p>
        </p:txBody>
      </p:sp>
      <p:sp>
        <p:nvSpPr>
          <p:cNvPr id="5" name="4 CuadroTexto"/>
          <p:cNvSpPr txBox="1"/>
          <p:nvPr/>
        </p:nvSpPr>
        <p:spPr>
          <a:xfrm>
            <a:off x="251520" y="118373"/>
            <a:ext cx="8640960" cy="830997"/>
          </a:xfrm>
          <a:prstGeom prst="rect">
            <a:avLst/>
          </a:prstGeom>
          <a:noFill/>
        </p:spPr>
        <p:txBody>
          <a:bodyPr wrap="square" rtlCol="0">
            <a:spAutoFit/>
          </a:bodyPr>
          <a:lstStyle/>
          <a:p>
            <a:pPr marL="625475" indent="-625475">
              <a:buFont typeface="+mj-lt"/>
              <a:buAutoNum type="romanUcPeriod" startAt="3"/>
            </a:pPr>
            <a:r>
              <a:rPr lang="es-CL" sz="2400" b="1" dirty="0" smtClean="0">
                <a:solidFill>
                  <a:srgbClr val="000099"/>
                </a:solidFill>
                <a:latin typeface="Century Gothic" pitchFamily="34" charset="0"/>
              </a:rPr>
              <a:t>NUEVAS NORMAS DEL CONTRATO DE SEGURO: PRINCIPALES CAMBIOS DEL CODIGO DE COMERCIO</a:t>
            </a:r>
          </a:p>
        </p:txBody>
      </p:sp>
      <p:sp>
        <p:nvSpPr>
          <p:cNvPr id="2" name="1 Flecha abajo"/>
          <p:cNvSpPr/>
          <p:nvPr/>
        </p:nvSpPr>
        <p:spPr>
          <a:xfrm>
            <a:off x="3419872" y="5110450"/>
            <a:ext cx="1800200" cy="55079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L"/>
          </a:p>
        </p:txBody>
      </p:sp>
      <p:sp>
        <p:nvSpPr>
          <p:cNvPr id="3" name="2 Rectángulo"/>
          <p:cNvSpPr/>
          <p:nvPr/>
        </p:nvSpPr>
        <p:spPr>
          <a:xfrm>
            <a:off x="1076694" y="5856664"/>
            <a:ext cx="6990611" cy="923330"/>
          </a:xfrm>
          <a:prstGeom prst="rect">
            <a:avLst/>
          </a:prstGeom>
        </p:spPr>
        <p:txBody>
          <a:bodyPr wrap="square">
            <a:spAutoFit/>
          </a:bodyPr>
          <a:lstStyle/>
          <a:p>
            <a:pPr lvl="0" algn="ctr"/>
            <a:r>
              <a:rPr lang="es-CL" b="1" dirty="0" smtClean="0">
                <a:solidFill>
                  <a:srgbClr val="CC9900"/>
                </a:solidFill>
              </a:rPr>
              <a:t>Se traslada al asegurador la responsabilidad de definir la información necesaria para evaluar los riesgos, entidad  profesional especializada en la evaluación de riesgos.</a:t>
            </a:r>
            <a:endParaRPr lang="es-CL" b="1" dirty="0">
              <a:solidFill>
                <a:srgbClr val="CC9900"/>
              </a:solidFill>
            </a:endParaRPr>
          </a:p>
        </p:txBody>
      </p:sp>
    </p:spTree>
    <p:extLst>
      <p:ext uri="{BB962C8B-B14F-4D97-AF65-F5344CB8AC3E}">
        <p14:creationId xmlns:p14="http://schemas.microsoft.com/office/powerpoint/2010/main" val="2082496152"/>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t="-2000" b="-2000"/>
          </a:stretch>
        </a:blipFill>
        <a:effectLst/>
      </p:bgPr>
    </p:bg>
    <p:spTree>
      <p:nvGrpSpPr>
        <p:cNvPr id="1" name=""/>
        <p:cNvGrpSpPr/>
        <p:nvPr/>
      </p:nvGrpSpPr>
      <p:grpSpPr>
        <a:xfrm>
          <a:off x="0" y="0"/>
          <a:ext cx="0" cy="0"/>
          <a:chOff x="0" y="0"/>
          <a:chExt cx="0" cy="0"/>
        </a:xfrm>
      </p:grpSpPr>
      <p:sp>
        <p:nvSpPr>
          <p:cNvPr id="10" name="9 CuadroTexto"/>
          <p:cNvSpPr txBox="1"/>
          <p:nvPr/>
        </p:nvSpPr>
        <p:spPr>
          <a:xfrm>
            <a:off x="827583" y="4246056"/>
            <a:ext cx="7638684" cy="400110"/>
          </a:xfrm>
          <a:prstGeom prst="rect">
            <a:avLst/>
          </a:prstGeom>
          <a:noFill/>
        </p:spPr>
        <p:txBody>
          <a:bodyPr wrap="square" rtlCol="0">
            <a:spAutoFit/>
          </a:bodyPr>
          <a:lstStyle/>
          <a:p>
            <a:pPr algn="just"/>
            <a:endParaRPr lang="es-CL" sz="2000" b="1" dirty="0"/>
          </a:p>
        </p:txBody>
      </p:sp>
      <p:sp>
        <p:nvSpPr>
          <p:cNvPr id="7" name="6 CuadroTexto"/>
          <p:cNvSpPr txBox="1"/>
          <p:nvPr/>
        </p:nvSpPr>
        <p:spPr>
          <a:xfrm>
            <a:off x="827583" y="1196752"/>
            <a:ext cx="7638683" cy="5355312"/>
          </a:xfrm>
          <a:prstGeom prst="rect">
            <a:avLst/>
          </a:prstGeom>
          <a:noFill/>
        </p:spPr>
        <p:txBody>
          <a:bodyPr wrap="square" rtlCol="0">
            <a:spAutoFit/>
          </a:bodyPr>
          <a:lstStyle/>
          <a:p>
            <a:pPr marL="92075" lvl="1" algn="just">
              <a:spcAft>
                <a:spcPts val="600"/>
              </a:spcAft>
              <a:buClr>
                <a:srgbClr val="CC9900"/>
              </a:buClr>
              <a:buSzPct val="180000"/>
            </a:pPr>
            <a:r>
              <a:rPr lang="es-CL" sz="2000" b="1" dirty="0" smtClean="0">
                <a:solidFill>
                  <a:srgbClr val="FF3300"/>
                </a:solidFill>
                <a:latin typeface="Century Gothic" pitchFamily="34" charset="0"/>
              </a:rPr>
              <a:t>Enfermedades </a:t>
            </a:r>
            <a:r>
              <a:rPr lang="es-CL" sz="2000" b="1" dirty="0">
                <a:solidFill>
                  <a:srgbClr val="FF3300"/>
                </a:solidFill>
                <a:latin typeface="Century Gothic" pitchFamily="34" charset="0"/>
              </a:rPr>
              <a:t>y dolencias preexistentes</a:t>
            </a:r>
            <a:r>
              <a:rPr lang="es-CL" sz="2000" dirty="0">
                <a:latin typeface="Century Gothic" pitchFamily="34" charset="0"/>
              </a:rPr>
              <a:t>. </a:t>
            </a:r>
            <a:r>
              <a:rPr lang="es-CL" sz="2000" dirty="0">
                <a:solidFill>
                  <a:srgbClr val="000099"/>
                </a:solidFill>
                <a:latin typeface="Century Gothic" pitchFamily="34" charset="0"/>
              </a:rPr>
              <a:t>Sólo podrán considerarse preexistentes aquellas enfermedades, dolencias o situaciones de salud diagnosticadas o conocidas por el asegurado o por quien contrata en su </a:t>
            </a:r>
            <a:r>
              <a:rPr lang="es-CL" sz="2000" dirty="0" smtClean="0">
                <a:solidFill>
                  <a:srgbClr val="000099"/>
                </a:solidFill>
                <a:latin typeface="Century Gothic" pitchFamily="34" charset="0"/>
              </a:rPr>
              <a:t>favor.</a:t>
            </a:r>
          </a:p>
          <a:p>
            <a:pPr marL="533400" lvl="1" indent="-441325" algn="just">
              <a:spcAft>
                <a:spcPts val="600"/>
              </a:spcAft>
              <a:buClr>
                <a:srgbClr val="CC9900"/>
              </a:buClr>
              <a:buSzPct val="180000"/>
              <a:buFont typeface="Wingdings" pitchFamily="2" charset="2"/>
              <a:buChar char="§"/>
            </a:pPr>
            <a:endParaRPr lang="es-CL" sz="2000" dirty="0" smtClean="0">
              <a:solidFill>
                <a:srgbClr val="000099"/>
              </a:solidFill>
              <a:latin typeface="Century Gothic" pitchFamily="34" charset="0"/>
            </a:endParaRPr>
          </a:p>
          <a:p>
            <a:pPr marL="533400" lvl="1" indent="-441325" algn="just">
              <a:spcAft>
                <a:spcPts val="600"/>
              </a:spcAft>
              <a:buClr>
                <a:srgbClr val="CC9900"/>
              </a:buClr>
              <a:buSzPct val="180000"/>
              <a:buFont typeface="Wingdings" pitchFamily="2" charset="2"/>
              <a:buChar char="§"/>
            </a:pPr>
            <a:endParaRPr lang="es-CL" sz="2000" dirty="0">
              <a:solidFill>
                <a:srgbClr val="000099"/>
              </a:solidFill>
              <a:latin typeface="Century Gothic" pitchFamily="34" charset="0"/>
            </a:endParaRPr>
          </a:p>
          <a:p>
            <a:pPr marL="92075" lvl="1" algn="ctr">
              <a:spcAft>
                <a:spcPts val="600"/>
              </a:spcAft>
              <a:buClr>
                <a:srgbClr val="CC9900"/>
              </a:buClr>
              <a:buSzPct val="180000"/>
            </a:pPr>
            <a:r>
              <a:rPr lang="es-CL" sz="2000" b="1" dirty="0">
                <a:solidFill>
                  <a:srgbClr val="CC9900"/>
                </a:solidFill>
              </a:rPr>
              <a:t>E</a:t>
            </a:r>
            <a:r>
              <a:rPr lang="es-CL" sz="2000" b="1" dirty="0" smtClean="0">
                <a:solidFill>
                  <a:srgbClr val="CC9900"/>
                </a:solidFill>
              </a:rPr>
              <a:t>vita </a:t>
            </a:r>
            <a:r>
              <a:rPr lang="es-CL" sz="2000" b="1" dirty="0">
                <a:solidFill>
                  <a:srgbClr val="CC9900"/>
                </a:solidFill>
              </a:rPr>
              <a:t>definiciones contractuales de lo que es una preexistencia en términos tales que puedan comprender enfermedades no conocidas por el asegurado. </a:t>
            </a:r>
          </a:p>
          <a:p>
            <a:pPr marL="533400" lvl="1" indent="-441325" algn="just">
              <a:spcAft>
                <a:spcPts val="600"/>
              </a:spcAft>
              <a:buClr>
                <a:srgbClr val="CC9900"/>
              </a:buClr>
              <a:buSzPct val="180000"/>
              <a:buFont typeface="Wingdings" pitchFamily="2" charset="2"/>
              <a:buChar char="§"/>
            </a:pPr>
            <a:endParaRPr lang="es-CL" sz="2000" dirty="0" smtClean="0">
              <a:solidFill>
                <a:srgbClr val="000099"/>
              </a:solidFill>
              <a:latin typeface="Century Gothic" pitchFamily="34" charset="0"/>
            </a:endParaRPr>
          </a:p>
          <a:p>
            <a:pPr marL="533400" lvl="1" indent="-441325" algn="just">
              <a:spcAft>
                <a:spcPts val="600"/>
              </a:spcAft>
              <a:buClr>
                <a:srgbClr val="CC9900"/>
              </a:buClr>
              <a:buSzPct val="180000"/>
              <a:buFont typeface="Wingdings" pitchFamily="2" charset="2"/>
              <a:buChar char="§"/>
            </a:pPr>
            <a:endParaRPr lang="es-CL" sz="2000" dirty="0">
              <a:solidFill>
                <a:srgbClr val="000099"/>
              </a:solidFill>
              <a:latin typeface="Century Gothic" pitchFamily="34" charset="0"/>
            </a:endParaRPr>
          </a:p>
          <a:p>
            <a:pPr marL="808038" lvl="3" indent="-366713" algn="just">
              <a:spcAft>
                <a:spcPts val="600"/>
              </a:spcAft>
              <a:buClr>
                <a:srgbClr val="CC9900"/>
              </a:buClr>
              <a:buSzPct val="180000"/>
              <a:buFont typeface="Wingdings" pitchFamily="2" charset="2"/>
              <a:buChar char="ü"/>
            </a:pPr>
            <a:r>
              <a:rPr lang="es-CL" dirty="0" smtClean="0">
                <a:solidFill>
                  <a:srgbClr val="000099"/>
                </a:solidFill>
                <a:latin typeface="Century Gothic" pitchFamily="34" charset="0"/>
              </a:rPr>
              <a:t>Según </a:t>
            </a:r>
            <a:r>
              <a:rPr lang="es-CL" dirty="0">
                <a:solidFill>
                  <a:srgbClr val="000099"/>
                </a:solidFill>
                <a:latin typeface="Century Gothic" pitchFamily="34" charset="0"/>
              </a:rPr>
              <a:t>lo informado por las compañías de seguros en </a:t>
            </a:r>
            <a:r>
              <a:rPr lang="es-CL" dirty="0" smtClean="0">
                <a:solidFill>
                  <a:srgbClr val="000099"/>
                </a:solidFill>
                <a:latin typeface="Century Gothic" pitchFamily="34" charset="0"/>
              </a:rPr>
              <a:t>FECU al </a:t>
            </a:r>
            <a:r>
              <a:rPr lang="es-CL" dirty="0">
                <a:solidFill>
                  <a:srgbClr val="000099"/>
                </a:solidFill>
                <a:latin typeface="Century Gothic" pitchFamily="34" charset="0"/>
              </a:rPr>
              <a:t>31 de diciembre de 2012, existía un total de 353.195 pólizas de seguros de salud vigentes, </a:t>
            </a:r>
            <a:r>
              <a:rPr lang="es-CL" dirty="0" smtClean="0">
                <a:solidFill>
                  <a:srgbClr val="000099"/>
                </a:solidFill>
                <a:latin typeface="Century Gothic" pitchFamily="34" charset="0"/>
              </a:rPr>
              <a:t>con un </a:t>
            </a:r>
            <a:r>
              <a:rPr lang="es-CL" dirty="0">
                <a:solidFill>
                  <a:srgbClr val="000099"/>
                </a:solidFill>
                <a:latin typeface="Century Gothic" pitchFamily="34" charset="0"/>
              </a:rPr>
              <a:t>total de 2.553.542 asegurados vigentes.</a:t>
            </a:r>
          </a:p>
        </p:txBody>
      </p:sp>
      <p:sp>
        <p:nvSpPr>
          <p:cNvPr id="5" name="4 CuadroTexto"/>
          <p:cNvSpPr txBox="1"/>
          <p:nvPr/>
        </p:nvSpPr>
        <p:spPr>
          <a:xfrm>
            <a:off x="251520" y="118373"/>
            <a:ext cx="8640960" cy="830997"/>
          </a:xfrm>
          <a:prstGeom prst="rect">
            <a:avLst/>
          </a:prstGeom>
          <a:noFill/>
        </p:spPr>
        <p:txBody>
          <a:bodyPr wrap="square" rtlCol="0">
            <a:spAutoFit/>
          </a:bodyPr>
          <a:lstStyle/>
          <a:p>
            <a:pPr marL="625475" indent="-625475">
              <a:buFont typeface="+mj-lt"/>
              <a:buAutoNum type="romanUcPeriod" startAt="3"/>
            </a:pPr>
            <a:r>
              <a:rPr lang="es-CL" sz="2400" b="1" dirty="0" smtClean="0">
                <a:solidFill>
                  <a:srgbClr val="000099"/>
                </a:solidFill>
                <a:latin typeface="Century Gothic" pitchFamily="34" charset="0"/>
              </a:rPr>
              <a:t>NUEVAS NORMAS DEL CONTRATO DE SEGURO: PRINCIPALES CAMBIOS DEL CODIGO DE COMERCIO</a:t>
            </a:r>
          </a:p>
        </p:txBody>
      </p:sp>
      <p:sp>
        <p:nvSpPr>
          <p:cNvPr id="2" name="1 Flecha abajo"/>
          <p:cNvSpPr/>
          <p:nvPr/>
        </p:nvSpPr>
        <p:spPr>
          <a:xfrm>
            <a:off x="3995936" y="2924944"/>
            <a:ext cx="1224136" cy="593343"/>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L"/>
          </a:p>
        </p:txBody>
      </p:sp>
    </p:spTree>
    <p:extLst>
      <p:ext uri="{BB962C8B-B14F-4D97-AF65-F5344CB8AC3E}">
        <p14:creationId xmlns:p14="http://schemas.microsoft.com/office/powerpoint/2010/main" val="2781482707"/>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t="-2000" b="-2000"/>
          </a:stretch>
        </a:blipFill>
        <a:effectLst/>
      </p:bgPr>
    </p:bg>
    <p:spTree>
      <p:nvGrpSpPr>
        <p:cNvPr id="1" name=""/>
        <p:cNvGrpSpPr/>
        <p:nvPr/>
      </p:nvGrpSpPr>
      <p:grpSpPr>
        <a:xfrm>
          <a:off x="0" y="0"/>
          <a:ext cx="0" cy="0"/>
          <a:chOff x="0" y="0"/>
          <a:chExt cx="0" cy="0"/>
        </a:xfrm>
      </p:grpSpPr>
      <p:sp>
        <p:nvSpPr>
          <p:cNvPr id="10" name="9 CuadroTexto"/>
          <p:cNvSpPr txBox="1"/>
          <p:nvPr/>
        </p:nvSpPr>
        <p:spPr>
          <a:xfrm>
            <a:off x="827583" y="4246056"/>
            <a:ext cx="7638684" cy="400110"/>
          </a:xfrm>
          <a:prstGeom prst="rect">
            <a:avLst/>
          </a:prstGeom>
          <a:noFill/>
        </p:spPr>
        <p:txBody>
          <a:bodyPr wrap="square" rtlCol="0">
            <a:spAutoFit/>
          </a:bodyPr>
          <a:lstStyle/>
          <a:p>
            <a:pPr algn="just"/>
            <a:endParaRPr lang="es-CL" sz="2000" b="1" dirty="0"/>
          </a:p>
        </p:txBody>
      </p:sp>
      <p:sp>
        <p:nvSpPr>
          <p:cNvPr id="6" name="5 CuadroTexto"/>
          <p:cNvSpPr txBox="1"/>
          <p:nvPr/>
        </p:nvSpPr>
        <p:spPr>
          <a:xfrm>
            <a:off x="477554" y="1196752"/>
            <a:ext cx="8001641" cy="5370701"/>
          </a:xfrm>
          <a:prstGeom prst="rect">
            <a:avLst/>
          </a:prstGeom>
          <a:noFill/>
        </p:spPr>
        <p:txBody>
          <a:bodyPr wrap="square" rtlCol="0">
            <a:spAutoFit/>
          </a:bodyPr>
          <a:lstStyle/>
          <a:p>
            <a:pPr marL="365125" lvl="1" algn="just">
              <a:spcAft>
                <a:spcPts val="600"/>
              </a:spcAft>
              <a:buClr>
                <a:srgbClr val="CC9900"/>
              </a:buClr>
              <a:buSzPct val="180000"/>
            </a:pPr>
            <a:r>
              <a:rPr lang="es-CL" sz="2400" b="1" dirty="0" err="1" smtClean="0">
                <a:solidFill>
                  <a:srgbClr val="FF3300"/>
                </a:solidFill>
                <a:latin typeface="Century Gothic" pitchFamily="34" charset="0"/>
              </a:rPr>
              <a:t>Devengamiento</a:t>
            </a:r>
            <a:r>
              <a:rPr lang="es-CL" sz="2400" b="1" dirty="0" smtClean="0">
                <a:solidFill>
                  <a:srgbClr val="FF3300"/>
                </a:solidFill>
                <a:latin typeface="Century Gothic" pitchFamily="34" charset="0"/>
              </a:rPr>
              <a:t> </a:t>
            </a:r>
            <a:r>
              <a:rPr lang="es-CL" sz="2400" b="1" dirty="0">
                <a:solidFill>
                  <a:srgbClr val="FF3300"/>
                </a:solidFill>
                <a:latin typeface="Century Gothic" pitchFamily="34" charset="0"/>
              </a:rPr>
              <a:t>de la </a:t>
            </a:r>
            <a:r>
              <a:rPr lang="es-CL" sz="2400" b="1" dirty="0" smtClean="0">
                <a:solidFill>
                  <a:srgbClr val="FF3300"/>
                </a:solidFill>
                <a:latin typeface="Century Gothic" pitchFamily="34" charset="0"/>
              </a:rPr>
              <a:t>prima</a:t>
            </a:r>
            <a:r>
              <a:rPr lang="es-CL" sz="2400" dirty="0" smtClean="0">
                <a:solidFill>
                  <a:srgbClr val="FF3300"/>
                </a:solidFill>
                <a:latin typeface="Century Gothic" pitchFamily="34" charset="0"/>
              </a:rPr>
              <a:t> </a:t>
            </a:r>
          </a:p>
          <a:p>
            <a:pPr marL="808038" lvl="2" indent="-366713" algn="just">
              <a:spcAft>
                <a:spcPts val="600"/>
              </a:spcAft>
              <a:buClr>
                <a:srgbClr val="FFC000"/>
              </a:buClr>
              <a:buSzPct val="124000"/>
              <a:buFont typeface="Wingdings" pitchFamily="2" charset="2"/>
              <a:buChar char="ð"/>
            </a:pPr>
            <a:endParaRPr lang="es-CL" sz="2000" dirty="0" smtClean="0">
              <a:solidFill>
                <a:srgbClr val="000099"/>
              </a:solidFill>
              <a:latin typeface="Century Gothic" pitchFamily="34" charset="0"/>
            </a:endParaRPr>
          </a:p>
          <a:p>
            <a:pPr marL="808038" lvl="2" indent="-366713" algn="just">
              <a:spcAft>
                <a:spcPts val="600"/>
              </a:spcAft>
              <a:buClr>
                <a:srgbClr val="FFC000"/>
              </a:buClr>
              <a:buSzPct val="124000"/>
              <a:buFont typeface="Wingdings" pitchFamily="2" charset="2"/>
              <a:buChar char="ð"/>
            </a:pPr>
            <a:r>
              <a:rPr lang="es-CL" sz="2000" dirty="0" smtClean="0">
                <a:solidFill>
                  <a:srgbClr val="000099"/>
                </a:solidFill>
                <a:latin typeface="Century Gothic" pitchFamily="34" charset="0"/>
              </a:rPr>
              <a:t>El </a:t>
            </a:r>
            <a:r>
              <a:rPr lang="es-CL" sz="2000" dirty="0">
                <a:solidFill>
                  <a:srgbClr val="000099"/>
                </a:solidFill>
                <a:latin typeface="Century Gothic" pitchFamily="34" charset="0"/>
              </a:rPr>
              <a:t>asegurador gana la prima desde el momento en que los riesgos comienzan a correr por su </a:t>
            </a:r>
            <a:r>
              <a:rPr lang="es-CL" sz="2000" dirty="0" smtClean="0">
                <a:solidFill>
                  <a:srgbClr val="000099"/>
                </a:solidFill>
                <a:latin typeface="Century Gothic" pitchFamily="34" charset="0"/>
              </a:rPr>
              <a:t>cuenta.</a:t>
            </a:r>
            <a:endParaRPr lang="es-CL" sz="2000" dirty="0">
              <a:solidFill>
                <a:srgbClr val="000099"/>
              </a:solidFill>
              <a:latin typeface="Century Gothic" pitchFamily="34" charset="0"/>
            </a:endParaRPr>
          </a:p>
          <a:p>
            <a:pPr marL="808038" lvl="2" indent="-366713" algn="just">
              <a:spcAft>
                <a:spcPts val="600"/>
              </a:spcAft>
              <a:buClr>
                <a:srgbClr val="FFC000"/>
              </a:buClr>
              <a:buSzPct val="124000"/>
              <a:buFont typeface="Wingdings" pitchFamily="2" charset="2"/>
              <a:buChar char="ð"/>
            </a:pPr>
            <a:endParaRPr lang="es-CL" sz="2000" dirty="0" smtClean="0">
              <a:solidFill>
                <a:srgbClr val="000099"/>
              </a:solidFill>
              <a:latin typeface="Century Gothic" pitchFamily="34" charset="0"/>
            </a:endParaRPr>
          </a:p>
          <a:p>
            <a:pPr marL="808038" lvl="2" indent="-366713" algn="just">
              <a:spcAft>
                <a:spcPts val="600"/>
              </a:spcAft>
              <a:buClr>
                <a:srgbClr val="FFC000"/>
              </a:buClr>
              <a:buSzPct val="124000"/>
              <a:buFont typeface="Wingdings" pitchFamily="2" charset="2"/>
              <a:buChar char="ð"/>
            </a:pPr>
            <a:r>
              <a:rPr lang="es-CL" sz="2000" dirty="0" smtClean="0">
                <a:solidFill>
                  <a:srgbClr val="000099"/>
                </a:solidFill>
                <a:latin typeface="Century Gothic" pitchFamily="34" charset="0"/>
              </a:rPr>
              <a:t>Convenida </a:t>
            </a:r>
            <a:r>
              <a:rPr lang="es-CL" sz="2000" dirty="0">
                <a:solidFill>
                  <a:srgbClr val="000099"/>
                </a:solidFill>
                <a:latin typeface="Century Gothic" pitchFamily="34" charset="0"/>
              </a:rPr>
              <a:t>la vigencia de la cobertura por un </a:t>
            </a:r>
            <a:r>
              <a:rPr lang="es-CL" sz="2000" u="sng" dirty="0">
                <a:solidFill>
                  <a:srgbClr val="000099"/>
                </a:solidFill>
                <a:latin typeface="Century Gothic" pitchFamily="34" charset="0"/>
              </a:rPr>
              <a:t>plazo determinado</a:t>
            </a:r>
            <a:r>
              <a:rPr lang="es-CL" sz="2000" dirty="0">
                <a:solidFill>
                  <a:srgbClr val="000099"/>
                </a:solidFill>
                <a:latin typeface="Century Gothic" pitchFamily="34" charset="0"/>
              </a:rPr>
              <a:t>, </a:t>
            </a:r>
            <a:r>
              <a:rPr lang="es-CL" sz="2000" b="1" dirty="0">
                <a:solidFill>
                  <a:srgbClr val="000099"/>
                </a:solidFill>
                <a:latin typeface="Century Gothic" pitchFamily="34" charset="0"/>
              </a:rPr>
              <a:t>la prima se devengará proporcionalmente al tiempo transcurrido</a:t>
            </a:r>
            <a:r>
              <a:rPr lang="es-CL" sz="2000" b="1" dirty="0" smtClean="0">
                <a:solidFill>
                  <a:srgbClr val="000099"/>
                </a:solidFill>
                <a:latin typeface="Century Gothic" pitchFamily="34" charset="0"/>
              </a:rPr>
              <a:t>.</a:t>
            </a:r>
          </a:p>
          <a:p>
            <a:pPr marL="1431925" lvl="2" indent="-517525" algn="just">
              <a:spcAft>
                <a:spcPts val="600"/>
              </a:spcAft>
              <a:buClr>
                <a:srgbClr val="FFC000"/>
              </a:buClr>
              <a:buSzPct val="124000"/>
              <a:buFont typeface="Wingdings" pitchFamily="2" charset="2"/>
              <a:buChar char="ð"/>
            </a:pPr>
            <a:endParaRPr lang="es-CL" sz="2000" b="1" dirty="0" smtClean="0">
              <a:solidFill>
                <a:srgbClr val="000099"/>
              </a:solidFill>
              <a:latin typeface="Century Gothic" pitchFamily="34" charset="0"/>
            </a:endParaRPr>
          </a:p>
          <a:p>
            <a:pPr marL="1431925" lvl="2" indent="-517525" algn="just">
              <a:spcAft>
                <a:spcPts val="600"/>
              </a:spcAft>
              <a:buClr>
                <a:srgbClr val="FFC000"/>
              </a:buClr>
              <a:buSzPct val="124000"/>
              <a:buFont typeface="Wingdings" pitchFamily="2" charset="2"/>
              <a:buChar char="ð"/>
            </a:pPr>
            <a:endParaRPr lang="es-CL" sz="2000" b="1" dirty="0">
              <a:solidFill>
                <a:srgbClr val="000099"/>
              </a:solidFill>
              <a:latin typeface="Century Gothic" pitchFamily="34" charset="0"/>
            </a:endParaRPr>
          </a:p>
          <a:p>
            <a:pPr marL="1431925" lvl="2" indent="-517525" algn="just">
              <a:spcAft>
                <a:spcPts val="600"/>
              </a:spcAft>
              <a:buClr>
                <a:srgbClr val="FFC000"/>
              </a:buClr>
              <a:buSzPct val="124000"/>
              <a:buFont typeface="Wingdings" pitchFamily="2" charset="2"/>
              <a:buChar char="ð"/>
            </a:pPr>
            <a:endParaRPr lang="es-CL" sz="2000" b="1" dirty="0">
              <a:solidFill>
                <a:srgbClr val="000099"/>
              </a:solidFill>
              <a:latin typeface="Century Gothic" pitchFamily="34" charset="0"/>
            </a:endParaRPr>
          </a:p>
          <a:p>
            <a:pPr marL="533400" lvl="3" indent="-168275" algn="just">
              <a:spcAft>
                <a:spcPts val="600"/>
              </a:spcAft>
              <a:buClr>
                <a:srgbClr val="FFC000"/>
              </a:buClr>
              <a:buSzPct val="124000"/>
              <a:buFont typeface="Wingdings" pitchFamily="2" charset="2"/>
              <a:buChar char="ü"/>
            </a:pPr>
            <a:r>
              <a:rPr lang="es-CL" dirty="0" smtClean="0">
                <a:solidFill>
                  <a:srgbClr val="000099"/>
                </a:solidFill>
                <a:latin typeface="Century Gothic" pitchFamily="34" charset="0"/>
              </a:rPr>
              <a:t>Durante el año 2009, la prima directa de seguros asociados a créditos de consumo (desgravamen, cesantía, robo y otros</a:t>
            </a:r>
            <a:r>
              <a:rPr lang="es-CL" dirty="0">
                <a:solidFill>
                  <a:srgbClr val="000099"/>
                </a:solidFill>
                <a:latin typeface="Century Gothic" pitchFamily="34" charset="0"/>
              </a:rPr>
              <a:t>) fue de MMUS$ </a:t>
            </a:r>
            <a:r>
              <a:rPr lang="es-CL" dirty="0" smtClean="0">
                <a:solidFill>
                  <a:srgbClr val="000099"/>
                </a:solidFill>
                <a:latin typeface="Century Gothic" pitchFamily="34" charset="0"/>
              </a:rPr>
              <a:t>1.038,5. </a:t>
            </a:r>
            <a:r>
              <a:rPr lang="es-CL" sz="1000" dirty="0" smtClean="0">
                <a:solidFill>
                  <a:srgbClr val="000099"/>
                </a:solidFill>
                <a:latin typeface="Century Gothic" pitchFamily="34" charset="0"/>
              </a:rPr>
              <a:t>(*)</a:t>
            </a:r>
          </a:p>
          <a:p>
            <a:pPr marL="1431925" lvl="2" indent="-517525" algn="just">
              <a:spcAft>
                <a:spcPts val="600"/>
              </a:spcAft>
              <a:buClr>
                <a:srgbClr val="FFC000"/>
              </a:buClr>
              <a:buSzPct val="124000"/>
              <a:buFont typeface="Wingdings" pitchFamily="2" charset="2"/>
              <a:buChar char="ð"/>
            </a:pPr>
            <a:endParaRPr lang="es-CL" sz="2000" b="1" dirty="0">
              <a:solidFill>
                <a:srgbClr val="000099"/>
              </a:solidFill>
              <a:latin typeface="Century Gothic" pitchFamily="34" charset="0"/>
            </a:endParaRPr>
          </a:p>
        </p:txBody>
      </p:sp>
      <p:sp>
        <p:nvSpPr>
          <p:cNvPr id="2" name="1 CuadroTexto"/>
          <p:cNvSpPr txBox="1"/>
          <p:nvPr/>
        </p:nvSpPr>
        <p:spPr>
          <a:xfrm>
            <a:off x="1115615" y="6324128"/>
            <a:ext cx="7200801" cy="461665"/>
          </a:xfrm>
          <a:prstGeom prst="rect">
            <a:avLst/>
          </a:prstGeom>
          <a:noFill/>
        </p:spPr>
        <p:txBody>
          <a:bodyPr wrap="square" rtlCol="0">
            <a:spAutoFit/>
          </a:bodyPr>
          <a:lstStyle/>
          <a:p>
            <a:r>
              <a:rPr lang="es-CL" sz="1200" dirty="0" smtClean="0">
                <a:solidFill>
                  <a:srgbClr val="000099"/>
                </a:solidFill>
                <a:latin typeface="Century Gothic" pitchFamily="34" charset="0"/>
              </a:rPr>
              <a:t>(*) Información proporcionada por las compañías de seguros en respuesta a oficio ordinario N°</a:t>
            </a:r>
            <a:r>
              <a:rPr lang="es-ES" sz="1200" dirty="0">
                <a:solidFill>
                  <a:srgbClr val="000099"/>
                </a:solidFill>
                <a:latin typeface="Century Gothic" pitchFamily="34" charset="0"/>
              </a:rPr>
              <a:t> </a:t>
            </a:r>
            <a:r>
              <a:rPr lang="es-ES" sz="1200" dirty="0" smtClean="0">
                <a:solidFill>
                  <a:srgbClr val="000099"/>
                </a:solidFill>
                <a:latin typeface="Century Gothic" pitchFamily="34" charset="0"/>
              </a:rPr>
              <a:t>26867.</a:t>
            </a:r>
            <a:endParaRPr lang="es-CL" sz="1200" dirty="0">
              <a:solidFill>
                <a:srgbClr val="000099"/>
              </a:solidFill>
              <a:latin typeface="Century Gothic" pitchFamily="34" charset="0"/>
            </a:endParaRPr>
          </a:p>
        </p:txBody>
      </p:sp>
      <p:sp>
        <p:nvSpPr>
          <p:cNvPr id="7" name="6 CuadroTexto"/>
          <p:cNvSpPr txBox="1"/>
          <p:nvPr/>
        </p:nvSpPr>
        <p:spPr>
          <a:xfrm>
            <a:off x="251520" y="118373"/>
            <a:ext cx="8640960" cy="830997"/>
          </a:xfrm>
          <a:prstGeom prst="rect">
            <a:avLst/>
          </a:prstGeom>
          <a:noFill/>
        </p:spPr>
        <p:txBody>
          <a:bodyPr wrap="square" rtlCol="0">
            <a:spAutoFit/>
          </a:bodyPr>
          <a:lstStyle/>
          <a:p>
            <a:pPr marL="625475" indent="-625475">
              <a:buFont typeface="+mj-lt"/>
              <a:buAutoNum type="romanUcPeriod" startAt="3"/>
            </a:pPr>
            <a:r>
              <a:rPr lang="es-CL" sz="2400" b="1" dirty="0" smtClean="0">
                <a:solidFill>
                  <a:srgbClr val="000099"/>
                </a:solidFill>
                <a:latin typeface="Century Gothic" pitchFamily="34" charset="0"/>
              </a:rPr>
              <a:t>NUEVAS NORMAS DEL CONTRATO DE SEGURO: PRINCIPALES CAMBIOS DEL CODIGO DE COMERCIO</a:t>
            </a:r>
          </a:p>
        </p:txBody>
      </p:sp>
    </p:spTree>
    <p:extLst>
      <p:ext uri="{BB962C8B-B14F-4D97-AF65-F5344CB8AC3E}">
        <p14:creationId xmlns:p14="http://schemas.microsoft.com/office/powerpoint/2010/main" val="1306218944"/>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t="-2000" b="-2000"/>
          </a:stretch>
        </a:blipFill>
        <a:effectLst/>
      </p:bgPr>
    </p:bg>
    <p:spTree>
      <p:nvGrpSpPr>
        <p:cNvPr id="1" name=""/>
        <p:cNvGrpSpPr/>
        <p:nvPr/>
      </p:nvGrpSpPr>
      <p:grpSpPr>
        <a:xfrm>
          <a:off x="0" y="0"/>
          <a:ext cx="0" cy="0"/>
          <a:chOff x="0" y="0"/>
          <a:chExt cx="0" cy="0"/>
        </a:xfrm>
      </p:grpSpPr>
      <p:sp>
        <p:nvSpPr>
          <p:cNvPr id="6" name="5 CuadroTexto"/>
          <p:cNvSpPr txBox="1"/>
          <p:nvPr/>
        </p:nvSpPr>
        <p:spPr>
          <a:xfrm>
            <a:off x="827584" y="1145351"/>
            <a:ext cx="7488832" cy="5740033"/>
          </a:xfrm>
          <a:prstGeom prst="rect">
            <a:avLst/>
          </a:prstGeom>
          <a:noFill/>
        </p:spPr>
        <p:txBody>
          <a:bodyPr wrap="square" rtlCol="0">
            <a:spAutoFit/>
          </a:bodyPr>
          <a:lstStyle/>
          <a:p>
            <a:pPr marL="533400" lvl="1" indent="-441325" algn="just">
              <a:spcAft>
                <a:spcPts val="600"/>
              </a:spcAft>
              <a:buClr>
                <a:srgbClr val="CC9900"/>
              </a:buClr>
              <a:buSzPct val="180000"/>
              <a:buFont typeface="Wingdings" pitchFamily="2" charset="2"/>
              <a:buChar char="§"/>
            </a:pPr>
            <a:r>
              <a:rPr lang="es-CL" sz="2200" b="1" dirty="0" smtClean="0">
                <a:solidFill>
                  <a:srgbClr val="FF3300"/>
                </a:solidFill>
                <a:latin typeface="Century Gothic" pitchFamily="34" charset="0"/>
              </a:rPr>
              <a:t>Resolución </a:t>
            </a:r>
            <a:r>
              <a:rPr lang="es-CL" sz="2200" b="1" dirty="0">
                <a:solidFill>
                  <a:srgbClr val="FF3300"/>
                </a:solidFill>
                <a:latin typeface="Century Gothic" pitchFamily="34" charset="0"/>
              </a:rPr>
              <a:t>de conflictos: </a:t>
            </a:r>
            <a:r>
              <a:rPr lang="es-CL" sz="2000" dirty="0">
                <a:solidFill>
                  <a:srgbClr val="000099"/>
                </a:solidFill>
                <a:latin typeface="Century Gothic" pitchFamily="34" charset="0"/>
              </a:rPr>
              <a:t>se establece que el mecanismo de resolución de conflictos entre asegurado y asegurador es el arbitraje. No obstante ello, </a:t>
            </a:r>
            <a:r>
              <a:rPr lang="es-CL" sz="2000" dirty="0" smtClean="0">
                <a:solidFill>
                  <a:srgbClr val="000099"/>
                </a:solidFill>
                <a:latin typeface="Century Gothic" pitchFamily="34" charset="0"/>
              </a:rPr>
              <a:t>se da </a:t>
            </a:r>
            <a:r>
              <a:rPr lang="es-CL" sz="2000" dirty="0">
                <a:solidFill>
                  <a:srgbClr val="000099"/>
                </a:solidFill>
                <a:latin typeface="Century Gothic" pitchFamily="34" charset="0"/>
              </a:rPr>
              <a:t>la posibilidad al asegurado de optar por ejercer su acción ante la justicia ordinaria, en disputas que surjan con motivo de un siniestro cuyo monto sea inferior a 10.000 U.F</a:t>
            </a:r>
            <a:r>
              <a:rPr lang="es-CL" sz="2000" dirty="0" smtClean="0">
                <a:solidFill>
                  <a:srgbClr val="000099"/>
                </a:solidFill>
                <a:latin typeface="Century Gothic" pitchFamily="34" charset="0"/>
              </a:rPr>
              <a:t>.. </a:t>
            </a:r>
          </a:p>
          <a:p>
            <a:pPr marL="533400" lvl="1" indent="-441325" algn="just">
              <a:spcAft>
                <a:spcPts val="600"/>
              </a:spcAft>
              <a:buClr>
                <a:srgbClr val="CC9900"/>
              </a:buClr>
              <a:buSzPct val="180000"/>
              <a:buFont typeface="Wingdings" pitchFamily="2" charset="2"/>
              <a:buChar char="§"/>
            </a:pPr>
            <a:endParaRPr lang="es-CL" sz="2000" dirty="0">
              <a:solidFill>
                <a:srgbClr val="000099"/>
              </a:solidFill>
              <a:latin typeface="Century Gothic" pitchFamily="34" charset="0"/>
            </a:endParaRPr>
          </a:p>
          <a:p>
            <a:pPr marL="533400" lvl="1" indent="-441325" algn="just">
              <a:spcAft>
                <a:spcPts val="600"/>
              </a:spcAft>
              <a:buClr>
                <a:srgbClr val="CC9900"/>
              </a:buClr>
              <a:buSzPct val="180000"/>
              <a:buFont typeface="Wingdings" pitchFamily="2" charset="2"/>
              <a:buChar char="§"/>
            </a:pPr>
            <a:endParaRPr lang="es-CL" sz="2000" dirty="0" smtClean="0">
              <a:solidFill>
                <a:srgbClr val="000099"/>
              </a:solidFill>
              <a:latin typeface="Century Gothic" pitchFamily="34" charset="0"/>
            </a:endParaRPr>
          </a:p>
          <a:p>
            <a:pPr marL="533400" lvl="1" indent="-441325" algn="just">
              <a:spcAft>
                <a:spcPts val="600"/>
              </a:spcAft>
              <a:buClr>
                <a:srgbClr val="CC9900"/>
              </a:buClr>
              <a:buSzPct val="180000"/>
              <a:buFont typeface="Wingdings" pitchFamily="2" charset="2"/>
              <a:buChar char="§"/>
            </a:pPr>
            <a:endParaRPr lang="es-CL" sz="1000" dirty="0">
              <a:solidFill>
                <a:srgbClr val="000099"/>
              </a:solidFill>
              <a:latin typeface="Century Gothic" pitchFamily="34" charset="0"/>
            </a:endParaRPr>
          </a:p>
          <a:p>
            <a:pPr marL="92075" lvl="1" algn="ctr">
              <a:spcAft>
                <a:spcPts val="600"/>
              </a:spcAft>
              <a:buClr>
                <a:srgbClr val="CC9900"/>
              </a:buClr>
              <a:buSzPct val="180000"/>
            </a:pPr>
            <a:r>
              <a:rPr lang="es-CL" sz="2000" b="1" dirty="0">
                <a:solidFill>
                  <a:srgbClr val="CC9900"/>
                </a:solidFill>
              </a:rPr>
              <a:t>La nueva disposición favorece a los asegurados que no cuentan con recursos para recurrir al arbitraje, ya que les permite acceder a la Justicia Ordinaria. </a:t>
            </a:r>
            <a:endParaRPr lang="es-CL" sz="2000" b="1" dirty="0" smtClean="0">
              <a:solidFill>
                <a:srgbClr val="CC9900"/>
              </a:solidFill>
              <a:latin typeface="Century Gothic" pitchFamily="34" charset="0"/>
            </a:endParaRPr>
          </a:p>
          <a:p>
            <a:pPr marL="533400" lvl="1" indent="-441325" algn="just">
              <a:spcAft>
                <a:spcPts val="600"/>
              </a:spcAft>
              <a:buClr>
                <a:srgbClr val="CC9900"/>
              </a:buClr>
              <a:buSzPct val="180000"/>
              <a:buFont typeface="Wingdings" pitchFamily="2" charset="2"/>
              <a:buChar char="§"/>
            </a:pPr>
            <a:endParaRPr lang="es-CL" sz="1100" dirty="0" smtClean="0">
              <a:solidFill>
                <a:srgbClr val="000099"/>
              </a:solidFill>
              <a:latin typeface="Century Gothic" pitchFamily="34" charset="0"/>
            </a:endParaRPr>
          </a:p>
          <a:p>
            <a:pPr marL="441325" lvl="3" indent="-258763" algn="just">
              <a:spcAft>
                <a:spcPts val="600"/>
              </a:spcAft>
              <a:buClr>
                <a:srgbClr val="CC9900"/>
              </a:buClr>
              <a:buSzPct val="180000"/>
              <a:buFont typeface="Wingdings" pitchFamily="2" charset="2"/>
              <a:buChar char="ü"/>
            </a:pPr>
            <a:r>
              <a:rPr lang="es-CL" sz="1600" i="1" dirty="0" smtClean="0">
                <a:solidFill>
                  <a:srgbClr val="000099"/>
                </a:solidFill>
                <a:latin typeface="Century Gothic" pitchFamily="34" charset="0"/>
              </a:rPr>
              <a:t>De </a:t>
            </a:r>
            <a:r>
              <a:rPr lang="es-CL" sz="1600" i="1" dirty="0">
                <a:solidFill>
                  <a:srgbClr val="000099"/>
                </a:solidFill>
                <a:latin typeface="Century Gothic" pitchFamily="34" charset="0"/>
              </a:rPr>
              <a:t>la información proporcionada por las aseguradoras, se observa que más del 99% de los siniestros pagados durante el año 2010 correspondió a indemnizaciones inferiores a </a:t>
            </a:r>
            <a:r>
              <a:rPr lang="es-CL" sz="1600" i="1" dirty="0" smtClean="0">
                <a:solidFill>
                  <a:srgbClr val="000099"/>
                </a:solidFill>
                <a:latin typeface="Century Gothic" pitchFamily="34" charset="0"/>
              </a:rPr>
              <a:t>UF 3.000.</a:t>
            </a:r>
          </a:p>
          <a:p>
            <a:pPr marL="533400" lvl="1" indent="-441325" algn="just">
              <a:spcAft>
                <a:spcPts val="600"/>
              </a:spcAft>
              <a:buClr>
                <a:srgbClr val="CC9900"/>
              </a:buClr>
              <a:buSzPct val="180000"/>
              <a:buFont typeface="Wingdings" pitchFamily="2" charset="2"/>
              <a:buChar char="§"/>
            </a:pPr>
            <a:endParaRPr lang="es-CL" sz="1100" dirty="0">
              <a:solidFill>
                <a:srgbClr val="000099"/>
              </a:solidFill>
              <a:latin typeface="Century Gothic" pitchFamily="34" charset="0"/>
            </a:endParaRPr>
          </a:p>
        </p:txBody>
      </p:sp>
      <p:sp>
        <p:nvSpPr>
          <p:cNvPr id="4" name="3 CuadroTexto"/>
          <p:cNvSpPr txBox="1"/>
          <p:nvPr/>
        </p:nvSpPr>
        <p:spPr>
          <a:xfrm>
            <a:off x="251520" y="118373"/>
            <a:ext cx="8640960" cy="830997"/>
          </a:xfrm>
          <a:prstGeom prst="rect">
            <a:avLst/>
          </a:prstGeom>
          <a:noFill/>
        </p:spPr>
        <p:txBody>
          <a:bodyPr wrap="square" rtlCol="0">
            <a:spAutoFit/>
          </a:bodyPr>
          <a:lstStyle/>
          <a:p>
            <a:pPr marL="625475" indent="-625475">
              <a:buFont typeface="+mj-lt"/>
              <a:buAutoNum type="romanUcPeriod" startAt="3"/>
            </a:pPr>
            <a:r>
              <a:rPr lang="es-CL" sz="2400" b="1" dirty="0" smtClean="0">
                <a:solidFill>
                  <a:srgbClr val="000099"/>
                </a:solidFill>
                <a:latin typeface="Century Gothic" pitchFamily="34" charset="0"/>
              </a:rPr>
              <a:t>NUEVAS NORMAS DEL CONTRATO DE SEGURO: PRINCIPALES CAMBIOS DEL CODIGO DE COMERCIO</a:t>
            </a:r>
          </a:p>
        </p:txBody>
      </p:sp>
      <p:sp>
        <p:nvSpPr>
          <p:cNvPr id="2" name="1 Flecha abajo"/>
          <p:cNvSpPr/>
          <p:nvPr/>
        </p:nvSpPr>
        <p:spPr>
          <a:xfrm>
            <a:off x="3779912" y="3553892"/>
            <a:ext cx="1440160" cy="59518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L"/>
          </a:p>
        </p:txBody>
      </p:sp>
    </p:spTree>
    <p:extLst>
      <p:ext uri="{BB962C8B-B14F-4D97-AF65-F5344CB8AC3E}">
        <p14:creationId xmlns:p14="http://schemas.microsoft.com/office/powerpoint/2010/main" val="3565344556"/>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t="-2000" b="-2000"/>
          </a:stretch>
        </a:blipFill>
        <a:effectLst/>
      </p:bgPr>
    </p:bg>
    <p:spTree>
      <p:nvGrpSpPr>
        <p:cNvPr id="1" name=""/>
        <p:cNvGrpSpPr/>
        <p:nvPr/>
      </p:nvGrpSpPr>
      <p:grpSpPr>
        <a:xfrm>
          <a:off x="0" y="0"/>
          <a:ext cx="0" cy="0"/>
          <a:chOff x="0" y="0"/>
          <a:chExt cx="0" cy="0"/>
        </a:xfrm>
      </p:grpSpPr>
      <p:sp>
        <p:nvSpPr>
          <p:cNvPr id="5" name="4 CuadroTexto"/>
          <p:cNvSpPr txBox="1"/>
          <p:nvPr/>
        </p:nvSpPr>
        <p:spPr>
          <a:xfrm>
            <a:off x="396995" y="1458937"/>
            <a:ext cx="8208912" cy="2693045"/>
          </a:xfrm>
          <a:prstGeom prst="rect">
            <a:avLst/>
          </a:prstGeom>
          <a:noFill/>
        </p:spPr>
        <p:txBody>
          <a:bodyPr wrap="square" rtlCol="0">
            <a:spAutoFit/>
          </a:bodyPr>
          <a:lstStyle/>
          <a:p>
            <a:pPr marL="441325" lvl="1" algn="just">
              <a:spcAft>
                <a:spcPts val="600"/>
              </a:spcAft>
              <a:buClr>
                <a:srgbClr val="CC9900"/>
              </a:buClr>
              <a:buSzPct val="180000"/>
            </a:pPr>
            <a:r>
              <a:rPr lang="es-CL" sz="2400" b="1" dirty="0" smtClean="0">
                <a:solidFill>
                  <a:srgbClr val="FF3300"/>
                </a:solidFill>
                <a:latin typeface="Century Gothic" pitchFamily="34" charset="0"/>
              </a:rPr>
              <a:t>Pluralidad </a:t>
            </a:r>
            <a:r>
              <a:rPr lang="es-CL" sz="2400" b="1" dirty="0">
                <a:solidFill>
                  <a:srgbClr val="FF3300"/>
                </a:solidFill>
                <a:latin typeface="Century Gothic" pitchFamily="34" charset="0"/>
              </a:rPr>
              <a:t>de </a:t>
            </a:r>
            <a:r>
              <a:rPr lang="es-CL" sz="2400" b="1" dirty="0" smtClean="0">
                <a:solidFill>
                  <a:srgbClr val="FF3300"/>
                </a:solidFill>
                <a:latin typeface="Century Gothic" pitchFamily="34" charset="0"/>
              </a:rPr>
              <a:t>seguros</a:t>
            </a:r>
          </a:p>
          <a:p>
            <a:pPr marL="441325" lvl="1" algn="just">
              <a:spcAft>
                <a:spcPts val="600"/>
              </a:spcAft>
              <a:buClr>
                <a:srgbClr val="CC9900"/>
              </a:buClr>
              <a:buSzPct val="180000"/>
            </a:pPr>
            <a:r>
              <a:rPr lang="es-CL" sz="2000" dirty="0" smtClean="0">
                <a:solidFill>
                  <a:srgbClr val="000099"/>
                </a:solidFill>
                <a:latin typeface="Century Gothic" pitchFamily="34" charset="0"/>
              </a:rPr>
              <a:t>Cuando </a:t>
            </a:r>
            <a:r>
              <a:rPr lang="es-CL" sz="2000" dirty="0">
                <a:solidFill>
                  <a:srgbClr val="000099"/>
                </a:solidFill>
                <a:latin typeface="Century Gothic" pitchFamily="34" charset="0"/>
              </a:rPr>
              <a:t>se hubiere contratado más de un seguro que cubra la misma materia, interés y riesgo, el asegurado podrá reclamar a cualquiera de los aseguradores el pago del siniestro, según el respectivo contrato, y a cualquiera de los demás, el saldo no cubierto. El conjunto de las indemnizaciones recibidas por el asegurado, no podrá exceder el valor del objeto asegurado</a:t>
            </a:r>
            <a:r>
              <a:rPr lang="es-CL" sz="2000" dirty="0" smtClean="0">
                <a:solidFill>
                  <a:srgbClr val="000099"/>
                </a:solidFill>
                <a:latin typeface="Century Gothic" pitchFamily="34" charset="0"/>
              </a:rPr>
              <a:t>.</a:t>
            </a:r>
            <a:endParaRPr lang="es-CL" sz="2000" dirty="0">
              <a:solidFill>
                <a:srgbClr val="000099"/>
              </a:solidFill>
              <a:latin typeface="Century Gothic" pitchFamily="34" charset="0"/>
            </a:endParaRPr>
          </a:p>
        </p:txBody>
      </p:sp>
      <p:sp>
        <p:nvSpPr>
          <p:cNvPr id="4" name="3 CuadroTexto"/>
          <p:cNvSpPr txBox="1"/>
          <p:nvPr/>
        </p:nvSpPr>
        <p:spPr>
          <a:xfrm>
            <a:off x="251520" y="118373"/>
            <a:ext cx="8640960" cy="830997"/>
          </a:xfrm>
          <a:prstGeom prst="rect">
            <a:avLst/>
          </a:prstGeom>
          <a:noFill/>
        </p:spPr>
        <p:txBody>
          <a:bodyPr wrap="square" rtlCol="0">
            <a:spAutoFit/>
          </a:bodyPr>
          <a:lstStyle/>
          <a:p>
            <a:pPr marL="625475" indent="-625475">
              <a:buFont typeface="+mj-lt"/>
              <a:buAutoNum type="romanUcPeriod" startAt="3"/>
            </a:pPr>
            <a:r>
              <a:rPr lang="es-CL" sz="2400" b="1" dirty="0" smtClean="0">
                <a:solidFill>
                  <a:srgbClr val="000099"/>
                </a:solidFill>
                <a:latin typeface="Century Gothic" pitchFamily="34" charset="0"/>
              </a:rPr>
              <a:t>NUEVAS NORMAS DEL CONTRATO DE SEGURO: PRINCIPALES CAMBIOS DEL CODIGO DE COMERCIO</a:t>
            </a:r>
          </a:p>
        </p:txBody>
      </p:sp>
      <p:sp>
        <p:nvSpPr>
          <p:cNvPr id="2" name="1 Flecha abajo"/>
          <p:cNvSpPr/>
          <p:nvPr/>
        </p:nvSpPr>
        <p:spPr>
          <a:xfrm>
            <a:off x="3203848" y="4365104"/>
            <a:ext cx="2448272" cy="64807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L"/>
          </a:p>
        </p:txBody>
      </p:sp>
      <p:sp>
        <p:nvSpPr>
          <p:cNvPr id="3" name="2 Rectángulo"/>
          <p:cNvSpPr/>
          <p:nvPr/>
        </p:nvSpPr>
        <p:spPr>
          <a:xfrm>
            <a:off x="1547664" y="5305077"/>
            <a:ext cx="6912768" cy="954107"/>
          </a:xfrm>
          <a:prstGeom prst="rect">
            <a:avLst/>
          </a:prstGeom>
        </p:spPr>
        <p:txBody>
          <a:bodyPr wrap="square">
            <a:spAutoFit/>
          </a:bodyPr>
          <a:lstStyle/>
          <a:p>
            <a:pPr marL="92075" lvl="1" algn="ctr">
              <a:spcAft>
                <a:spcPts val="600"/>
              </a:spcAft>
              <a:buClr>
                <a:srgbClr val="CC9900"/>
              </a:buClr>
              <a:buSzPct val="180000"/>
            </a:pPr>
            <a:r>
              <a:rPr lang="es-CL" sz="2000" b="1" dirty="0" smtClean="0">
                <a:solidFill>
                  <a:srgbClr val="CC9900"/>
                </a:solidFill>
              </a:rPr>
              <a:t>Facilita al asegurado el cobro de los siniestros, sin alterar la responsabilidad de cada compañía</a:t>
            </a:r>
            <a:endParaRPr lang="es-CL" sz="2000" b="1" dirty="0">
              <a:solidFill>
                <a:srgbClr val="CC9900"/>
              </a:solidFill>
              <a:latin typeface="Century Gothic" pitchFamily="34" charset="0"/>
            </a:endParaRPr>
          </a:p>
          <a:p>
            <a:pPr marL="533400" lvl="1" indent="-441325" algn="just">
              <a:spcAft>
                <a:spcPts val="600"/>
              </a:spcAft>
              <a:buClr>
                <a:srgbClr val="CC9900"/>
              </a:buClr>
              <a:buSzPct val="180000"/>
              <a:buFont typeface="Wingdings" pitchFamily="2" charset="2"/>
              <a:buChar char="§"/>
            </a:pPr>
            <a:endParaRPr lang="es-CL" sz="1100" dirty="0">
              <a:solidFill>
                <a:srgbClr val="000099"/>
              </a:solidFill>
              <a:latin typeface="Century Gothic" pitchFamily="34" charset="0"/>
            </a:endParaRPr>
          </a:p>
        </p:txBody>
      </p:sp>
    </p:spTree>
    <p:extLst>
      <p:ext uri="{BB962C8B-B14F-4D97-AF65-F5344CB8AC3E}">
        <p14:creationId xmlns:p14="http://schemas.microsoft.com/office/powerpoint/2010/main" val="1966732012"/>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Rectángulo"/>
          <p:cNvSpPr/>
          <p:nvPr/>
        </p:nvSpPr>
        <p:spPr>
          <a:xfrm>
            <a:off x="613018" y="1048901"/>
            <a:ext cx="8067814" cy="461665"/>
          </a:xfrm>
          <a:prstGeom prst="rect">
            <a:avLst/>
          </a:prstGeom>
        </p:spPr>
        <p:txBody>
          <a:bodyPr wrap="square">
            <a:spAutoFit/>
          </a:bodyPr>
          <a:lstStyle/>
          <a:p>
            <a:pPr marL="0" lvl="2" algn="just">
              <a:spcAft>
                <a:spcPts val="600"/>
              </a:spcAft>
              <a:buClr>
                <a:srgbClr val="CC9900"/>
              </a:buClr>
              <a:buSzPct val="124000"/>
            </a:pPr>
            <a:r>
              <a:rPr lang="es-CL" sz="2400" b="1" dirty="0">
                <a:solidFill>
                  <a:srgbClr val="FF3300"/>
                </a:solidFill>
                <a:latin typeface="Century Gothic" pitchFamily="34" charset="0"/>
              </a:rPr>
              <a:t>Terminación</a:t>
            </a:r>
          </a:p>
        </p:txBody>
      </p:sp>
      <p:sp>
        <p:nvSpPr>
          <p:cNvPr id="6" name="5 CuadroTexto"/>
          <p:cNvSpPr txBox="1"/>
          <p:nvPr/>
        </p:nvSpPr>
        <p:spPr>
          <a:xfrm>
            <a:off x="613018" y="1700808"/>
            <a:ext cx="7613834" cy="1200329"/>
          </a:xfrm>
          <a:prstGeom prst="rect">
            <a:avLst/>
          </a:prstGeom>
          <a:noFill/>
        </p:spPr>
        <p:txBody>
          <a:bodyPr wrap="square" rtlCol="0">
            <a:spAutoFit/>
          </a:bodyPr>
          <a:lstStyle/>
          <a:p>
            <a:pPr marL="715963" lvl="2" indent="-623888" algn="just">
              <a:spcAft>
                <a:spcPts val="600"/>
              </a:spcAft>
              <a:buClr>
                <a:srgbClr val="CC9900"/>
              </a:buClr>
              <a:buSzPct val="140000"/>
              <a:buFont typeface="Wingdings" pitchFamily="2" charset="2"/>
              <a:buChar char="ð"/>
            </a:pPr>
            <a:r>
              <a:rPr lang="es-ES" sz="2400" dirty="0" smtClean="0">
                <a:solidFill>
                  <a:srgbClr val="000099"/>
                </a:solidFill>
              </a:rPr>
              <a:t>El </a:t>
            </a:r>
            <a:r>
              <a:rPr lang="es-ES" sz="2400" dirty="0">
                <a:solidFill>
                  <a:srgbClr val="000099"/>
                </a:solidFill>
              </a:rPr>
              <a:t>asegurado podrá poner fin anticipado al contrato, salvo las excepciones legales, comunicándolo al asegurador </a:t>
            </a:r>
            <a:r>
              <a:rPr lang="es-ES" sz="2400" dirty="0" smtClean="0">
                <a:solidFill>
                  <a:srgbClr val="000099"/>
                </a:solidFill>
              </a:rPr>
              <a:t>.</a:t>
            </a:r>
            <a:endParaRPr lang="es-ES" sz="2400" dirty="0">
              <a:solidFill>
                <a:srgbClr val="000099"/>
              </a:solidFill>
            </a:endParaRPr>
          </a:p>
        </p:txBody>
      </p:sp>
      <p:sp>
        <p:nvSpPr>
          <p:cNvPr id="7" name="6 CuadroTexto"/>
          <p:cNvSpPr txBox="1"/>
          <p:nvPr/>
        </p:nvSpPr>
        <p:spPr>
          <a:xfrm>
            <a:off x="251520" y="118373"/>
            <a:ext cx="8640960" cy="830997"/>
          </a:xfrm>
          <a:prstGeom prst="rect">
            <a:avLst/>
          </a:prstGeom>
          <a:noFill/>
        </p:spPr>
        <p:txBody>
          <a:bodyPr wrap="square" rtlCol="0">
            <a:spAutoFit/>
          </a:bodyPr>
          <a:lstStyle/>
          <a:p>
            <a:pPr marL="625475" indent="-625475">
              <a:buFont typeface="+mj-lt"/>
              <a:buAutoNum type="romanUcPeriod" startAt="3"/>
            </a:pPr>
            <a:r>
              <a:rPr lang="es-CL" sz="2400" b="1" dirty="0" smtClean="0">
                <a:solidFill>
                  <a:srgbClr val="000099"/>
                </a:solidFill>
                <a:latin typeface="Century Gothic" pitchFamily="34" charset="0"/>
              </a:rPr>
              <a:t>NUEVAS NORMAS DEL CONTRATO DE SEGURO: PRINCIPALES CAMBIOS DEL CODIGO DE COMERCIO</a:t>
            </a:r>
          </a:p>
        </p:txBody>
      </p:sp>
      <p:sp>
        <p:nvSpPr>
          <p:cNvPr id="2" name="1 Flecha abajo"/>
          <p:cNvSpPr/>
          <p:nvPr/>
        </p:nvSpPr>
        <p:spPr>
          <a:xfrm>
            <a:off x="3563888" y="3140968"/>
            <a:ext cx="1440160" cy="40011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L"/>
          </a:p>
        </p:txBody>
      </p:sp>
      <p:sp>
        <p:nvSpPr>
          <p:cNvPr id="8" name="7 Rectángulo"/>
          <p:cNvSpPr/>
          <p:nvPr/>
        </p:nvSpPr>
        <p:spPr>
          <a:xfrm>
            <a:off x="1115616" y="3922890"/>
            <a:ext cx="6912768" cy="646331"/>
          </a:xfrm>
          <a:prstGeom prst="rect">
            <a:avLst/>
          </a:prstGeom>
        </p:spPr>
        <p:txBody>
          <a:bodyPr wrap="square">
            <a:spAutoFit/>
          </a:bodyPr>
          <a:lstStyle/>
          <a:p>
            <a:pPr marL="92075" lvl="1" algn="ctr">
              <a:spcAft>
                <a:spcPts val="600"/>
              </a:spcAft>
              <a:buClr>
                <a:srgbClr val="CC9900"/>
              </a:buClr>
              <a:buSzPct val="180000"/>
            </a:pPr>
            <a:r>
              <a:rPr lang="es-CL" sz="2000" b="1" dirty="0" smtClean="0">
                <a:solidFill>
                  <a:srgbClr val="CC9900"/>
                </a:solidFill>
              </a:rPr>
              <a:t>Aumenta la competencia entre aseguradores</a:t>
            </a:r>
          </a:p>
          <a:p>
            <a:pPr marL="533400" lvl="1" indent="-441325" algn="just">
              <a:spcAft>
                <a:spcPts val="600"/>
              </a:spcAft>
              <a:buClr>
                <a:srgbClr val="CC9900"/>
              </a:buClr>
              <a:buSzPct val="180000"/>
              <a:buFont typeface="Wingdings" pitchFamily="2" charset="2"/>
              <a:buChar char="§"/>
            </a:pPr>
            <a:endParaRPr lang="es-CL" sz="1100" dirty="0">
              <a:solidFill>
                <a:srgbClr val="000099"/>
              </a:solidFill>
              <a:latin typeface="Century Gothic" pitchFamily="34" charset="0"/>
            </a:endParaRPr>
          </a:p>
        </p:txBody>
      </p:sp>
    </p:spTree>
    <p:extLst>
      <p:ext uri="{BB962C8B-B14F-4D97-AF65-F5344CB8AC3E}">
        <p14:creationId xmlns:p14="http://schemas.microsoft.com/office/powerpoint/2010/main" val="99717192"/>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t="-2000" b="-2000"/>
          </a:stretch>
        </a:blipFill>
        <a:effectLst/>
      </p:bgPr>
    </p:bg>
    <p:spTree>
      <p:nvGrpSpPr>
        <p:cNvPr id="1" name=""/>
        <p:cNvGrpSpPr/>
        <p:nvPr/>
      </p:nvGrpSpPr>
      <p:grpSpPr>
        <a:xfrm>
          <a:off x="0" y="0"/>
          <a:ext cx="0" cy="0"/>
          <a:chOff x="0" y="0"/>
          <a:chExt cx="0" cy="0"/>
        </a:xfrm>
      </p:grpSpPr>
      <p:sp>
        <p:nvSpPr>
          <p:cNvPr id="3" name="2 Rectángulo"/>
          <p:cNvSpPr/>
          <p:nvPr/>
        </p:nvSpPr>
        <p:spPr>
          <a:xfrm>
            <a:off x="968682" y="951111"/>
            <a:ext cx="8067814" cy="461665"/>
          </a:xfrm>
          <a:prstGeom prst="rect">
            <a:avLst/>
          </a:prstGeom>
        </p:spPr>
        <p:txBody>
          <a:bodyPr wrap="square">
            <a:spAutoFit/>
          </a:bodyPr>
          <a:lstStyle/>
          <a:p>
            <a:pPr marL="0" lvl="2" algn="just">
              <a:spcAft>
                <a:spcPts val="600"/>
              </a:spcAft>
              <a:buClr>
                <a:srgbClr val="CC9900"/>
              </a:buClr>
              <a:buSzPct val="124000"/>
            </a:pPr>
            <a:r>
              <a:rPr lang="es-CL" sz="2400" b="1" dirty="0" smtClean="0">
                <a:solidFill>
                  <a:srgbClr val="FF0000"/>
                </a:solidFill>
                <a:latin typeface="Century Gothic" pitchFamily="34" charset="0"/>
              </a:rPr>
              <a:t>Cambio Código Penal</a:t>
            </a:r>
            <a:endParaRPr lang="es-CL" sz="2400" b="1" dirty="0">
              <a:solidFill>
                <a:srgbClr val="FF0000"/>
              </a:solidFill>
              <a:latin typeface="Century Gothic" pitchFamily="34" charset="0"/>
            </a:endParaRPr>
          </a:p>
        </p:txBody>
      </p:sp>
      <p:sp>
        <p:nvSpPr>
          <p:cNvPr id="5" name="4 CuadroTexto"/>
          <p:cNvSpPr txBox="1"/>
          <p:nvPr/>
        </p:nvSpPr>
        <p:spPr>
          <a:xfrm>
            <a:off x="395536" y="1340768"/>
            <a:ext cx="7992886" cy="5432256"/>
          </a:xfrm>
          <a:prstGeom prst="rect">
            <a:avLst/>
          </a:prstGeom>
          <a:noFill/>
        </p:spPr>
        <p:txBody>
          <a:bodyPr wrap="square" rtlCol="0">
            <a:spAutoFit/>
          </a:bodyPr>
          <a:lstStyle/>
          <a:p>
            <a:pPr marL="990600" lvl="2" indent="-441325" algn="just">
              <a:spcAft>
                <a:spcPts val="600"/>
              </a:spcAft>
              <a:buClr>
                <a:srgbClr val="CC9900"/>
              </a:buClr>
              <a:buSzPct val="180000"/>
              <a:buFont typeface="Wingdings" pitchFamily="2" charset="2"/>
              <a:buChar char="§"/>
              <a:tabLst>
                <a:tab pos="533400" algn="l"/>
              </a:tabLst>
            </a:pPr>
            <a:r>
              <a:rPr lang="es-CL" sz="2000" dirty="0" smtClean="0">
                <a:solidFill>
                  <a:srgbClr val="000099"/>
                </a:solidFill>
                <a:latin typeface="Century Gothic" pitchFamily="34" charset="0"/>
              </a:rPr>
              <a:t>Regulación Penal del fraude en materia de seguros, acorde a los principios de la IAIS.</a:t>
            </a:r>
          </a:p>
          <a:p>
            <a:pPr marL="990600" lvl="2" indent="-441325" algn="just">
              <a:spcAft>
                <a:spcPts val="600"/>
              </a:spcAft>
              <a:buClr>
                <a:srgbClr val="CC9900"/>
              </a:buClr>
              <a:buSzPct val="180000"/>
              <a:buFont typeface="Wingdings" pitchFamily="2" charset="2"/>
              <a:buChar char="§"/>
              <a:tabLst>
                <a:tab pos="533400" algn="l"/>
              </a:tabLst>
            </a:pPr>
            <a:r>
              <a:rPr lang="es-CL" sz="2000" dirty="0" smtClean="0">
                <a:solidFill>
                  <a:srgbClr val="000099"/>
                </a:solidFill>
                <a:latin typeface="Century Gothic" pitchFamily="34" charset="0"/>
              </a:rPr>
              <a:t>Se </a:t>
            </a:r>
            <a:r>
              <a:rPr lang="es-CL" sz="2000" dirty="0">
                <a:solidFill>
                  <a:srgbClr val="000099"/>
                </a:solidFill>
                <a:latin typeface="Century Gothic" pitchFamily="34" charset="0"/>
              </a:rPr>
              <a:t>agrega en el artículo 470 del Código Penal el siguiente numeral 10°, nuevo:</a:t>
            </a:r>
          </a:p>
          <a:p>
            <a:pPr marL="1447800" lvl="3" indent="-441325" algn="just">
              <a:spcAft>
                <a:spcPts val="600"/>
              </a:spcAft>
              <a:buClr>
                <a:srgbClr val="FFC000"/>
              </a:buClr>
              <a:buSzPct val="124000"/>
              <a:buFont typeface="Wingdings" pitchFamily="2" charset="2"/>
              <a:buChar char="ð"/>
              <a:tabLst>
                <a:tab pos="533400" algn="l"/>
              </a:tabLst>
            </a:pPr>
            <a:r>
              <a:rPr lang="es-CL" sz="1600" dirty="0">
                <a:solidFill>
                  <a:srgbClr val="000099"/>
                </a:solidFill>
                <a:latin typeface="Century Gothic" pitchFamily="34" charset="0"/>
              </a:rPr>
              <a:t>"10° A los que maliciosamente obtuvieren para sí, o para un tercero, el pago total o parcialmente indebido de un seguro, sea simulando la existencia de un siniestro, provocándolo intencionalmente, presentándolo ante el asegurador como ocurrido por causas o en circunstancias distintas a las verdaderas, ocultando la cosa asegurada o aumentando fraudulentamente las pérdidas efectivamente sufridas.</a:t>
            </a:r>
          </a:p>
          <a:p>
            <a:pPr marL="1447800" lvl="3" indent="-441325" algn="just">
              <a:spcAft>
                <a:spcPts val="600"/>
              </a:spcAft>
              <a:buClr>
                <a:srgbClr val="FFC000"/>
              </a:buClr>
              <a:buSzPct val="124000"/>
              <a:buFont typeface="Wingdings" pitchFamily="2" charset="2"/>
              <a:buChar char="ð"/>
              <a:tabLst>
                <a:tab pos="533400" algn="l"/>
              </a:tabLst>
            </a:pPr>
            <a:r>
              <a:rPr lang="es-CL" sz="1600" dirty="0">
                <a:solidFill>
                  <a:srgbClr val="000099"/>
                </a:solidFill>
                <a:latin typeface="Century Gothic" pitchFamily="34" charset="0"/>
              </a:rPr>
              <a:t>Si no se verifica el pago indebido por causas independientes de su voluntad, se aplicará el mínimo o, en su caso, el grado mínimo de la pena.</a:t>
            </a:r>
          </a:p>
          <a:p>
            <a:pPr marL="1447800" lvl="3" indent="-441325" algn="just">
              <a:spcAft>
                <a:spcPts val="600"/>
              </a:spcAft>
              <a:buClr>
                <a:srgbClr val="FFC000"/>
              </a:buClr>
              <a:buSzPct val="124000"/>
              <a:buFont typeface="Wingdings" pitchFamily="2" charset="2"/>
              <a:buChar char="ð"/>
              <a:tabLst>
                <a:tab pos="533400" algn="l"/>
              </a:tabLst>
            </a:pPr>
            <a:r>
              <a:rPr lang="es-CL" sz="1600" dirty="0">
                <a:solidFill>
                  <a:srgbClr val="000099"/>
                </a:solidFill>
                <a:latin typeface="Century Gothic" pitchFamily="34" charset="0"/>
              </a:rPr>
              <a:t>La pena se determinará de acuerdo con el monto de lo indebidamente solicitado.". </a:t>
            </a:r>
            <a:endParaRPr lang="es-CL" sz="1600" dirty="0" smtClean="0">
              <a:solidFill>
                <a:srgbClr val="000099"/>
              </a:solidFill>
              <a:latin typeface="Century Gothic" pitchFamily="34" charset="0"/>
            </a:endParaRPr>
          </a:p>
          <a:p>
            <a:pPr marL="990600" lvl="2" indent="-441325" algn="just">
              <a:spcAft>
                <a:spcPts val="600"/>
              </a:spcAft>
              <a:buClr>
                <a:srgbClr val="CC9900"/>
              </a:buClr>
              <a:buSzPct val="180000"/>
              <a:buFont typeface="Wingdings" pitchFamily="2" charset="2"/>
              <a:buChar char="§"/>
              <a:tabLst>
                <a:tab pos="533400" algn="l"/>
              </a:tabLst>
            </a:pPr>
            <a:endParaRPr lang="es-CL" sz="1600" dirty="0">
              <a:solidFill>
                <a:srgbClr val="000099"/>
              </a:solidFill>
              <a:latin typeface="Century Gothic" pitchFamily="34" charset="0"/>
            </a:endParaRPr>
          </a:p>
          <a:p>
            <a:pPr marL="990600" lvl="2" indent="-441325" algn="just">
              <a:spcAft>
                <a:spcPts val="600"/>
              </a:spcAft>
              <a:buClr>
                <a:srgbClr val="CC9900"/>
              </a:buClr>
              <a:buSzPct val="180000"/>
              <a:buFont typeface="Wingdings" pitchFamily="2" charset="2"/>
              <a:buChar char="§"/>
              <a:tabLst>
                <a:tab pos="533400" algn="l"/>
              </a:tabLst>
            </a:pPr>
            <a:endParaRPr lang="es-CL" sz="1600" dirty="0" smtClean="0">
              <a:solidFill>
                <a:srgbClr val="000099"/>
              </a:solidFill>
              <a:latin typeface="Century Gothic" pitchFamily="34" charset="0"/>
            </a:endParaRPr>
          </a:p>
          <a:p>
            <a:pPr marL="990600" lvl="2" indent="-441325" algn="just">
              <a:spcAft>
                <a:spcPts val="600"/>
              </a:spcAft>
              <a:buClr>
                <a:srgbClr val="CC9900"/>
              </a:buClr>
              <a:buSzPct val="180000"/>
              <a:buFont typeface="Wingdings" pitchFamily="2" charset="2"/>
              <a:buChar char="§"/>
              <a:tabLst>
                <a:tab pos="533400" algn="l"/>
              </a:tabLst>
            </a:pPr>
            <a:endParaRPr lang="es-CL" sz="800" dirty="0">
              <a:solidFill>
                <a:srgbClr val="000099"/>
              </a:solidFill>
              <a:latin typeface="Century Gothic" pitchFamily="34" charset="0"/>
            </a:endParaRPr>
          </a:p>
        </p:txBody>
      </p:sp>
      <p:sp>
        <p:nvSpPr>
          <p:cNvPr id="6" name="5 CuadroTexto"/>
          <p:cNvSpPr txBox="1"/>
          <p:nvPr/>
        </p:nvSpPr>
        <p:spPr>
          <a:xfrm>
            <a:off x="251520" y="118373"/>
            <a:ext cx="8640960" cy="830997"/>
          </a:xfrm>
          <a:prstGeom prst="rect">
            <a:avLst/>
          </a:prstGeom>
          <a:noFill/>
        </p:spPr>
        <p:txBody>
          <a:bodyPr wrap="square" rtlCol="0">
            <a:spAutoFit/>
          </a:bodyPr>
          <a:lstStyle/>
          <a:p>
            <a:pPr marL="625475" indent="-625475">
              <a:buFont typeface="+mj-lt"/>
              <a:buAutoNum type="romanUcPeriod" startAt="3"/>
            </a:pPr>
            <a:r>
              <a:rPr lang="es-CL" sz="2400" b="1" dirty="0" smtClean="0">
                <a:solidFill>
                  <a:srgbClr val="000099"/>
                </a:solidFill>
                <a:latin typeface="Century Gothic" pitchFamily="34" charset="0"/>
              </a:rPr>
              <a:t>NUEVAS NORMAS DEL CONTRATO DE SEGURO: PRINCIPALES CAMBIOS DEL CODIGO DE COMERCIO</a:t>
            </a:r>
          </a:p>
        </p:txBody>
      </p:sp>
      <p:sp>
        <p:nvSpPr>
          <p:cNvPr id="2" name="1 Flecha abajo"/>
          <p:cNvSpPr/>
          <p:nvPr/>
        </p:nvSpPr>
        <p:spPr>
          <a:xfrm>
            <a:off x="3995935" y="5949280"/>
            <a:ext cx="792088" cy="36004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L"/>
          </a:p>
        </p:txBody>
      </p:sp>
      <p:sp>
        <p:nvSpPr>
          <p:cNvPr id="7" name="6 Rectángulo"/>
          <p:cNvSpPr/>
          <p:nvPr/>
        </p:nvSpPr>
        <p:spPr>
          <a:xfrm>
            <a:off x="1095400" y="6413266"/>
            <a:ext cx="6912768" cy="400110"/>
          </a:xfrm>
          <a:prstGeom prst="rect">
            <a:avLst/>
          </a:prstGeom>
        </p:spPr>
        <p:txBody>
          <a:bodyPr wrap="square">
            <a:spAutoFit/>
          </a:bodyPr>
          <a:lstStyle/>
          <a:p>
            <a:pPr marL="92075" lvl="1" algn="ctr">
              <a:spcAft>
                <a:spcPts val="600"/>
              </a:spcAft>
              <a:buClr>
                <a:srgbClr val="CC9900"/>
              </a:buClr>
              <a:buSzPct val="180000"/>
            </a:pPr>
            <a:r>
              <a:rPr lang="es-CL" sz="2000" b="1" dirty="0" smtClean="0">
                <a:solidFill>
                  <a:srgbClr val="CC9900"/>
                </a:solidFill>
              </a:rPr>
              <a:t>Disuade cobros indebidos de seguros</a:t>
            </a:r>
          </a:p>
        </p:txBody>
      </p:sp>
    </p:spTree>
    <p:extLst>
      <p:ext uri="{BB962C8B-B14F-4D97-AF65-F5344CB8AC3E}">
        <p14:creationId xmlns:p14="http://schemas.microsoft.com/office/powerpoint/2010/main" val="2986659328"/>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2000" b="-2000"/>
          </a:stretch>
        </a:blipFill>
        <a:effectLst/>
      </p:bgPr>
    </p:bg>
    <p:spTree>
      <p:nvGrpSpPr>
        <p:cNvPr id="1" name=""/>
        <p:cNvGrpSpPr/>
        <p:nvPr/>
      </p:nvGrpSpPr>
      <p:grpSpPr>
        <a:xfrm>
          <a:off x="0" y="0"/>
          <a:ext cx="0" cy="0"/>
          <a:chOff x="0" y="0"/>
          <a:chExt cx="0" cy="0"/>
        </a:xfrm>
      </p:grpSpPr>
      <p:sp>
        <p:nvSpPr>
          <p:cNvPr id="8" name="7 CuadroTexto"/>
          <p:cNvSpPr txBox="1"/>
          <p:nvPr/>
        </p:nvSpPr>
        <p:spPr>
          <a:xfrm>
            <a:off x="827584" y="1628800"/>
            <a:ext cx="7477276" cy="4278094"/>
          </a:xfrm>
          <a:prstGeom prst="rect">
            <a:avLst/>
          </a:prstGeom>
          <a:noFill/>
        </p:spPr>
        <p:txBody>
          <a:bodyPr wrap="square" rtlCol="0">
            <a:spAutoFit/>
          </a:bodyPr>
          <a:lstStyle/>
          <a:p>
            <a:pPr marL="533400" lvl="1" indent="-441325" algn="just">
              <a:buClr>
                <a:srgbClr val="CC9900"/>
              </a:buClr>
              <a:buSzPct val="200000"/>
              <a:buFont typeface="Wingdings" pitchFamily="2" charset="2"/>
              <a:buChar char="§"/>
            </a:pPr>
            <a:r>
              <a:rPr lang="es-CL" sz="2000" b="1" dirty="0" smtClean="0">
                <a:solidFill>
                  <a:srgbClr val="000099"/>
                </a:solidFill>
                <a:latin typeface="Century Gothic" pitchFamily="34" charset="0"/>
              </a:rPr>
              <a:t>NCG N° 124</a:t>
            </a:r>
            <a:r>
              <a:rPr lang="es-CL" sz="2000" dirty="0" smtClean="0">
                <a:solidFill>
                  <a:srgbClr val="000099"/>
                </a:solidFill>
                <a:latin typeface="Century Gothic" pitchFamily="34" charset="0"/>
              </a:rPr>
              <a:t>, que establece normas relativas al depósito de pólizas y disposiciones mínimas de los contratos de seguro. </a:t>
            </a:r>
          </a:p>
          <a:p>
            <a:pPr marL="533400" lvl="3" indent="-441325" algn="just">
              <a:buClr>
                <a:srgbClr val="CC6600"/>
              </a:buClr>
              <a:buSzPct val="200000"/>
            </a:pPr>
            <a:r>
              <a:rPr lang="es-CL" sz="2000" i="1" dirty="0" smtClean="0">
                <a:solidFill>
                  <a:srgbClr val="FF3300"/>
                </a:solidFill>
                <a:latin typeface="Century Gothic" pitchFamily="34" charset="0"/>
              </a:rPr>
              <a:t>	</a:t>
            </a:r>
            <a:endParaRPr lang="es-CL" sz="2000" dirty="0" smtClean="0">
              <a:latin typeface="Century Gothic" pitchFamily="34" charset="0"/>
            </a:endParaRPr>
          </a:p>
          <a:p>
            <a:pPr marL="533400" lvl="1" indent="-441325" algn="just">
              <a:buClr>
                <a:srgbClr val="CC9900"/>
              </a:buClr>
              <a:buSzPct val="200000"/>
              <a:buFont typeface="Wingdings" pitchFamily="2" charset="2"/>
              <a:buChar char="§"/>
            </a:pPr>
            <a:r>
              <a:rPr lang="es-CL" sz="2000" b="1" dirty="0">
                <a:solidFill>
                  <a:srgbClr val="000099"/>
                </a:solidFill>
                <a:latin typeface="Century Gothic" pitchFamily="34" charset="0"/>
              </a:rPr>
              <a:t>Circular N°1.762</a:t>
            </a:r>
            <a:r>
              <a:rPr lang="es-CL" sz="2000" dirty="0">
                <a:solidFill>
                  <a:srgbClr val="000099"/>
                </a:solidFill>
                <a:latin typeface="Century Gothic" pitchFamily="34" charset="0"/>
              </a:rPr>
              <a:t>, que regula la devolución de prima por prepago o renegociación de créditos en seguros a prima única. </a:t>
            </a:r>
            <a:endParaRPr lang="es-CL" sz="2000" dirty="0" smtClean="0">
              <a:solidFill>
                <a:srgbClr val="000099"/>
              </a:solidFill>
              <a:latin typeface="Century Gothic" pitchFamily="34" charset="0"/>
            </a:endParaRPr>
          </a:p>
          <a:p>
            <a:pPr marL="533400" lvl="1" indent="-441325" algn="just">
              <a:buClr>
                <a:srgbClr val="CC9900"/>
              </a:buClr>
              <a:buSzPct val="200000"/>
              <a:buFont typeface="Wingdings" pitchFamily="2" charset="2"/>
              <a:buChar char="§"/>
            </a:pPr>
            <a:endParaRPr lang="es-CL" sz="1600" dirty="0">
              <a:latin typeface="Century Gothic" pitchFamily="34" charset="0"/>
            </a:endParaRPr>
          </a:p>
          <a:p>
            <a:pPr marL="533400" lvl="1" indent="-441325" algn="just">
              <a:buClr>
                <a:srgbClr val="CC9900"/>
              </a:buClr>
              <a:buSzPct val="200000"/>
              <a:buFont typeface="Wingdings" pitchFamily="2" charset="2"/>
              <a:buChar char="§"/>
            </a:pPr>
            <a:r>
              <a:rPr lang="es-CL" sz="2000" b="1" dirty="0">
                <a:solidFill>
                  <a:srgbClr val="000099"/>
                </a:solidFill>
                <a:latin typeface="Century Gothic" pitchFamily="34" charset="0"/>
              </a:rPr>
              <a:t>Nueva normativa: </a:t>
            </a:r>
            <a:r>
              <a:rPr lang="es-CL" sz="2000" dirty="0">
                <a:solidFill>
                  <a:srgbClr val="000099"/>
                </a:solidFill>
                <a:latin typeface="Century Gothic" pitchFamily="34" charset="0"/>
              </a:rPr>
              <a:t>envío a la SVS de copia autorizada de sentencias vía SEIL (Artículo 543 </a:t>
            </a:r>
            <a:r>
              <a:rPr lang="es-CL" sz="2000" dirty="0" err="1" smtClean="0">
                <a:solidFill>
                  <a:srgbClr val="000099"/>
                </a:solidFill>
                <a:latin typeface="Century Gothic" pitchFamily="34" charset="0"/>
              </a:rPr>
              <a:t>CCo</a:t>
            </a:r>
            <a:r>
              <a:rPr lang="es-CL" sz="2000" dirty="0" smtClean="0">
                <a:solidFill>
                  <a:srgbClr val="000099"/>
                </a:solidFill>
                <a:latin typeface="Century Gothic" pitchFamily="34" charset="0"/>
              </a:rPr>
              <a:t>). </a:t>
            </a:r>
            <a:endParaRPr lang="es-CL" sz="2000" dirty="0">
              <a:solidFill>
                <a:srgbClr val="000099"/>
              </a:solidFill>
              <a:latin typeface="Century Gothic" pitchFamily="34" charset="0"/>
            </a:endParaRPr>
          </a:p>
          <a:p>
            <a:pPr marL="549275" lvl="2" algn="just">
              <a:buClr>
                <a:srgbClr val="CC9900"/>
              </a:buClr>
              <a:buSzPct val="200000"/>
            </a:pPr>
            <a:endParaRPr lang="es-CL" i="1" dirty="0" smtClean="0">
              <a:solidFill>
                <a:srgbClr val="FF3300"/>
              </a:solidFill>
              <a:latin typeface="Century Gothic" pitchFamily="34" charset="0"/>
            </a:endParaRPr>
          </a:p>
          <a:p>
            <a:pPr marL="549275" lvl="2" algn="just">
              <a:buClr>
                <a:srgbClr val="CC9900"/>
              </a:buClr>
              <a:buSzPct val="200000"/>
            </a:pPr>
            <a:endParaRPr lang="es-CL" i="1" dirty="0">
              <a:solidFill>
                <a:srgbClr val="FF3300"/>
              </a:solidFill>
              <a:latin typeface="Century Gothic" pitchFamily="34" charset="0"/>
            </a:endParaRPr>
          </a:p>
          <a:p>
            <a:pPr marL="549275" lvl="2" algn="ctr">
              <a:buClr>
                <a:srgbClr val="CC9900"/>
              </a:buClr>
              <a:buSzPct val="200000"/>
            </a:pPr>
            <a:r>
              <a:rPr lang="es-CL" sz="2000" b="1" i="1" dirty="0" smtClean="0">
                <a:solidFill>
                  <a:srgbClr val="CC9900"/>
                </a:solidFill>
                <a:latin typeface="Century Gothic" pitchFamily="34" charset="0"/>
              </a:rPr>
              <a:t>Se publicaron </a:t>
            </a:r>
            <a:r>
              <a:rPr lang="es-CL" sz="2000" b="1" i="1" dirty="0">
                <a:solidFill>
                  <a:srgbClr val="CC9900"/>
                </a:solidFill>
                <a:latin typeface="Century Gothic" pitchFamily="34" charset="0"/>
              </a:rPr>
              <a:t>en web de </a:t>
            </a:r>
            <a:r>
              <a:rPr lang="es-CL" sz="2000" b="1" i="1" dirty="0" smtClean="0">
                <a:solidFill>
                  <a:srgbClr val="CC9900"/>
                </a:solidFill>
                <a:latin typeface="Century Gothic" pitchFamily="34" charset="0"/>
              </a:rPr>
              <a:t>SVS</a:t>
            </a:r>
            <a:r>
              <a:rPr lang="es-CL" sz="2000" b="1" i="1" dirty="0">
                <a:solidFill>
                  <a:srgbClr val="CC9900"/>
                </a:solidFill>
                <a:latin typeface="Century Gothic" pitchFamily="34" charset="0"/>
              </a:rPr>
              <a:t> </a:t>
            </a:r>
            <a:r>
              <a:rPr lang="es-CL" sz="2000" b="1" i="1" dirty="0" smtClean="0">
                <a:solidFill>
                  <a:srgbClr val="CC9900"/>
                </a:solidFill>
                <a:latin typeface="Century Gothic" pitchFamily="34" charset="0"/>
              </a:rPr>
              <a:t>para comentarios del mercado</a:t>
            </a:r>
            <a:endParaRPr lang="es-CL" sz="2000" b="1" i="1" dirty="0">
              <a:solidFill>
                <a:srgbClr val="CC9900"/>
              </a:solidFill>
              <a:latin typeface="Century Gothic" pitchFamily="34" charset="0"/>
            </a:endParaRPr>
          </a:p>
        </p:txBody>
      </p:sp>
      <p:sp>
        <p:nvSpPr>
          <p:cNvPr id="3" name="2 CuadroTexto"/>
          <p:cNvSpPr txBox="1"/>
          <p:nvPr/>
        </p:nvSpPr>
        <p:spPr>
          <a:xfrm>
            <a:off x="827584" y="722313"/>
            <a:ext cx="5518993" cy="523220"/>
          </a:xfrm>
          <a:prstGeom prst="rect">
            <a:avLst/>
          </a:prstGeom>
          <a:noFill/>
        </p:spPr>
        <p:txBody>
          <a:bodyPr wrap="square" rtlCol="0">
            <a:spAutoFit/>
          </a:bodyPr>
          <a:lstStyle/>
          <a:p>
            <a:r>
              <a:rPr lang="es-CL" sz="2800" b="1" dirty="0" smtClean="0">
                <a:solidFill>
                  <a:srgbClr val="FFC000"/>
                </a:solidFill>
                <a:latin typeface="Century Gothic" pitchFamily="34" charset="0"/>
              </a:rPr>
              <a:t>Cambios Normativos</a:t>
            </a:r>
            <a:endParaRPr lang="es-CL" sz="2800" b="1" dirty="0">
              <a:solidFill>
                <a:srgbClr val="FFC000"/>
              </a:solidFill>
              <a:latin typeface="Century Gothic" pitchFamily="34" charset="0"/>
            </a:endParaRPr>
          </a:p>
        </p:txBody>
      </p:sp>
      <p:sp>
        <p:nvSpPr>
          <p:cNvPr id="5" name="4 CuadroTexto"/>
          <p:cNvSpPr txBox="1"/>
          <p:nvPr/>
        </p:nvSpPr>
        <p:spPr>
          <a:xfrm>
            <a:off x="251519" y="44624"/>
            <a:ext cx="8640960" cy="830997"/>
          </a:xfrm>
          <a:prstGeom prst="rect">
            <a:avLst/>
          </a:prstGeom>
          <a:noFill/>
        </p:spPr>
        <p:txBody>
          <a:bodyPr wrap="square" rtlCol="0">
            <a:spAutoFit/>
          </a:bodyPr>
          <a:lstStyle/>
          <a:p>
            <a:pPr marL="533400" indent="-533400">
              <a:buFont typeface="+mj-lt"/>
              <a:buAutoNum type="romanUcPeriod" startAt="4"/>
            </a:pPr>
            <a:r>
              <a:rPr lang="es-CL" sz="2400" b="1" dirty="0" smtClean="0">
                <a:solidFill>
                  <a:srgbClr val="000099"/>
                </a:solidFill>
                <a:latin typeface="Century Gothic" pitchFamily="34" charset="0"/>
              </a:rPr>
              <a:t>IMPLEMENTACIÓN DE LAS NUEVAS NORMAS DEL CONTRATO DE SEGURO</a:t>
            </a:r>
          </a:p>
        </p:txBody>
      </p:sp>
    </p:spTree>
    <p:extLst>
      <p:ext uri="{BB962C8B-B14F-4D97-AF65-F5344CB8AC3E}">
        <p14:creationId xmlns:p14="http://schemas.microsoft.com/office/powerpoint/2010/main" val="2072746948"/>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7 CuadroTexto"/>
          <p:cNvSpPr txBox="1"/>
          <p:nvPr/>
        </p:nvSpPr>
        <p:spPr>
          <a:xfrm>
            <a:off x="740455" y="1484784"/>
            <a:ext cx="8008009" cy="5324535"/>
          </a:xfrm>
          <a:prstGeom prst="rect">
            <a:avLst/>
          </a:prstGeom>
          <a:noFill/>
        </p:spPr>
        <p:txBody>
          <a:bodyPr wrap="square" rtlCol="0">
            <a:spAutoFit/>
          </a:bodyPr>
          <a:lstStyle/>
          <a:p>
            <a:pPr marL="800100" lvl="1" indent="-708025" algn="just">
              <a:buClr>
                <a:srgbClr val="CC9900"/>
              </a:buClr>
              <a:buSzPct val="200000"/>
              <a:buFont typeface="Wingdings" pitchFamily="2" charset="2"/>
              <a:buChar char="§"/>
            </a:pPr>
            <a:r>
              <a:rPr lang="es-CL" sz="2000" b="1" dirty="0" smtClean="0">
                <a:solidFill>
                  <a:srgbClr val="000099"/>
                </a:solidFill>
                <a:latin typeface="Century Gothic" pitchFamily="34" charset="0"/>
              </a:rPr>
              <a:t>Decreto Supremo N°1.055. </a:t>
            </a:r>
            <a:r>
              <a:rPr lang="es-CL" sz="2000" dirty="0" smtClean="0">
                <a:solidFill>
                  <a:srgbClr val="000099"/>
                </a:solidFill>
                <a:latin typeface="Century Gothic" pitchFamily="34" charset="0"/>
              </a:rPr>
              <a:t>Reglamento de los auxiliares del comercio de seguros y procedimiento de liquidación de siniestros.</a:t>
            </a:r>
          </a:p>
          <a:p>
            <a:pPr marL="800100" lvl="1" indent="-708025" algn="just">
              <a:buClr>
                <a:srgbClr val="CC9900"/>
              </a:buClr>
              <a:buSzPct val="200000"/>
              <a:buFont typeface="Wingdings" pitchFamily="2" charset="2"/>
              <a:buChar char="§"/>
            </a:pPr>
            <a:r>
              <a:rPr lang="es-CL" sz="2000" b="1" dirty="0" smtClean="0">
                <a:solidFill>
                  <a:srgbClr val="000099"/>
                </a:solidFill>
                <a:latin typeface="Century Gothic" pitchFamily="34" charset="0"/>
              </a:rPr>
              <a:t>NCG N° 80</a:t>
            </a:r>
            <a:r>
              <a:rPr lang="es-CL" sz="2000" dirty="0" smtClean="0">
                <a:solidFill>
                  <a:srgbClr val="000099"/>
                </a:solidFill>
                <a:latin typeface="Century Gothic" pitchFamily="34" charset="0"/>
              </a:rPr>
              <a:t>, que imparte instrucciones para las corredoras filiales de bancos o financieras y para personas relacionadas a éstas.</a:t>
            </a:r>
          </a:p>
          <a:p>
            <a:pPr marL="800100" lvl="1" indent="-708025" algn="just">
              <a:buClr>
                <a:srgbClr val="CC9900"/>
              </a:buClr>
              <a:buSzPct val="200000"/>
              <a:buFont typeface="Wingdings" pitchFamily="2" charset="2"/>
              <a:buChar char="§"/>
            </a:pPr>
            <a:r>
              <a:rPr lang="es-CL" sz="2000" b="1" dirty="0">
                <a:solidFill>
                  <a:srgbClr val="000099"/>
                </a:solidFill>
                <a:latin typeface="Century Gothic" pitchFamily="34" charset="0"/>
              </a:rPr>
              <a:t>NCG N° 163</a:t>
            </a:r>
            <a:r>
              <a:rPr lang="es-CL" sz="2000" dirty="0">
                <a:solidFill>
                  <a:srgbClr val="000099"/>
                </a:solidFill>
                <a:latin typeface="Century Gothic" pitchFamily="34" charset="0"/>
              </a:rPr>
              <a:t>, que imparte normas sobre contratación de seguros de rentas vitalicia del D.L. N° 3.500 de 1980.</a:t>
            </a:r>
          </a:p>
          <a:p>
            <a:pPr marL="800100" lvl="1" indent="-708025" algn="just">
              <a:buClr>
                <a:srgbClr val="CC9900"/>
              </a:buClr>
              <a:buSzPct val="200000"/>
              <a:buFont typeface="Wingdings" pitchFamily="2" charset="2"/>
              <a:buChar char="§"/>
            </a:pPr>
            <a:r>
              <a:rPr lang="es-CL" sz="2000" b="1" dirty="0">
                <a:solidFill>
                  <a:srgbClr val="000099"/>
                </a:solidFill>
                <a:latin typeface="Century Gothic" pitchFamily="34" charset="0"/>
              </a:rPr>
              <a:t>NCG N°171</a:t>
            </a:r>
            <a:r>
              <a:rPr lang="es-CL" sz="2000" dirty="0">
                <a:solidFill>
                  <a:srgbClr val="000099"/>
                </a:solidFill>
                <a:latin typeface="Century Gothic" pitchFamily="34" charset="0"/>
              </a:rPr>
              <a:t>, que establece exigencias mínimas de seguridad y condiciones necesarias para el comercio e intermediación de seguros por medios electrónicos</a:t>
            </a:r>
            <a:r>
              <a:rPr lang="es-CL" sz="2000" dirty="0" smtClean="0">
                <a:solidFill>
                  <a:srgbClr val="000099"/>
                </a:solidFill>
                <a:latin typeface="Century Gothic" pitchFamily="34" charset="0"/>
              </a:rPr>
              <a:t>.</a:t>
            </a:r>
          </a:p>
          <a:p>
            <a:pPr marL="800100" lvl="1" indent="-708025" algn="just">
              <a:buClr>
                <a:srgbClr val="CC9900"/>
              </a:buClr>
              <a:buSzPct val="200000"/>
              <a:buFont typeface="Wingdings" pitchFamily="2" charset="2"/>
              <a:buChar char="§"/>
            </a:pPr>
            <a:r>
              <a:rPr lang="es-CL" sz="2000" b="1" dirty="0">
                <a:solidFill>
                  <a:srgbClr val="000099"/>
                </a:solidFill>
                <a:latin typeface="Century Gothic" pitchFamily="34" charset="0"/>
              </a:rPr>
              <a:t>NCG N° 330</a:t>
            </a:r>
            <a:r>
              <a:rPr lang="es-CL" sz="2000" dirty="0">
                <a:solidFill>
                  <a:srgbClr val="000099"/>
                </a:solidFill>
                <a:latin typeface="Century Gothic" pitchFamily="34" charset="0"/>
              </a:rPr>
              <a:t>, que establece normas para la contratación individual y colectiva de seguros asociados a créditos hipotecarios, condiciones mínimas que deberán contemplar las bases de licitación de estos e información que se deberá entregar a los deudores asegurados</a:t>
            </a:r>
            <a:r>
              <a:rPr lang="es-CL" sz="2000" dirty="0" smtClean="0">
                <a:solidFill>
                  <a:srgbClr val="000099"/>
                </a:solidFill>
                <a:latin typeface="Century Gothic" pitchFamily="34" charset="0"/>
              </a:rPr>
              <a:t>.</a:t>
            </a:r>
            <a:endParaRPr lang="es-CL" sz="2000" dirty="0">
              <a:solidFill>
                <a:srgbClr val="000099"/>
              </a:solidFill>
              <a:latin typeface="Century Gothic" pitchFamily="34" charset="0"/>
            </a:endParaRPr>
          </a:p>
        </p:txBody>
      </p:sp>
      <p:sp>
        <p:nvSpPr>
          <p:cNvPr id="3" name="2 CuadroTexto"/>
          <p:cNvSpPr txBox="1"/>
          <p:nvPr/>
        </p:nvSpPr>
        <p:spPr>
          <a:xfrm>
            <a:off x="709191" y="836712"/>
            <a:ext cx="5518993" cy="523220"/>
          </a:xfrm>
          <a:prstGeom prst="rect">
            <a:avLst/>
          </a:prstGeom>
          <a:noFill/>
        </p:spPr>
        <p:txBody>
          <a:bodyPr wrap="square" rtlCol="0">
            <a:spAutoFit/>
          </a:bodyPr>
          <a:lstStyle/>
          <a:p>
            <a:r>
              <a:rPr lang="es-CL" sz="2800" b="1" dirty="0" smtClean="0">
                <a:solidFill>
                  <a:srgbClr val="FFC000"/>
                </a:solidFill>
                <a:latin typeface="Century Gothic" pitchFamily="34" charset="0"/>
              </a:rPr>
              <a:t>Cambios Normativos</a:t>
            </a:r>
            <a:endParaRPr lang="es-CL" sz="2800" b="1" dirty="0">
              <a:solidFill>
                <a:srgbClr val="FFC000"/>
              </a:solidFill>
              <a:latin typeface="Century Gothic" pitchFamily="34" charset="0"/>
            </a:endParaRPr>
          </a:p>
        </p:txBody>
      </p:sp>
      <p:sp>
        <p:nvSpPr>
          <p:cNvPr id="5" name="4 CuadroTexto"/>
          <p:cNvSpPr txBox="1"/>
          <p:nvPr/>
        </p:nvSpPr>
        <p:spPr>
          <a:xfrm>
            <a:off x="251519" y="77723"/>
            <a:ext cx="8640960" cy="830997"/>
          </a:xfrm>
          <a:prstGeom prst="rect">
            <a:avLst/>
          </a:prstGeom>
          <a:noFill/>
        </p:spPr>
        <p:txBody>
          <a:bodyPr wrap="square" rtlCol="0">
            <a:spAutoFit/>
          </a:bodyPr>
          <a:lstStyle/>
          <a:p>
            <a:pPr marL="533400" indent="-533400">
              <a:buFont typeface="+mj-lt"/>
              <a:buAutoNum type="romanUcPeriod" startAt="4"/>
            </a:pPr>
            <a:r>
              <a:rPr lang="es-CL" sz="2400" b="1" dirty="0" smtClean="0">
                <a:solidFill>
                  <a:srgbClr val="000099"/>
                </a:solidFill>
                <a:latin typeface="Century Gothic" pitchFamily="34" charset="0"/>
              </a:rPr>
              <a:t>IMPLEMENTACIÓN DE LAS NUEVAS NORMAS DEL CONTRATO DE SEGURO</a:t>
            </a:r>
          </a:p>
        </p:txBody>
      </p:sp>
    </p:spTree>
    <p:extLst>
      <p:ext uri="{BB962C8B-B14F-4D97-AF65-F5344CB8AC3E}">
        <p14:creationId xmlns:p14="http://schemas.microsoft.com/office/powerpoint/2010/main" val="895107194"/>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2000" b="-2000"/>
          </a:stretch>
        </a:blipFill>
        <a:effectLst/>
      </p:bgPr>
    </p:bg>
    <p:spTree>
      <p:nvGrpSpPr>
        <p:cNvPr id="1" name=""/>
        <p:cNvGrpSpPr/>
        <p:nvPr/>
      </p:nvGrpSpPr>
      <p:grpSpPr>
        <a:xfrm>
          <a:off x="0" y="0"/>
          <a:ext cx="0" cy="0"/>
          <a:chOff x="0" y="0"/>
          <a:chExt cx="0" cy="0"/>
        </a:xfrm>
      </p:grpSpPr>
      <p:sp>
        <p:nvSpPr>
          <p:cNvPr id="8" name="7 CuadroTexto"/>
          <p:cNvSpPr txBox="1"/>
          <p:nvPr/>
        </p:nvSpPr>
        <p:spPr>
          <a:xfrm>
            <a:off x="565175" y="1530072"/>
            <a:ext cx="7638683" cy="4555093"/>
          </a:xfrm>
          <a:prstGeom prst="rect">
            <a:avLst/>
          </a:prstGeom>
          <a:noFill/>
        </p:spPr>
        <p:txBody>
          <a:bodyPr wrap="square" rtlCol="0">
            <a:spAutoFit/>
          </a:bodyPr>
          <a:lstStyle/>
          <a:p>
            <a:pPr marL="800100" lvl="1" indent="-708025" algn="just">
              <a:buClr>
                <a:srgbClr val="CC9900"/>
              </a:buClr>
              <a:buSzPct val="200000"/>
              <a:buFont typeface="Wingdings" pitchFamily="2" charset="2"/>
              <a:buChar char="§"/>
            </a:pPr>
            <a:r>
              <a:rPr lang="es-CL" sz="2000" b="1" dirty="0">
                <a:solidFill>
                  <a:srgbClr val="000099"/>
                </a:solidFill>
                <a:latin typeface="Century Gothic" pitchFamily="34" charset="0"/>
              </a:rPr>
              <a:t>NCG N° 331</a:t>
            </a:r>
            <a:r>
              <a:rPr lang="es-CL" sz="2000" dirty="0">
                <a:solidFill>
                  <a:srgbClr val="000099"/>
                </a:solidFill>
                <a:latin typeface="Century Gothic" pitchFamily="34" charset="0"/>
              </a:rPr>
              <a:t>, que establece normas relativas a las condiciones y coberturas mínimas que deberán contemplar los seguros asociados a créditos hipotecarios a que se refiere el artículo 40 del D.F.L. N° 251.</a:t>
            </a:r>
          </a:p>
          <a:p>
            <a:pPr marL="800100" lvl="1" indent="-708025" algn="just">
              <a:buClr>
                <a:srgbClr val="CC9900"/>
              </a:buClr>
              <a:buSzPct val="200000"/>
              <a:buFont typeface="Wingdings" pitchFamily="2" charset="2"/>
              <a:buChar char="§"/>
            </a:pPr>
            <a:r>
              <a:rPr lang="es-CL" sz="1900" b="1" dirty="0" smtClean="0">
                <a:solidFill>
                  <a:srgbClr val="000099"/>
                </a:solidFill>
                <a:latin typeface="Century Gothic" pitchFamily="34" charset="0"/>
              </a:rPr>
              <a:t>Circular </a:t>
            </a:r>
            <a:r>
              <a:rPr lang="es-CL" sz="1900" b="1" dirty="0">
                <a:solidFill>
                  <a:srgbClr val="000099"/>
                </a:solidFill>
                <a:latin typeface="Century Gothic" pitchFamily="34" charset="0"/>
              </a:rPr>
              <a:t>N°1.390</a:t>
            </a:r>
            <a:r>
              <a:rPr lang="es-CL" sz="1900" dirty="0">
                <a:solidFill>
                  <a:srgbClr val="000099"/>
                </a:solidFill>
                <a:latin typeface="Century Gothic" pitchFamily="34" charset="0"/>
              </a:rPr>
              <a:t>,  que imparte instrucciones relativas a intermediación de seguros.</a:t>
            </a:r>
          </a:p>
          <a:p>
            <a:pPr marL="800100" lvl="1" indent="-708025" algn="just">
              <a:buClr>
                <a:srgbClr val="CC9900"/>
              </a:buClr>
              <a:buSzPct val="200000"/>
              <a:buFont typeface="Wingdings" pitchFamily="2" charset="2"/>
              <a:buChar char="§"/>
            </a:pPr>
            <a:r>
              <a:rPr lang="es-CL" sz="1900" b="1" dirty="0">
                <a:solidFill>
                  <a:srgbClr val="000099"/>
                </a:solidFill>
                <a:latin typeface="Century Gothic" pitchFamily="34" charset="0"/>
              </a:rPr>
              <a:t>Circular N°1.457</a:t>
            </a:r>
            <a:r>
              <a:rPr lang="es-CL" sz="1900" dirty="0">
                <a:solidFill>
                  <a:srgbClr val="000099"/>
                </a:solidFill>
                <a:latin typeface="Century Gothic" pitchFamily="34" charset="0"/>
              </a:rPr>
              <a:t>, que imparte instrucciones sobre: 1) información a incluir en pólizas de seguros, 2) reglas mínimas para seguros contratados en forma colectiva, 3) normas generales de publicidad, y 4) normas sobre promoción, publicidad y oferta de seguros y beneficios asociados.</a:t>
            </a:r>
          </a:p>
          <a:p>
            <a:pPr marL="800100" lvl="1" indent="-708025" algn="just">
              <a:buClr>
                <a:srgbClr val="CC9900"/>
              </a:buClr>
              <a:buSzPct val="200000"/>
              <a:buFont typeface="Wingdings" pitchFamily="2" charset="2"/>
              <a:buChar char="§"/>
            </a:pPr>
            <a:r>
              <a:rPr lang="es-CL" sz="1900" b="1" dirty="0">
                <a:solidFill>
                  <a:srgbClr val="000099"/>
                </a:solidFill>
                <a:latin typeface="Century Gothic" pitchFamily="34" charset="0"/>
              </a:rPr>
              <a:t>Circular N° 1.459</a:t>
            </a:r>
            <a:r>
              <a:rPr lang="es-CL" sz="1900" dirty="0">
                <a:solidFill>
                  <a:srgbClr val="000099"/>
                </a:solidFill>
                <a:latin typeface="Century Gothic" pitchFamily="34" charset="0"/>
              </a:rPr>
              <a:t>, que imparte normas sobre certificado del seguro obligatorio ley N° 18.490 (SOAP</a:t>
            </a:r>
            <a:r>
              <a:rPr lang="es-CL" sz="1900" dirty="0" smtClean="0">
                <a:solidFill>
                  <a:srgbClr val="000099"/>
                </a:solidFill>
                <a:latin typeface="Century Gothic" pitchFamily="34" charset="0"/>
              </a:rPr>
              <a:t>).</a:t>
            </a:r>
          </a:p>
        </p:txBody>
      </p:sp>
      <p:sp>
        <p:nvSpPr>
          <p:cNvPr id="3" name="2 CuadroTexto"/>
          <p:cNvSpPr txBox="1"/>
          <p:nvPr/>
        </p:nvSpPr>
        <p:spPr>
          <a:xfrm>
            <a:off x="663511" y="889556"/>
            <a:ext cx="5518993" cy="523220"/>
          </a:xfrm>
          <a:prstGeom prst="rect">
            <a:avLst/>
          </a:prstGeom>
          <a:noFill/>
        </p:spPr>
        <p:txBody>
          <a:bodyPr wrap="square" rtlCol="0">
            <a:spAutoFit/>
          </a:bodyPr>
          <a:lstStyle/>
          <a:p>
            <a:r>
              <a:rPr lang="es-CL" sz="2800" b="1" dirty="0" smtClean="0">
                <a:solidFill>
                  <a:srgbClr val="FFC000"/>
                </a:solidFill>
                <a:latin typeface="Century Gothic" pitchFamily="34" charset="0"/>
              </a:rPr>
              <a:t>Cambios Normativos</a:t>
            </a:r>
            <a:endParaRPr lang="es-CL" sz="2800" b="1" dirty="0">
              <a:solidFill>
                <a:srgbClr val="FFC000"/>
              </a:solidFill>
              <a:latin typeface="Century Gothic" pitchFamily="34" charset="0"/>
            </a:endParaRPr>
          </a:p>
        </p:txBody>
      </p:sp>
      <p:sp>
        <p:nvSpPr>
          <p:cNvPr id="5" name="4 CuadroTexto"/>
          <p:cNvSpPr txBox="1"/>
          <p:nvPr/>
        </p:nvSpPr>
        <p:spPr>
          <a:xfrm>
            <a:off x="251519" y="77723"/>
            <a:ext cx="8640960" cy="830997"/>
          </a:xfrm>
          <a:prstGeom prst="rect">
            <a:avLst/>
          </a:prstGeom>
          <a:noFill/>
        </p:spPr>
        <p:txBody>
          <a:bodyPr wrap="square" rtlCol="0">
            <a:spAutoFit/>
          </a:bodyPr>
          <a:lstStyle/>
          <a:p>
            <a:pPr marL="533400" indent="-533400">
              <a:buFont typeface="+mj-lt"/>
              <a:buAutoNum type="romanUcPeriod" startAt="4"/>
            </a:pPr>
            <a:r>
              <a:rPr lang="es-CL" sz="2400" b="1" dirty="0" smtClean="0">
                <a:solidFill>
                  <a:srgbClr val="000099"/>
                </a:solidFill>
                <a:latin typeface="Century Gothic" pitchFamily="34" charset="0"/>
              </a:rPr>
              <a:t>IMPLEMENTACIÓN DE LAS NUEVAS NORMAS DEL CONTRATO DE SEGURO</a:t>
            </a:r>
          </a:p>
        </p:txBody>
      </p:sp>
    </p:spTree>
    <p:extLst>
      <p:ext uri="{BB962C8B-B14F-4D97-AF65-F5344CB8AC3E}">
        <p14:creationId xmlns:p14="http://schemas.microsoft.com/office/powerpoint/2010/main" val="165390245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1 Título"/>
          <p:cNvSpPr>
            <a:spLocks noGrp="1"/>
          </p:cNvSpPr>
          <p:nvPr>
            <p:ph type="title"/>
          </p:nvPr>
        </p:nvSpPr>
        <p:spPr>
          <a:xfrm>
            <a:off x="0" y="152400"/>
            <a:ext cx="9036496" cy="900336"/>
          </a:xfrm>
        </p:spPr>
        <p:txBody>
          <a:bodyPr>
            <a:normAutofit fontScale="90000"/>
          </a:bodyPr>
          <a:lstStyle/>
          <a:p>
            <a:pPr>
              <a:defRPr/>
            </a:pPr>
            <a:r>
              <a:rPr lang="es-CL" sz="2800" b="1" dirty="0">
                <a:solidFill>
                  <a:srgbClr val="000099"/>
                </a:solidFill>
                <a:latin typeface="Century Gothic" pitchFamily="34" charset="0"/>
              </a:rPr>
              <a:t>I. </a:t>
            </a:r>
            <a:r>
              <a:rPr lang="es-CL" sz="2400" b="1" dirty="0">
                <a:solidFill>
                  <a:srgbClr val="000099"/>
                </a:solidFill>
                <a:latin typeface="Century Gothic" pitchFamily="34" charset="0"/>
              </a:rPr>
              <a:t>ESTADÍSTICAS DEL MERCADO ASEGURADOR</a:t>
            </a:r>
            <a:r>
              <a:rPr lang="es-CL" sz="2400" b="1" dirty="0">
                <a:solidFill>
                  <a:srgbClr val="000099"/>
                </a:solidFill>
                <a:latin typeface="Century Gothic" pitchFamily="34" charset="0"/>
                <a:cs typeface="Tahoma" pitchFamily="34" charset="0"/>
              </a:rPr>
              <a:t/>
            </a:r>
            <a:br>
              <a:rPr lang="es-CL" sz="2400" b="1" dirty="0">
                <a:solidFill>
                  <a:srgbClr val="000099"/>
                </a:solidFill>
                <a:latin typeface="Century Gothic" pitchFamily="34" charset="0"/>
                <a:cs typeface="Tahoma" pitchFamily="34" charset="0"/>
              </a:rPr>
            </a:br>
            <a:r>
              <a:rPr lang="es-CL" sz="2400" kern="1200" dirty="0" smtClean="0">
                <a:solidFill>
                  <a:srgbClr val="FFC000"/>
                </a:solidFill>
                <a:latin typeface="Century Gothic" pitchFamily="34" charset="0"/>
                <a:ea typeface="+mn-ea"/>
                <a:cs typeface="+mn-cs"/>
              </a:rPr>
              <a:t>Penetración </a:t>
            </a:r>
            <a:r>
              <a:rPr lang="es-CL" sz="2400" kern="1200" dirty="0">
                <a:solidFill>
                  <a:srgbClr val="FFC000"/>
                </a:solidFill>
                <a:latin typeface="Century Gothic" pitchFamily="34" charset="0"/>
                <a:ea typeface="+mn-ea"/>
                <a:cs typeface="+mn-cs"/>
              </a:rPr>
              <a:t>del </a:t>
            </a:r>
            <a:r>
              <a:rPr lang="es-CL" sz="2400" kern="1200" dirty="0" smtClean="0">
                <a:solidFill>
                  <a:srgbClr val="FFC000"/>
                </a:solidFill>
                <a:latin typeface="Century Gothic" pitchFamily="34" charset="0"/>
                <a:ea typeface="+mn-ea"/>
                <a:cs typeface="+mn-cs"/>
              </a:rPr>
              <a:t>seguro en países desarrollados y en desarrollo</a:t>
            </a:r>
            <a:endParaRPr lang="es-CL" sz="2400" kern="1200" dirty="0">
              <a:solidFill>
                <a:srgbClr val="FFC000"/>
              </a:solidFill>
              <a:latin typeface="Century Gothic" pitchFamily="34" charset="0"/>
              <a:ea typeface="+mn-ea"/>
              <a:cs typeface="+mn-cs"/>
            </a:endParaRPr>
          </a:p>
        </p:txBody>
      </p:sp>
      <p:sp>
        <p:nvSpPr>
          <p:cNvPr id="7171" name="2 Marcador de contenido"/>
          <p:cNvSpPr>
            <a:spLocks noGrp="1"/>
          </p:cNvSpPr>
          <p:nvPr>
            <p:ph idx="1"/>
          </p:nvPr>
        </p:nvSpPr>
        <p:spPr>
          <a:xfrm>
            <a:off x="457200" y="1219200"/>
            <a:ext cx="8229600" cy="4906963"/>
          </a:xfrm>
        </p:spPr>
        <p:txBody>
          <a:bodyPr/>
          <a:lstStyle/>
          <a:p>
            <a:r>
              <a:rPr lang="es-CL" sz="2400" smtClean="0">
                <a:solidFill>
                  <a:srgbClr val="000099"/>
                </a:solidFill>
              </a:rPr>
              <a:t>Penetración del seguro (Prima en % del PIB)</a:t>
            </a:r>
          </a:p>
        </p:txBody>
      </p:sp>
      <p:sp>
        <p:nvSpPr>
          <p:cNvPr id="2" name="1 CuadroTexto"/>
          <p:cNvSpPr txBox="1"/>
          <p:nvPr/>
        </p:nvSpPr>
        <p:spPr>
          <a:xfrm>
            <a:off x="457200" y="6324600"/>
            <a:ext cx="4953000" cy="307975"/>
          </a:xfrm>
          <a:prstGeom prst="rect">
            <a:avLst/>
          </a:prstGeom>
          <a:noFill/>
        </p:spPr>
        <p:txBody>
          <a:bodyPr>
            <a:spAutoFit/>
          </a:bodyPr>
          <a:lstStyle/>
          <a:p>
            <a:pPr>
              <a:defRPr/>
            </a:pPr>
            <a:r>
              <a:rPr lang="es-CL" sz="1400" b="1" u="none" dirty="0">
                <a:latin typeface="+mn-lt"/>
              </a:rPr>
              <a:t>Fuente: Informe </a:t>
            </a:r>
            <a:r>
              <a:rPr lang="es-CL" sz="1400" b="1" u="none" dirty="0" err="1">
                <a:latin typeface="+mn-lt"/>
              </a:rPr>
              <a:t>Swiss</a:t>
            </a:r>
            <a:r>
              <a:rPr lang="es-CL" sz="1400" b="1" u="none" dirty="0">
                <a:latin typeface="+mn-lt"/>
              </a:rPr>
              <a:t> Re “Sigma”.</a:t>
            </a:r>
            <a:endParaRPr lang="es-CL" b="1" u="none" dirty="0">
              <a:latin typeface="+mn-lt"/>
            </a:endParaRPr>
          </a:p>
        </p:txBody>
      </p:sp>
      <p:graphicFrame>
        <p:nvGraphicFramePr>
          <p:cNvPr id="7" name="Chart 3"/>
          <p:cNvGraphicFramePr>
            <a:graphicFrameLocks/>
          </p:cNvGraphicFramePr>
          <p:nvPr>
            <p:extLst>
              <p:ext uri="{D42A27DB-BD31-4B8C-83A1-F6EECF244321}">
                <p14:modId xmlns:p14="http://schemas.microsoft.com/office/powerpoint/2010/main" val="2394255140"/>
              </p:ext>
            </p:extLst>
          </p:nvPr>
        </p:nvGraphicFramePr>
        <p:xfrm>
          <a:off x="475536" y="1700808"/>
          <a:ext cx="7859216" cy="4536504"/>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221472045"/>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2000" b="-2000"/>
          </a:stretch>
        </a:blipFill>
        <a:effectLst/>
      </p:bgPr>
    </p:bg>
    <p:spTree>
      <p:nvGrpSpPr>
        <p:cNvPr id="1" name=""/>
        <p:cNvGrpSpPr/>
        <p:nvPr/>
      </p:nvGrpSpPr>
      <p:grpSpPr>
        <a:xfrm>
          <a:off x="0" y="0"/>
          <a:ext cx="0" cy="0"/>
          <a:chOff x="0" y="0"/>
          <a:chExt cx="0" cy="0"/>
        </a:xfrm>
      </p:grpSpPr>
      <p:sp>
        <p:nvSpPr>
          <p:cNvPr id="8" name="7 CuadroTexto"/>
          <p:cNvSpPr txBox="1"/>
          <p:nvPr/>
        </p:nvSpPr>
        <p:spPr>
          <a:xfrm>
            <a:off x="438984" y="1502688"/>
            <a:ext cx="8111280" cy="5355312"/>
          </a:xfrm>
          <a:prstGeom prst="rect">
            <a:avLst/>
          </a:prstGeom>
          <a:noFill/>
        </p:spPr>
        <p:txBody>
          <a:bodyPr wrap="square" rtlCol="0">
            <a:spAutoFit/>
          </a:bodyPr>
          <a:lstStyle/>
          <a:p>
            <a:pPr marL="533400" lvl="1" indent="-441325" algn="just">
              <a:buClr>
                <a:srgbClr val="CC9900"/>
              </a:buClr>
              <a:buSzPct val="200000"/>
              <a:buFont typeface="Wingdings" pitchFamily="2" charset="2"/>
              <a:buChar char="§"/>
              <a:tabLst>
                <a:tab pos="533400" algn="l"/>
              </a:tabLst>
            </a:pPr>
            <a:r>
              <a:rPr lang="es-CL" sz="1900" b="1" dirty="0">
                <a:solidFill>
                  <a:srgbClr val="000099"/>
                </a:solidFill>
                <a:latin typeface="Century Gothic" pitchFamily="34" charset="0"/>
              </a:rPr>
              <a:t>Circular N° 1.587</a:t>
            </a:r>
            <a:r>
              <a:rPr lang="es-CL" sz="1900" dirty="0">
                <a:solidFill>
                  <a:srgbClr val="000099"/>
                </a:solidFill>
                <a:latin typeface="Century Gothic" pitchFamily="34" charset="0"/>
              </a:rPr>
              <a:t>, que imparte instrucciones sobre promoción y oferta de seguros a través de sistemas de comunicación a distancia.</a:t>
            </a:r>
          </a:p>
          <a:p>
            <a:pPr marL="533400" lvl="1" indent="-441325" algn="just">
              <a:buClr>
                <a:srgbClr val="CC9900"/>
              </a:buClr>
              <a:buSzPct val="200000"/>
              <a:buFont typeface="Wingdings" pitchFamily="2" charset="2"/>
              <a:buChar char="§"/>
              <a:tabLst>
                <a:tab pos="533400" algn="l"/>
              </a:tabLst>
            </a:pPr>
            <a:r>
              <a:rPr lang="es-CL" sz="1900" b="1" dirty="0">
                <a:solidFill>
                  <a:srgbClr val="000099"/>
                </a:solidFill>
                <a:latin typeface="Century Gothic" pitchFamily="34" charset="0"/>
              </a:rPr>
              <a:t>Circular N°1.679</a:t>
            </a:r>
            <a:r>
              <a:rPr lang="es-CL" sz="1900" dirty="0">
                <a:solidFill>
                  <a:srgbClr val="000099"/>
                </a:solidFill>
                <a:latin typeface="Century Gothic" pitchFamily="34" charset="0"/>
              </a:rPr>
              <a:t>,  que establece normas sobre forma de acreditar conocimientos sobre el comercio de seguros y de la postulación al registro de auxiliares del comercio de seguros, como corredor de seguros generales y de vida o liquidador de siniestros.</a:t>
            </a:r>
          </a:p>
          <a:p>
            <a:pPr marL="533400" lvl="1" indent="-441325" algn="just">
              <a:buClr>
                <a:srgbClr val="CC9900"/>
              </a:buClr>
              <a:buSzPct val="180000"/>
              <a:buFont typeface="Wingdings" pitchFamily="2" charset="2"/>
              <a:buChar char="§"/>
            </a:pPr>
            <a:r>
              <a:rPr lang="es-CL" sz="1900" b="1" dirty="0" smtClean="0">
                <a:solidFill>
                  <a:srgbClr val="000099"/>
                </a:solidFill>
                <a:latin typeface="Century Gothic" pitchFamily="34" charset="0"/>
              </a:rPr>
              <a:t>Circular </a:t>
            </a:r>
            <a:r>
              <a:rPr lang="es-CL" sz="1900" b="1" dirty="0">
                <a:solidFill>
                  <a:srgbClr val="000099"/>
                </a:solidFill>
                <a:latin typeface="Century Gothic" pitchFamily="34" charset="0"/>
              </a:rPr>
              <a:t>N°1.758</a:t>
            </a:r>
            <a:r>
              <a:rPr lang="es-CL" sz="1900" dirty="0">
                <a:solidFill>
                  <a:srgbClr val="000099"/>
                </a:solidFill>
                <a:latin typeface="Century Gothic" pitchFamily="34" charset="0"/>
              </a:rPr>
              <a:t>, conjunta con SBIF, que establece normas de transparencia sobre la contratación de seguros </a:t>
            </a:r>
            <a:r>
              <a:rPr lang="es-CL" sz="1900" dirty="0" smtClean="0">
                <a:solidFill>
                  <a:srgbClr val="000099"/>
                </a:solidFill>
                <a:latin typeface="Century Gothic" pitchFamily="34" charset="0"/>
              </a:rPr>
              <a:t>colectivos.</a:t>
            </a:r>
          </a:p>
          <a:p>
            <a:pPr marL="533400" lvl="1" indent="-441325" algn="just">
              <a:buClr>
                <a:srgbClr val="CC9900"/>
              </a:buClr>
              <a:buSzPct val="180000"/>
              <a:buFont typeface="Wingdings" pitchFamily="2" charset="2"/>
              <a:buChar char="§"/>
            </a:pPr>
            <a:r>
              <a:rPr lang="es-CL" sz="1900" b="1" dirty="0" smtClean="0">
                <a:solidFill>
                  <a:srgbClr val="000099"/>
                </a:solidFill>
                <a:latin typeface="Century Gothic" pitchFamily="34" charset="0"/>
              </a:rPr>
              <a:t>Circular </a:t>
            </a:r>
            <a:r>
              <a:rPr lang="es-CL" sz="1900" b="1" dirty="0">
                <a:solidFill>
                  <a:srgbClr val="000099"/>
                </a:solidFill>
                <a:latin typeface="Century Gothic" pitchFamily="34" charset="0"/>
              </a:rPr>
              <a:t>N°1.759</a:t>
            </a:r>
            <a:r>
              <a:rPr lang="es-CL" sz="1900" dirty="0">
                <a:solidFill>
                  <a:srgbClr val="000099"/>
                </a:solidFill>
                <a:latin typeface="Century Gothic" pitchFamily="34" charset="0"/>
              </a:rPr>
              <a:t>, que imparte instrucciones sobre información y atención a los asegurados de seguros contratados en forma </a:t>
            </a:r>
            <a:r>
              <a:rPr lang="es-CL" sz="1900" dirty="0" smtClean="0">
                <a:solidFill>
                  <a:srgbClr val="000099"/>
                </a:solidFill>
                <a:latin typeface="Century Gothic" pitchFamily="34" charset="0"/>
              </a:rPr>
              <a:t>colectiva.</a:t>
            </a:r>
          </a:p>
          <a:p>
            <a:pPr marL="533400" lvl="1" indent="-441325" algn="just">
              <a:buClr>
                <a:srgbClr val="CC9900"/>
              </a:buClr>
              <a:buSzPct val="180000"/>
              <a:buFont typeface="Wingdings" pitchFamily="2" charset="2"/>
              <a:buChar char="§"/>
            </a:pPr>
            <a:r>
              <a:rPr lang="es-CL" sz="1900" b="1" dirty="0" smtClean="0">
                <a:solidFill>
                  <a:srgbClr val="000099"/>
                </a:solidFill>
                <a:latin typeface="Century Gothic" pitchFamily="34" charset="0"/>
              </a:rPr>
              <a:t>Circular </a:t>
            </a:r>
            <a:r>
              <a:rPr lang="es-CL" sz="1900" b="1" dirty="0">
                <a:solidFill>
                  <a:srgbClr val="000099"/>
                </a:solidFill>
                <a:latin typeface="Century Gothic" pitchFamily="34" charset="0"/>
              </a:rPr>
              <a:t>N°1.893</a:t>
            </a:r>
            <a:r>
              <a:rPr lang="es-CL" sz="1900" dirty="0">
                <a:solidFill>
                  <a:srgbClr val="000099"/>
                </a:solidFill>
                <a:latin typeface="Century Gothic" pitchFamily="34" charset="0"/>
              </a:rPr>
              <a:t>, que imparte instrucciones sobre pólizas de seguros como planes de ahorro previsional voluntario y planes de ahorro previsional voluntario colectivo</a:t>
            </a:r>
            <a:r>
              <a:rPr lang="es-CL" sz="1900" dirty="0" smtClean="0">
                <a:solidFill>
                  <a:srgbClr val="000099"/>
                </a:solidFill>
                <a:latin typeface="Century Gothic" pitchFamily="34" charset="0"/>
              </a:rPr>
              <a:t>.</a:t>
            </a:r>
          </a:p>
          <a:p>
            <a:pPr marL="533400" lvl="1" indent="-441325" algn="just">
              <a:buClr>
                <a:srgbClr val="CC9900"/>
              </a:buClr>
              <a:buSzPct val="180000"/>
              <a:buFont typeface="Wingdings" pitchFamily="2" charset="2"/>
              <a:buChar char="§"/>
            </a:pPr>
            <a:r>
              <a:rPr lang="es-CL" sz="1900" b="1" dirty="0" smtClean="0">
                <a:solidFill>
                  <a:srgbClr val="000099"/>
                </a:solidFill>
                <a:latin typeface="Century Gothic" pitchFamily="34" charset="0"/>
              </a:rPr>
              <a:t>Circular 1935</a:t>
            </a:r>
            <a:r>
              <a:rPr lang="es-CL" sz="1900" dirty="0" smtClean="0">
                <a:solidFill>
                  <a:srgbClr val="000099"/>
                </a:solidFill>
                <a:latin typeface="Century Gothic" pitchFamily="34" charset="0"/>
              </a:rPr>
              <a:t>,  que imparte normas relativas a seguros de salud.</a:t>
            </a:r>
          </a:p>
        </p:txBody>
      </p:sp>
      <p:sp>
        <p:nvSpPr>
          <p:cNvPr id="3" name="2 CuadroTexto"/>
          <p:cNvSpPr txBox="1"/>
          <p:nvPr/>
        </p:nvSpPr>
        <p:spPr>
          <a:xfrm>
            <a:off x="890072" y="934844"/>
            <a:ext cx="5518993" cy="523220"/>
          </a:xfrm>
          <a:prstGeom prst="rect">
            <a:avLst/>
          </a:prstGeom>
          <a:noFill/>
        </p:spPr>
        <p:txBody>
          <a:bodyPr wrap="square" rtlCol="0">
            <a:spAutoFit/>
          </a:bodyPr>
          <a:lstStyle/>
          <a:p>
            <a:r>
              <a:rPr lang="es-CL" sz="2800" b="1" dirty="0" smtClean="0">
                <a:solidFill>
                  <a:srgbClr val="FFC000"/>
                </a:solidFill>
                <a:latin typeface="Century Gothic" pitchFamily="34" charset="0"/>
              </a:rPr>
              <a:t>Cambios Normativos</a:t>
            </a:r>
            <a:endParaRPr lang="es-CL" sz="2800" b="1" dirty="0">
              <a:solidFill>
                <a:srgbClr val="FFC000"/>
              </a:solidFill>
              <a:latin typeface="Century Gothic" pitchFamily="34" charset="0"/>
            </a:endParaRPr>
          </a:p>
        </p:txBody>
      </p:sp>
      <p:sp>
        <p:nvSpPr>
          <p:cNvPr id="5" name="4 CuadroTexto"/>
          <p:cNvSpPr txBox="1"/>
          <p:nvPr/>
        </p:nvSpPr>
        <p:spPr>
          <a:xfrm>
            <a:off x="438984" y="103847"/>
            <a:ext cx="8640960" cy="830997"/>
          </a:xfrm>
          <a:prstGeom prst="rect">
            <a:avLst/>
          </a:prstGeom>
          <a:noFill/>
        </p:spPr>
        <p:txBody>
          <a:bodyPr wrap="square" rtlCol="0">
            <a:spAutoFit/>
          </a:bodyPr>
          <a:lstStyle/>
          <a:p>
            <a:pPr marL="533400" indent="-533400">
              <a:buFont typeface="+mj-lt"/>
              <a:buAutoNum type="romanUcPeriod" startAt="4"/>
            </a:pPr>
            <a:r>
              <a:rPr lang="es-CL" sz="2400" b="1" dirty="0" smtClean="0">
                <a:solidFill>
                  <a:srgbClr val="000099"/>
                </a:solidFill>
                <a:latin typeface="Century Gothic" pitchFamily="34" charset="0"/>
              </a:rPr>
              <a:t>IMPLEMENTACIÓN DE LAS NUEVAS NORMAS DEL CONTRATO DE SEGURO</a:t>
            </a:r>
          </a:p>
        </p:txBody>
      </p:sp>
    </p:spTree>
    <p:extLst>
      <p:ext uri="{BB962C8B-B14F-4D97-AF65-F5344CB8AC3E}">
        <p14:creationId xmlns:p14="http://schemas.microsoft.com/office/powerpoint/2010/main" val="2921772138"/>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2000" b="-2000"/>
          </a:stretch>
        </a:blipFill>
        <a:effectLst/>
      </p:bgPr>
    </p:bg>
    <p:spTree>
      <p:nvGrpSpPr>
        <p:cNvPr id="1" name=""/>
        <p:cNvGrpSpPr/>
        <p:nvPr/>
      </p:nvGrpSpPr>
      <p:grpSpPr>
        <a:xfrm>
          <a:off x="0" y="0"/>
          <a:ext cx="0" cy="0"/>
          <a:chOff x="0" y="0"/>
          <a:chExt cx="0" cy="0"/>
        </a:xfrm>
      </p:grpSpPr>
      <p:sp>
        <p:nvSpPr>
          <p:cNvPr id="2" name="1 Rectángulo"/>
          <p:cNvSpPr/>
          <p:nvPr/>
        </p:nvSpPr>
        <p:spPr>
          <a:xfrm>
            <a:off x="565173" y="908720"/>
            <a:ext cx="8399315" cy="707886"/>
          </a:xfrm>
          <a:prstGeom prst="rect">
            <a:avLst/>
          </a:prstGeom>
        </p:spPr>
        <p:txBody>
          <a:bodyPr wrap="square">
            <a:spAutoFit/>
          </a:bodyPr>
          <a:lstStyle/>
          <a:p>
            <a:r>
              <a:rPr lang="es-CL" sz="2000" b="1" dirty="0" smtClean="0">
                <a:solidFill>
                  <a:srgbClr val="FFC000"/>
                </a:solidFill>
                <a:latin typeface="Century Gothic" pitchFamily="34" charset="0"/>
              </a:rPr>
              <a:t>Pólizas </a:t>
            </a:r>
            <a:r>
              <a:rPr lang="es-CL" sz="2000" b="1" dirty="0">
                <a:solidFill>
                  <a:srgbClr val="FFC000"/>
                </a:solidFill>
                <a:latin typeface="Century Gothic" pitchFamily="34" charset="0"/>
              </a:rPr>
              <a:t>de seguro que por ley o reglamento </a:t>
            </a:r>
            <a:r>
              <a:rPr lang="es-CL" sz="2000" b="1" dirty="0" smtClean="0">
                <a:solidFill>
                  <a:srgbClr val="FFC000"/>
                </a:solidFill>
                <a:latin typeface="Century Gothic" pitchFamily="34" charset="0"/>
              </a:rPr>
              <a:t>debe </a:t>
            </a:r>
            <a:r>
              <a:rPr lang="es-CL" sz="2000" b="1" dirty="0">
                <a:solidFill>
                  <a:srgbClr val="FFC000"/>
                </a:solidFill>
                <a:latin typeface="Century Gothic" pitchFamily="34" charset="0"/>
              </a:rPr>
              <a:t>depositar </a:t>
            </a:r>
            <a:r>
              <a:rPr lang="es-CL" sz="2000" b="1" dirty="0" smtClean="0">
                <a:solidFill>
                  <a:srgbClr val="FFC000"/>
                </a:solidFill>
                <a:latin typeface="Century Gothic" pitchFamily="34" charset="0"/>
              </a:rPr>
              <a:t>la Superintendencia</a:t>
            </a:r>
            <a:r>
              <a:rPr lang="es-CL" sz="2000" b="1" dirty="0">
                <a:solidFill>
                  <a:srgbClr val="FFC000"/>
                </a:solidFill>
                <a:latin typeface="Century Gothic" pitchFamily="34" charset="0"/>
              </a:rPr>
              <a:t>:</a:t>
            </a:r>
          </a:p>
        </p:txBody>
      </p:sp>
      <p:sp>
        <p:nvSpPr>
          <p:cNvPr id="11" name="10 CuadroTexto"/>
          <p:cNvSpPr txBox="1"/>
          <p:nvPr/>
        </p:nvSpPr>
        <p:spPr>
          <a:xfrm>
            <a:off x="658456" y="1539662"/>
            <a:ext cx="8306032" cy="5189113"/>
          </a:xfrm>
          <a:prstGeom prst="rect">
            <a:avLst/>
          </a:prstGeom>
          <a:noFill/>
        </p:spPr>
        <p:txBody>
          <a:bodyPr wrap="square" rtlCol="0">
            <a:spAutoFit/>
          </a:bodyPr>
          <a:lstStyle/>
          <a:p>
            <a:pPr marL="342900" indent="-342900">
              <a:lnSpc>
                <a:spcPct val="115000"/>
              </a:lnSpc>
              <a:buFont typeface="+mj-lt"/>
              <a:buAutoNum type="arabicPeriod"/>
            </a:pPr>
            <a:r>
              <a:rPr lang="es-CL" dirty="0">
                <a:solidFill>
                  <a:srgbClr val="000099"/>
                </a:solidFill>
                <a:latin typeface="Century Gothic" pitchFamily="34" charset="0"/>
              </a:rPr>
              <a:t>Renta Vitalicia Inmediata </a:t>
            </a:r>
          </a:p>
          <a:p>
            <a:pPr marL="342900" indent="-342900">
              <a:lnSpc>
                <a:spcPct val="115000"/>
              </a:lnSpc>
              <a:buFont typeface="+mj-lt"/>
              <a:buAutoNum type="arabicPeriod"/>
            </a:pPr>
            <a:r>
              <a:rPr lang="es-CL" dirty="0" smtClean="0">
                <a:solidFill>
                  <a:srgbClr val="000099"/>
                </a:solidFill>
                <a:latin typeface="Century Gothic" pitchFamily="34" charset="0"/>
              </a:rPr>
              <a:t>Renta </a:t>
            </a:r>
            <a:r>
              <a:rPr lang="es-CL" dirty="0">
                <a:solidFill>
                  <a:srgbClr val="000099"/>
                </a:solidFill>
                <a:latin typeface="Century Gothic" pitchFamily="34" charset="0"/>
              </a:rPr>
              <a:t>Vitalicia Diferida </a:t>
            </a:r>
            <a:endParaRPr lang="es-CL" dirty="0">
              <a:solidFill>
                <a:srgbClr val="000099"/>
              </a:solidFill>
              <a:latin typeface="Century Gothic" pitchFamily="34" charset="0"/>
              <a:ea typeface="Calibri"/>
              <a:cs typeface="Times New Roman"/>
            </a:endParaRPr>
          </a:p>
          <a:p>
            <a:pPr marL="342900" indent="-342900">
              <a:lnSpc>
                <a:spcPct val="115000"/>
              </a:lnSpc>
              <a:buFont typeface="+mj-lt"/>
              <a:buAutoNum type="arabicPeriod"/>
            </a:pPr>
            <a:r>
              <a:rPr lang="pt-BR" dirty="0">
                <a:solidFill>
                  <a:srgbClr val="000099"/>
                </a:solidFill>
                <a:latin typeface="Century Gothic" pitchFamily="34" charset="0"/>
              </a:rPr>
              <a:t>Cláusula de período de </a:t>
            </a:r>
            <a:r>
              <a:rPr lang="pt-BR" dirty="0" err="1" smtClean="0">
                <a:solidFill>
                  <a:srgbClr val="000099"/>
                </a:solidFill>
                <a:latin typeface="Century Gothic" pitchFamily="34" charset="0"/>
              </a:rPr>
              <a:t>garantizado</a:t>
            </a:r>
            <a:endParaRPr lang="pt-BR" dirty="0" smtClean="0">
              <a:solidFill>
                <a:srgbClr val="000099"/>
              </a:solidFill>
              <a:latin typeface="Century Gothic" pitchFamily="34" charset="0"/>
            </a:endParaRPr>
          </a:p>
          <a:p>
            <a:pPr marL="342900" indent="-342900">
              <a:lnSpc>
                <a:spcPct val="115000"/>
              </a:lnSpc>
              <a:buFont typeface="+mj-lt"/>
              <a:buAutoNum type="arabicPeriod"/>
            </a:pPr>
            <a:r>
              <a:rPr lang="es-CL" dirty="0">
                <a:solidFill>
                  <a:srgbClr val="000099"/>
                </a:solidFill>
                <a:latin typeface="Century Gothic" pitchFamily="34" charset="0"/>
              </a:rPr>
              <a:t>Cláusula de aumento de </a:t>
            </a:r>
            <a:r>
              <a:rPr lang="es-CL" dirty="0" smtClean="0">
                <a:solidFill>
                  <a:srgbClr val="000099"/>
                </a:solidFill>
                <a:latin typeface="Century Gothic" pitchFamily="34" charset="0"/>
              </a:rPr>
              <a:t>porcentaje</a:t>
            </a:r>
          </a:p>
          <a:p>
            <a:pPr marL="342900" indent="-342900">
              <a:lnSpc>
                <a:spcPct val="115000"/>
              </a:lnSpc>
              <a:buFont typeface="+mj-lt"/>
              <a:buAutoNum type="arabicPeriod"/>
            </a:pPr>
            <a:r>
              <a:rPr lang="es-CL" dirty="0">
                <a:solidFill>
                  <a:srgbClr val="000099"/>
                </a:solidFill>
                <a:latin typeface="Century Gothic" pitchFamily="34" charset="0"/>
              </a:rPr>
              <a:t>Póliza de Seguro de Invalidez y </a:t>
            </a:r>
            <a:r>
              <a:rPr lang="es-CL" dirty="0" smtClean="0">
                <a:solidFill>
                  <a:srgbClr val="000099"/>
                </a:solidFill>
                <a:latin typeface="Century Gothic" pitchFamily="34" charset="0"/>
              </a:rPr>
              <a:t>Sobrevivencia</a:t>
            </a:r>
          </a:p>
          <a:p>
            <a:pPr marL="342900" indent="-342900">
              <a:lnSpc>
                <a:spcPct val="115000"/>
              </a:lnSpc>
              <a:buFont typeface="+mj-lt"/>
              <a:buAutoNum type="arabicPeriod"/>
            </a:pPr>
            <a:r>
              <a:rPr lang="es-CL" dirty="0">
                <a:solidFill>
                  <a:srgbClr val="000099"/>
                </a:solidFill>
                <a:latin typeface="Century Gothic" pitchFamily="34" charset="0"/>
              </a:rPr>
              <a:t>Póliza </a:t>
            </a:r>
            <a:r>
              <a:rPr lang="es-CL" dirty="0" smtClean="0">
                <a:solidFill>
                  <a:srgbClr val="000099"/>
                </a:solidFill>
                <a:latin typeface="Century Gothic" pitchFamily="34" charset="0"/>
              </a:rPr>
              <a:t>SOAP</a:t>
            </a:r>
          </a:p>
          <a:p>
            <a:pPr marL="342900" indent="-342900">
              <a:lnSpc>
                <a:spcPct val="115000"/>
              </a:lnSpc>
              <a:buFont typeface="+mj-lt"/>
              <a:buAutoNum type="arabicPeriod"/>
            </a:pPr>
            <a:r>
              <a:rPr lang="es-CL" dirty="0">
                <a:solidFill>
                  <a:srgbClr val="000099"/>
                </a:solidFill>
                <a:latin typeface="Century Gothic" pitchFamily="34" charset="0"/>
              </a:rPr>
              <a:t>Póliza de garantía para asesores </a:t>
            </a:r>
            <a:r>
              <a:rPr lang="es-CL" dirty="0" smtClean="0">
                <a:solidFill>
                  <a:srgbClr val="000099"/>
                </a:solidFill>
                <a:latin typeface="Century Gothic" pitchFamily="34" charset="0"/>
              </a:rPr>
              <a:t>previsionales</a:t>
            </a:r>
          </a:p>
          <a:p>
            <a:pPr marL="342900" indent="-342900">
              <a:lnSpc>
                <a:spcPct val="115000"/>
              </a:lnSpc>
              <a:buFont typeface="+mj-lt"/>
              <a:buAutoNum type="arabicPeriod"/>
            </a:pPr>
            <a:r>
              <a:rPr lang="es-CL" dirty="0">
                <a:solidFill>
                  <a:srgbClr val="000099"/>
                </a:solidFill>
                <a:latin typeface="Century Gothic" pitchFamily="34" charset="0"/>
              </a:rPr>
              <a:t>Póliza RC profesional para asesores previsionales </a:t>
            </a:r>
            <a:endParaRPr lang="es-CL" dirty="0" smtClean="0">
              <a:solidFill>
                <a:srgbClr val="000099"/>
              </a:solidFill>
              <a:latin typeface="Century Gothic" pitchFamily="34" charset="0"/>
            </a:endParaRPr>
          </a:p>
          <a:p>
            <a:pPr marL="342900" indent="-342900">
              <a:lnSpc>
                <a:spcPct val="115000"/>
              </a:lnSpc>
              <a:buFont typeface="+mj-lt"/>
              <a:buAutoNum type="arabicPeriod"/>
            </a:pPr>
            <a:r>
              <a:rPr lang="es-CL" dirty="0">
                <a:solidFill>
                  <a:srgbClr val="000099"/>
                </a:solidFill>
                <a:latin typeface="Century Gothic" pitchFamily="34" charset="0"/>
              </a:rPr>
              <a:t>Póliza RC Profesional para Liquidadores de </a:t>
            </a:r>
            <a:r>
              <a:rPr lang="es-CL" dirty="0" smtClean="0">
                <a:solidFill>
                  <a:srgbClr val="000099"/>
                </a:solidFill>
                <a:latin typeface="Century Gothic" pitchFamily="34" charset="0"/>
              </a:rPr>
              <a:t>Siniestros</a:t>
            </a:r>
          </a:p>
          <a:p>
            <a:pPr marL="342900" indent="-342900">
              <a:lnSpc>
                <a:spcPct val="115000"/>
              </a:lnSpc>
              <a:buFont typeface="+mj-lt"/>
              <a:buAutoNum type="arabicPeriod"/>
            </a:pPr>
            <a:r>
              <a:rPr lang="es-CL" dirty="0">
                <a:solidFill>
                  <a:srgbClr val="000099"/>
                </a:solidFill>
                <a:latin typeface="Century Gothic" pitchFamily="34" charset="0"/>
              </a:rPr>
              <a:t>Póliza RC Profesional  Corredores de </a:t>
            </a:r>
            <a:r>
              <a:rPr lang="es-CL" dirty="0" smtClean="0">
                <a:solidFill>
                  <a:srgbClr val="000099"/>
                </a:solidFill>
                <a:latin typeface="Century Gothic" pitchFamily="34" charset="0"/>
              </a:rPr>
              <a:t>Seguros</a:t>
            </a:r>
          </a:p>
          <a:p>
            <a:pPr marL="342900" indent="-342900">
              <a:lnSpc>
                <a:spcPct val="115000"/>
              </a:lnSpc>
              <a:buFont typeface="+mj-lt"/>
              <a:buAutoNum type="arabicPeriod"/>
            </a:pPr>
            <a:r>
              <a:rPr lang="es-CL" dirty="0">
                <a:solidFill>
                  <a:srgbClr val="000099"/>
                </a:solidFill>
                <a:latin typeface="Century Gothic" pitchFamily="34" charset="0"/>
              </a:rPr>
              <a:t>Póliza de Garantía Corredores de </a:t>
            </a:r>
            <a:r>
              <a:rPr lang="es-CL" dirty="0" smtClean="0">
                <a:solidFill>
                  <a:srgbClr val="000099"/>
                </a:solidFill>
                <a:latin typeface="Century Gothic" pitchFamily="34" charset="0"/>
              </a:rPr>
              <a:t>Seguros</a:t>
            </a:r>
          </a:p>
          <a:p>
            <a:pPr marL="342900" indent="-342900">
              <a:lnSpc>
                <a:spcPct val="115000"/>
              </a:lnSpc>
              <a:buFont typeface="+mj-lt"/>
              <a:buAutoNum type="arabicPeriod"/>
            </a:pPr>
            <a:r>
              <a:rPr lang="es-CL" dirty="0">
                <a:solidFill>
                  <a:srgbClr val="000099"/>
                </a:solidFill>
                <a:latin typeface="Century Gothic" pitchFamily="34" charset="0"/>
              </a:rPr>
              <a:t>Póliza RVI sobrevivencia bomberos fallecidos</a:t>
            </a:r>
            <a:endParaRPr lang="es-CL" dirty="0" smtClean="0">
              <a:solidFill>
                <a:srgbClr val="000099"/>
              </a:solidFill>
              <a:latin typeface="Century Gothic" pitchFamily="34" charset="0"/>
            </a:endParaRPr>
          </a:p>
          <a:p>
            <a:pPr marL="342900" indent="-342900">
              <a:lnSpc>
                <a:spcPct val="115000"/>
              </a:lnSpc>
              <a:buFont typeface="+mj-lt"/>
              <a:buAutoNum type="arabicPeriod"/>
            </a:pPr>
            <a:r>
              <a:rPr lang="es-CL" dirty="0">
                <a:solidFill>
                  <a:srgbClr val="000099"/>
                </a:solidFill>
                <a:latin typeface="Century Gothic" pitchFamily="34" charset="0"/>
              </a:rPr>
              <a:t>Póliza RVI invalidez </a:t>
            </a:r>
            <a:r>
              <a:rPr lang="es-CL" dirty="0" smtClean="0">
                <a:solidFill>
                  <a:srgbClr val="000099"/>
                </a:solidFill>
                <a:latin typeface="Century Gothic" pitchFamily="34" charset="0"/>
              </a:rPr>
              <a:t>bomberos</a:t>
            </a:r>
          </a:p>
          <a:p>
            <a:pPr marL="342900" indent="-342900">
              <a:lnSpc>
                <a:spcPct val="115000"/>
              </a:lnSpc>
              <a:buFont typeface="+mj-lt"/>
              <a:buAutoNum type="arabicPeriod"/>
            </a:pPr>
            <a:r>
              <a:rPr lang="es-CL" dirty="0">
                <a:solidFill>
                  <a:srgbClr val="000099"/>
                </a:solidFill>
                <a:latin typeface="Century Gothic" pitchFamily="34" charset="0"/>
              </a:rPr>
              <a:t>Póliza  garantía </a:t>
            </a:r>
            <a:r>
              <a:rPr lang="es-CL" dirty="0" smtClean="0">
                <a:solidFill>
                  <a:srgbClr val="000099"/>
                </a:solidFill>
                <a:latin typeface="Century Gothic" pitchFamily="34" charset="0"/>
              </a:rPr>
              <a:t>AAMH</a:t>
            </a:r>
          </a:p>
          <a:p>
            <a:pPr marL="342900" indent="-342900">
              <a:lnSpc>
                <a:spcPct val="115000"/>
              </a:lnSpc>
              <a:buFont typeface="+mj-lt"/>
              <a:buAutoNum type="arabicPeriod"/>
            </a:pPr>
            <a:r>
              <a:rPr lang="es-CL" dirty="0">
                <a:solidFill>
                  <a:srgbClr val="000099"/>
                </a:solidFill>
                <a:latin typeface="Century Gothic" pitchFamily="34" charset="0"/>
              </a:rPr>
              <a:t>Póliza RC certificación de firma </a:t>
            </a:r>
            <a:r>
              <a:rPr lang="es-CL" dirty="0" smtClean="0">
                <a:solidFill>
                  <a:srgbClr val="000099"/>
                </a:solidFill>
                <a:latin typeface="Century Gothic" pitchFamily="34" charset="0"/>
              </a:rPr>
              <a:t>electrónica</a:t>
            </a:r>
          </a:p>
          <a:p>
            <a:pPr marL="342900" indent="-342900">
              <a:lnSpc>
                <a:spcPct val="115000"/>
              </a:lnSpc>
              <a:buFont typeface="+mj-lt"/>
              <a:buAutoNum type="arabicPeriod"/>
            </a:pPr>
            <a:r>
              <a:rPr lang="es-CL" dirty="0">
                <a:solidFill>
                  <a:srgbClr val="000099"/>
                </a:solidFill>
                <a:latin typeface="Century Gothic" pitchFamily="34" charset="0"/>
              </a:rPr>
              <a:t>Cláusula de mandato irrevocable para pólizas en moneda </a:t>
            </a:r>
            <a:r>
              <a:rPr lang="es-CL" dirty="0" smtClean="0">
                <a:solidFill>
                  <a:srgbClr val="000099"/>
                </a:solidFill>
                <a:latin typeface="Century Gothic" pitchFamily="34" charset="0"/>
              </a:rPr>
              <a:t>extranjera</a:t>
            </a:r>
          </a:p>
        </p:txBody>
      </p:sp>
      <p:sp>
        <p:nvSpPr>
          <p:cNvPr id="5" name="4 CuadroTexto"/>
          <p:cNvSpPr txBox="1"/>
          <p:nvPr/>
        </p:nvSpPr>
        <p:spPr>
          <a:xfrm>
            <a:off x="251519" y="77723"/>
            <a:ext cx="8640960" cy="830997"/>
          </a:xfrm>
          <a:prstGeom prst="rect">
            <a:avLst/>
          </a:prstGeom>
          <a:noFill/>
        </p:spPr>
        <p:txBody>
          <a:bodyPr wrap="square" rtlCol="0">
            <a:spAutoFit/>
          </a:bodyPr>
          <a:lstStyle/>
          <a:p>
            <a:pPr marL="533400" indent="-533400">
              <a:buFont typeface="+mj-lt"/>
              <a:buAutoNum type="romanUcPeriod" startAt="4"/>
            </a:pPr>
            <a:r>
              <a:rPr lang="es-CL" sz="2400" b="1" dirty="0" smtClean="0">
                <a:solidFill>
                  <a:srgbClr val="000099"/>
                </a:solidFill>
                <a:latin typeface="Century Gothic" pitchFamily="34" charset="0"/>
              </a:rPr>
              <a:t>IMPLEMENTACIÓN DE LAS NUEVAS NORMAS DEL CONTRATO DE SEGURO</a:t>
            </a:r>
          </a:p>
        </p:txBody>
      </p:sp>
    </p:spTree>
    <p:extLst>
      <p:ext uri="{BB962C8B-B14F-4D97-AF65-F5344CB8AC3E}">
        <p14:creationId xmlns:p14="http://schemas.microsoft.com/office/powerpoint/2010/main" val="160235742"/>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2000" b="-2000"/>
          </a:stretch>
        </a:blipFill>
        <a:effectLst/>
      </p:bgPr>
    </p:bg>
    <p:spTree>
      <p:nvGrpSpPr>
        <p:cNvPr id="1" name=""/>
        <p:cNvGrpSpPr/>
        <p:nvPr/>
      </p:nvGrpSpPr>
      <p:grpSpPr>
        <a:xfrm>
          <a:off x="0" y="0"/>
          <a:ext cx="0" cy="0"/>
          <a:chOff x="0" y="0"/>
          <a:chExt cx="0" cy="0"/>
        </a:xfrm>
      </p:grpSpPr>
      <p:sp>
        <p:nvSpPr>
          <p:cNvPr id="2" name="1 Rectángulo"/>
          <p:cNvSpPr/>
          <p:nvPr/>
        </p:nvSpPr>
        <p:spPr>
          <a:xfrm>
            <a:off x="599103" y="1382326"/>
            <a:ext cx="7751242" cy="369332"/>
          </a:xfrm>
          <a:prstGeom prst="rect">
            <a:avLst/>
          </a:prstGeom>
        </p:spPr>
        <p:txBody>
          <a:bodyPr wrap="square">
            <a:spAutoFit/>
          </a:bodyPr>
          <a:lstStyle/>
          <a:p>
            <a:r>
              <a:rPr lang="es-CL" dirty="0" smtClean="0">
                <a:solidFill>
                  <a:srgbClr val="000099"/>
                </a:solidFill>
              </a:rPr>
              <a:t>Pólizas </a:t>
            </a:r>
            <a:r>
              <a:rPr lang="es-CL" dirty="0">
                <a:solidFill>
                  <a:srgbClr val="000099"/>
                </a:solidFill>
              </a:rPr>
              <a:t>de seguro </a:t>
            </a:r>
            <a:r>
              <a:rPr lang="es-CL" dirty="0" smtClean="0">
                <a:solidFill>
                  <a:srgbClr val="000099"/>
                </a:solidFill>
              </a:rPr>
              <a:t>con características especiales:</a:t>
            </a:r>
            <a:endParaRPr lang="es-CL" dirty="0">
              <a:solidFill>
                <a:srgbClr val="000099"/>
              </a:solidFill>
            </a:endParaRPr>
          </a:p>
        </p:txBody>
      </p:sp>
      <p:graphicFrame>
        <p:nvGraphicFramePr>
          <p:cNvPr id="4" name="3 Tabla"/>
          <p:cNvGraphicFramePr>
            <a:graphicFrameLocks noGrp="1"/>
          </p:cNvGraphicFramePr>
          <p:nvPr>
            <p:extLst>
              <p:ext uri="{D42A27DB-BD31-4B8C-83A1-F6EECF244321}">
                <p14:modId xmlns:p14="http://schemas.microsoft.com/office/powerpoint/2010/main" val="2923838317"/>
              </p:ext>
            </p:extLst>
          </p:nvPr>
        </p:nvGraphicFramePr>
        <p:xfrm>
          <a:off x="827584" y="1844824"/>
          <a:ext cx="7704856" cy="3239229"/>
        </p:xfrm>
        <a:graphic>
          <a:graphicData uri="http://schemas.openxmlformats.org/drawingml/2006/table">
            <a:tbl>
              <a:tblPr/>
              <a:tblGrid>
                <a:gridCol w="389478"/>
                <a:gridCol w="7315378"/>
              </a:tblGrid>
              <a:tr h="792088">
                <a:tc>
                  <a:txBody>
                    <a:bodyPr/>
                    <a:lstStyle/>
                    <a:p>
                      <a:pPr marL="342900" indent="-342900" algn="just" fontAlgn="b">
                        <a:buClr>
                          <a:srgbClr val="CC9900"/>
                        </a:buClr>
                        <a:buSzPct val="180000"/>
                        <a:buFont typeface="Wingdings" pitchFamily="2" charset="2"/>
                        <a:buChar char="§"/>
                      </a:pPr>
                      <a:endParaRPr lang="es-CL" sz="2000" b="0" i="0" u="none" strike="noStrike" dirty="0">
                        <a:solidFill>
                          <a:srgbClr val="000099"/>
                        </a:solidFill>
                        <a:effectLst/>
                        <a:latin typeface="Century Gothic" pitchFamily="34" charset="0"/>
                      </a:endParaRPr>
                    </a:p>
                  </a:txBody>
                  <a:tcPr marL="9525" marR="9525" marT="9525" marB="0" anchor="ctr">
                    <a:lnL>
                      <a:noFill/>
                    </a:lnL>
                    <a:lnR>
                      <a:noFill/>
                    </a:lnR>
                    <a:lnT>
                      <a:noFill/>
                    </a:lnT>
                    <a:lnB w="6350" cap="flat" cmpd="sng" algn="ctr">
                      <a:solidFill>
                        <a:srgbClr val="000000"/>
                      </a:solidFill>
                      <a:prstDash val="dot"/>
                      <a:round/>
                      <a:headEnd type="none" w="med" len="med"/>
                      <a:tailEnd type="none" w="med" len="med"/>
                    </a:lnB>
                    <a:solidFill>
                      <a:srgbClr val="DCE6F1"/>
                    </a:solidFill>
                  </a:tcPr>
                </a:tc>
                <a:tc>
                  <a:txBody>
                    <a:bodyPr/>
                    <a:lstStyle/>
                    <a:p>
                      <a:pPr algn="just" fontAlgn="b"/>
                      <a:r>
                        <a:rPr lang="es-CL" sz="2000" b="0" i="0" u="none" strike="noStrike" dirty="0" smtClean="0">
                          <a:solidFill>
                            <a:srgbClr val="000099"/>
                          </a:solidFill>
                          <a:effectLst/>
                          <a:latin typeface="Century Gothic" pitchFamily="34" charset="0"/>
                        </a:rPr>
                        <a:t>Pólizas Hipotecarias </a:t>
                      </a:r>
                      <a:r>
                        <a:rPr lang="es-CL" sz="2000" b="0" i="0" u="none" strike="noStrike" dirty="0">
                          <a:solidFill>
                            <a:srgbClr val="000099"/>
                          </a:solidFill>
                          <a:effectLst/>
                          <a:latin typeface="Century Gothic" pitchFamily="34" charset="0"/>
                        </a:rPr>
                        <a:t>(4 POL y 16 </a:t>
                      </a:r>
                      <a:r>
                        <a:rPr lang="es-CL" sz="2000" b="0" i="0" u="none" strike="noStrike" dirty="0" smtClean="0">
                          <a:solidFill>
                            <a:srgbClr val="000099"/>
                          </a:solidFill>
                          <a:effectLst/>
                          <a:latin typeface="Century Gothic" pitchFamily="34" charset="0"/>
                        </a:rPr>
                        <a:t>Cláusulas)</a:t>
                      </a:r>
                      <a:endParaRPr lang="es-CL" sz="2000" b="0" i="0" u="none" strike="noStrike" dirty="0">
                        <a:solidFill>
                          <a:srgbClr val="000099"/>
                        </a:solidFill>
                        <a:effectLst/>
                        <a:latin typeface="Century Gothic" pitchFamily="34" charset="0"/>
                      </a:endParaRPr>
                    </a:p>
                  </a:txBody>
                  <a:tcPr marL="9525" marR="9525" marT="9525" marB="0" anchor="ctr">
                    <a:lnL>
                      <a:noFill/>
                    </a:lnL>
                    <a:lnR>
                      <a:noFill/>
                    </a:lnR>
                    <a:lnT>
                      <a:noFill/>
                    </a:lnT>
                    <a:lnB w="6350" cap="flat" cmpd="sng" algn="ctr">
                      <a:solidFill>
                        <a:srgbClr val="000000"/>
                      </a:solidFill>
                      <a:prstDash val="dot"/>
                      <a:round/>
                      <a:headEnd type="none" w="med" len="med"/>
                      <a:tailEnd type="none" w="med" len="med"/>
                    </a:lnB>
                    <a:solidFill>
                      <a:srgbClr val="DCE6F1"/>
                    </a:solidFill>
                  </a:tcPr>
                </a:tc>
              </a:tr>
              <a:tr h="792088">
                <a:tc>
                  <a:txBody>
                    <a:bodyPr/>
                    <a:lstStyle/>
                    <a:p>
                      <a:pPr algn="just" fontAlgn="b"/>
                      <a:endParaRPr lang="es-CL" sz="2000" b="0" i="0" u="none" strike="noStrike" dirty="0">
                        <a:solidFill>
                          <a:srgbClr val="000099"/>
                        </a:solidFill>
                        <a:effectLst/>
                        <a:latin typeface="Century Gothic" pitchFamily="34" charset="0"/>
                      </a:endParaRPr>
                    </a:p>
                  </a:txBody>
                  <a:tcPr marL="9525" marR="9525" marT="9525" marB="0" anchor="ctr">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just" fontAlgn="b"/>
                      <a:r>
                        <a:rPr lang="es-CL" sz="2000" b="0" i="0" u="none" strike="noStrike" dirty="0">
                          <a:solidFill>
                            <a:srgbClr val="000099"/>
                          </a:solidFill>
                          <a:effectLst/>
                          <a:latin typeface="Century Gothic" pitchFamily="34" charset="0"/>
                        </a:rPr>
                        <a:t>Pólizas </a:t>
                      </a:r>
                      <a:r>
                        <a:rPr lang="es-CL" sz="2000" b="0" i="0" u="none" strike="noStrike" dirty="0" smtClean="0">
                          <a:solidFill>
                            <a:srgbClr val="000099"/>
                          </a:solidFill>
                          <a:effectLst/>
                          <a:latin typeface="Century Gothic" pitchFamily="34" charset="0"/>
                        </a:rPr>
                        <a:t>del  Art. 2 DL 1092 de 1975 de las mutuales </a:t>
                      </a:r>
                      <a:r>
                        <a:rPr lang="es-CL" sz="2000" b="0" i="0" u="none" strike="noStrike" dirty="0">
                          <a:solidFill>
                            <a:srgbClr val="000099"/>
                          </a:solidFill>
                          <a:effectLst/>
                          <a:latin typeface="Century Gothic" pitchFamily="34" charset="0"/>
                        </a:rPr>
                        <a:t>de seguro </a:t>
                      </a:r>
                      <a:r>
                        <a:rPr lang="es-CL" sz="2000" b="0" i="0" u="none" strike="noStrike" dirty="0" smtClean="0">
                          <a:solidFill>
                            <a:srgbClr val="000099"/>
                          </a:solidFill>
                          <a:effectLst/>
                          <a:latin typeface="Century Gothic" pitchFamily="34" charset="0"/>
                        </a:rPr>
                        <a:t>(*)</a:t>
                      </a:r>
                    </a:p>
                    <a:p>
                      <a:pPr lvl="1" algn="just" fontAlgn="b"/>
                      <a:r>
                        <a:rPr lang="es-CL" sz="1600" b="0" i="0" u="none" strike="noStrike" dirty="0" smtClean="0">
                          <a:solidFill>
                            <a:srgbClr val="FF0000"/>
                          </a:solidFill>
                          <a:effectLst/>
                          <a:latin typeface="Century Gothic" pitchFamily="34" charset="0"/>
                        </a:rPr>
                        <a:t>Requieren aprobación de la SVS</a:t>
                      </a:r>
                      <a:endParaRPr lang="es-CL" sz="1600" b="0" i="0" u="none" strike="noStrike" dirty="0">
                        <a:solidFill>
                          <a:srgbClr val="FF0000"/>
                        </a:solidFill>
                        <a:effectLst/>
                        <a:latin typeface="Century Gothic" pitchFamily="34" charset="0"/>
                      </a:endParaRPr>
                    </a:p>
                  </a:txBody>
                  <a:tcPr marL="9525" marR="9525" marT="9525" marB="0" anchor="ctr">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r>
              <a:tr h="792088">
                <a:tc>
                  <a:txBody>
                    <a:bodyPr/>
                    <a:lstStyle/>
                    <a:p>
                      <a:pPr algn="just" fontAlgn="b"/>
                      <a:endParaRPr lang="es-CL" sz="2000" b="0" i="0" u="none" strike="noStrike" dirty="0">
                        <a:solidFill>
                          <a:srgbClr val="000099"/>
                        </a:solidFill>
                        <a:effectLst/>
                        <a:latin typeface="Century Gothic" pitchFamily="34" charset="0"/>
                      </a:endParaRPr>
                    </a:p>
                  </a:txBody>
                  <a:tcPr marL="9525" marR="9525" marT="9525" marB="0" anchor="ctr">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DCE6F1"/>
                    </a:solidFill>
                  </a:tcPr>
                </a:tc>
                <a:tc>
                  <a:txBody>
                    <a:bodyPr/>
                    <a:lstStyle/>
                    <a:p>
                      <a:pPr algn="just" fontAlgn="b"/>
                      <a:r>
                        <a:rPr lang="es-CL" sz="2000" b="0" i="0" u="none" strike="noStrike" dirty="0" smtClean="0">
                          <a:solidFill>
                            <a:srgbClr val="000099"/>
                          </a:solidFill>
                          <a:effectLst/>
                          <a:latin typeface="Century Gothic" pitchFamily="34" charset="0"/>
                        </a:rPr>
                        <a:t>Pólizas Seguro </a:t>
                      </a:r>
                      <a:r>
                        <a:rPr lang="es-CL" sz="2000" b="0" i="0" u="none" strike="noStrike" dirty="0">
                          <a:solidFill>
                            <a:srgbClr val="000099"/>
                          </a:solidFill>
                          <a:effectLst/>
                          <a:latin typeface="Century Gothic" pitchFamily="34" charset="0"/>
                        </a:rPr>
                        <a:t>A</a:t>
                      </a:r>
                      <a:r>
                        <a:rPr lang="es-CL" sz="2000" b="0" i="0" u="none" strike="noStrike" dirty="0" smtClean="0">
                          <a:solidFill>
                            <a:srgbClr val="000099"/>
                          </a:solidFill>
                          <a:effectLst/>
                          <a:latin typeface="Century Gothic" pitchFamily="34" charset="0"/>
                        </a:rPr>
                        <a:t>grícola (10 </a:t>
                      </a:r>
                      <a:r>
                        <a:rPr lang="es-CL" sz="2000" b="0" i="0" u="none" strike="noStrike" dirty="0">
                          <a:solidFill>
                            <a:srgbClr val="000099"/>
                          </a:solidFill>
                          <a:effectLst/>
                          <a:latin typeface="Century Gothic" pitchFamily="34" charset="0"/>
                        </a:rPr>
                        <a:t>POL y 4 </a:t>
                      </a:r>
                      <a:r>
                        <a:rPr lang="es-CL" sz="2000" b="0" i="0" u="none" strike="noStrike" dirty="0" smtClean="0">
                          <a:solidFill>
                            <a:srgbClr val="000099"/>
                          </a:solidFill>
                          <a:effectLst/>
                          <a:latin typeface="Century Gothic" pitchFamily="34" charset="0"/>
                        </a:rPr>
                        <a:t>Cláusulas)</a:t>
                      </a:r>
                      <a:endParaRPr lang="es-CL" sz="2000" b="0" i="0" u="none" strike="noStrike" dirty="0">
                        <a:solidFill>
                          <a:srgbClr val="000099"/>
                        </a:solidFill>
                        <a:effectLst/>
                        <a:latin typeface="Century Gothic" pitchFamily="34" charset="0"/>
                      </a:endParaRPr>
                    </a:p>
                  </a:txBody>
                  <a:tcPr marL="9525" marR="9525" marT="9525" marB="0" anchor="ctr">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DCE6F1"/>
                    </a:solidFill>
                  </a:tcPr>
                </a:tc>
              </a:tr>
              <a:tr h="792088">
                <a:tc>
                  <a:txBody>
                    <a:bodyPr/>
                    <a:lstStyle/>
                    <a:p>
                      <a:pPr algn="just" fontAlgn="b"/>
                      <a:endParaRPr lang="es-CL" sz="2000" b="0" i="0" u="none" strike="noStrike" dirty="0">
                        <a:solidFill>
                          <a:srgbClr val="000099"/>
                        </a:solidFill>
                        <a:effectLst/>
                        <a:latin typeface="Century Gothic" pitchFamily="34" charset="0"/>
                      </a:endParaRPr>
                    </a:p>
                  </a:txBody>
                  <a:tcPr marL="9525" marR="9525" marT="9525" marB="0" anchor="ctr">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just" fontAlgn="b"/>
                      <a:r>
                        <a:rPr lang="es-CL" sz="2000" b="0" i="0" u="none" strike="noStrike" dirty="0">
                          <a:solidFill>
                            <a:srgbClr val="000099"/>
                          </a:solidFill>
                          <a:effectLst/>
                          <a:latin typeface="Century Gothic" pitchFamily="34" charset="0"/>
                        </a:rPr>
                        <a:t>Pólizas APV </a:t>
                      </a:r>
                      <a:r>
                        <a:rPr lang="es-CL" sz="2000" b="0" i="0" u="none" strike="noStrike" dirty="0" smtClean="0">
                          <a:solidFill>
                            <a:srgbClr val="000099"/>
                          </a:solidFill>
                          <a:effectLst/>
                          <a:latin typeface="Century Gothic" pitchFamily="34" charset="0"/>
                        </a:rPr>
                        <a:t>y</a:t>
                      </a:r>
                      <a:r>
                        <a:rPr lang="es-CL" sz="2000" b="0" i="0" u="none" strike="noStrike" baseline="0" dirty="0" smtClean="0">
                          <a:solidFill>
                            <a:srgbClr val="000099"/>
                          </a:solidFill>
                          <a:effectLst/>
                          <a:latin typeface="Century Gothic" pitchFamily="34" charset="0"/>
                        </a:rPr>
                        <a:t> APVC (</a:t>
                      </a:r>
                      <a:r>
                        <a:rPr lang="es-CL" sz="2000" b="0" i="0" u="none" strike="noStrike" dirty="0" smtClean="0">
                          <a:solidFill>
                            <a:srgbClr val="000099"/>
                          </a:solidFill>
                          <a:effectLst/>
                          <a:latin typeface="Century Gothic" pitchFamily="34" charset="0"/>
                        </a:rPr>
                        <a:t>12 </a:t>
                      </a:r>
                      <a:r>
                        <a:rPr lang="es-CL" sz="2000" b="0" i="0" u="none" strike="noStrike" dirty="0">
                          <a:solidFill>
                            <a:srgbClr val="000099"/>
                          </a:solidFill>
                          <a:effectLst/>
                          <a:latin typeface="Century Gothic" pitchFamily="34" charset="0"/>
                        </a:rPr>
                        <a:t>POL y 9 </a:t>
                      </a:r>
                      <a:r>
                        <a:rPr lang="es-CL" sz="2000" b="0" i="0" u="none" strike="noStrike" dirty="0" smtClean="0">
                          <a:solidFill>
                            <a:srgbClr val="000099"/>
                          </a:solidFill>
                          <a:effectLst/>
                          <a:latin typeface="Century Gothic" pitchFamily="34" charset="0"/>
                        </a:rPr>
                        <a:t>Cláusulas)</a:t>
                      </a:r>
                    </a:p>
                    <a:p>
                      <a:pPr marL="457200" marR="0" lvl="2" indent="0" algn="just" defTabSz="914400" rtl="0" eaLnBrk="1" fontAlgn="b" latinLnBrk="0" hangingPunct="1">
                        <a:lnSpc>
                          <a:spcPct val="100000"/>
                        </a:lnSpc>
                        <a:spcBef>
                          <a:spcPts val="0"/>
                        </a:spcBef>
                        <a:spcAft>
                          <a:spcPts val="0"/>
                        </a:spcAft>
                        <a:buClrTx/>
                        <a:buSzTx/>
                        <a:buFontTx/>
                        <a:buNone/>
                        <a:tabLst/>
                        <a:defRPr/>
                      </a:pPr>
                      <a:r>
                        <a:rPr lang="es-CL" sz="1600" b="0" i="0" u="none" strike="noStrike" dirty="0" smtClean="0">
                          <a:solidFill>
                            <a:srgbClr val="FF0000"/>
                          </a:solidFill>
                          <a:effectLst/>
                          <a:latin typeface="Century Gothic" pitchFamily="34" charset="0"/>
                        </a:rPr>
                        <a:t>Requieren autorización de la SVS</a:t>
                      </a:r>
                    </a:p>
                  </a:txBody>
                  <a:tcPr marL="9525" marR="9525" marT="9525" marB="0" anchor="ctr">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r>
            </a:tbl>
          </a:graphicData>
        </a:graphic>
      </p:graphicFrame>
      <p:sp>
        <p:nvSpPr>
          <p:cNvPr id="5" name="4 CuadroTexto"/>
          <p:cNvSpPr txBox="1"/>
          <p:nvPr/>
        </p:nvSpPr>
        <p:spPr>
          <a:xfrm>
            <a:off x="539552" y="5633372"/>
            <a:ext cx="7594769" cy="1107996"/>
          </a:xfrm>
          <a:prstGeom prst="rect">
            <a:avLst/>
          </a:prstGeom>
          <a:noFill/>
        </p:spPr>
        <p:txBody>
          <a:bodyPr wrap="square" rtlCol="0">
            <a:spAutoFit/>
          </a:bodyPr>
          <a:lstStyle/>
          <a:p>
            <a:r>
              <a:rPr lang="es-CL" sz="1100" dirty="0" smtClean="0">
                <a:latin typeface="Century Gothic" pitchFamily="34" charset="0"/>
              </a:rPr>
              <a:t>(*) El DL N°1.092 de 1975 DISPONE </a:t>
            </a:r>
            <a:r>
              <a:rPr lang="es-CL" sz="1100" dirty="0">
                <a:latin typeface="Century Gothic" pitchFamily="34" charset="0"/>
              </a:rPr>
              <a:t>OBLIGATORIEDAD DEL SEGURO DE VIDA PARA EL PERSONAL DE LAS FUERZAS ARMADAS Y CARABINEROS </a:t>
            </a:r>
            <a:r>
              <a:rPr lang="es-CL" sz="1100" dirty="0" smtClean="0">
                <a:latin typeface="Century Gothic" pitchFamily="34" charset="0"/>
              </a:rPr>
              <a:t>.</a:t>
            </a:r>
          </a:p>
          <a:p>
            <a:pPr algn="just"/>
            <a:r>
              <a:rPr lang="es-CL" sz="1100" dirty="0" smtClean="0">
                <a:latin typeface="Century Gothic" pitchFamily="34" charset="0"/>
              </a:rPr>
              <a:t>Art. 2°: </a:t>
            </a:r>
            <a:r>
              <a:rPr lang="es-CL" sz="1100" dirty="0">
                <a:latin typeface="Century Gothic" pitchFamily="34" charset="0"/>
              </a:rPr>
              <a:t>Los planes de seguros, tanto del Primer como del Segundo Grupo, que las </a:t>
            </a:r>
            <a:r>
              <a:rPr lang="es-CL" sz="1100" dirty="0" smtClean="0">
                <a:latin typeface="Century Gothic" pitchFamily="34" charset="0"/>
              </a:rPr>
              <a:t>Mutualidades Institucionales establezcan </a:t>
            </a:r>
            <a:r>
              <a:rPr lang="es-CL" sz="1100" dirty="0">
                <a:latin typeface="Century Gothic" pitchFamily="34" charset="0"/>
              </a:rPr>
              <a:t>en favor de las personas indicadas en el artículo anterior, sea por medio </a:t>
            </a:r>
            <a:r>
              <a:rPr lang="es-CL" sz="1100" dirty="0" smtClean="0">
                <a:latin typeface="Century Gothic" pitchFamily="34" charset="0"/>
              </a:rPr>
              <a:t>de pólizas </a:t>
            </a:r>
            <a:r>
              <a:rPr lang="es-CL" sz="1100" dirty="0">
                <a:latin typeface="Century Gothic" pitchFamily="34" charset="0"/>
              </a:rPr>
              <a:t>de seguros individuales o colectivos o mediante otras formas de contratación, según corresponda</a:t>
            </a:r>
            <a:r>
              <a:rPr lang="es-CL" sz="1100" dirty="0" smtClean="0">
                <a:latin typeface="Century Gothic" pitchFamily="34" charset="0"/>
              </a:rPr>
              <a:t>, deberán </a:t>
            </a:r>
            <a:r>
              <a:rPr lang="es-CL" sz="1100" dirty="0">
                <a:latin typeface="Century Gothic" pitchFamily="34" charset="0"/>
              </a:rPr>
              <a:t>contar previamente con </a:t>
            </a:r>
            <a:r>
              <a:rPr lang="es-CL" sz="1100" dirty="0" smtClean="0">
                <a:latin typeface="Century Gothic" pitchFamily="34" charset="0"/>
              </a:rPr>
              <a:t>la aprobación </a:t>
            </a:r>
            <a:r>
              <a:rPr lang="es-CL" sz="1100" dirty="0">
                <a:latin typeface="Century Gothic" pitchFamily="34" charset="0"/>
              </a:rPr>
              <a:t>de la Superintendencia de Valores y Seguros.</a:t>
            </a:r>
          </a:p>
        </p:txBody>
      </p:sp>
      <p:sp>
        <p:nvSpPr>
          <p:cNvPr id="6" name="5 CuadroTexto"/>
          <p:cNvSpPr txBox="1"/>
          <p:nvPr/>
        </p:nvSpPr>
        <p:spPr>
          <a:xfrm>
            <a:off x="251519" y="77723"/>
            <a:ext cx="8640960" cy="830997"/>
          </a:xfrm>
          <a:prstGeom prst="rect">
            <a:avLst/>
          </a:prstGeom>
          <a:noFill/>
        </p:spPr>
        <p:txBody>
          <a:bodyPr wrap="square" rtlCol="0">
            <a:spAutoFit/>
          </a:bodyPr>
          <a:lstStyle/>
          <a:p>
            <a:pPr marL="533400" indent="-533400">
              <a:buFont typeface="+mj-lt"/>
              <a:buAutoNum type="romanUcPeriod" startAt="4"/>
            </a:pPr>
            <a:r>
              <a:rPr lang="es-CL" sz="2400" b="1" dirty="0" smtClean="0">
                <a:solidFill>
                  <a:srgbClr val="000099"/>
                </a:solidFill>
                <a:latin typeface="Century Gothic" pitchFamily="34" charset="0"/>
              </a:rPr>
              <a:t>IMPLEMENTACIÓN DE LAS NUEVAS NORMAS DEL CONTRATO DE SEGURO</a:t>
            </a:r>
          </a:p>
        </p:txBody>
      </p:sp>
    </p:spTree>
    <p:extLst>
      <p:ext uri="{BB962C8B-B14F-4D97-AF65-F5344CB8AC3E}">
        <p14:creationId xmlns:p14="http://schemas.microsoft.com/office/powerpoint/2010/main" val="2853397169"/>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2000" b="-2000"/>
          </a:stretch>
        </a:blipFill>
        <a:effectLst/>
      </p:bgPr>
    </p:bg>
    <p:spTree>
      <p:nvGrpSpPr>
        <p:cNvPr id="1" name=""/>
        <p:cNvGrpSpPr/>
        <p:nvPr/>
      </p:nvGrpSpPr>
      <p:grpSpPr>
        <a:xfrm>
          <a:off x="0" y="0"/>
          <a:ext cx="0" cy="0"/>
          <a:chOff x="0" y="0"/>
          <a:chExt cx="0" cy="0"/>
        </a:xfrm>
      </p:grpSpPr>
      <p:sp>
        <p:nvSpPr>
          <p:cNvPr id="9" name="6 CuadroTexto"/>
          <p:cNvSpPr txBox="1"/>
          <p:nvPr/>
        </p:nvSpPr>
        <p:spPr>
          <a:xfrm>
            <a:off x="6228184" y="6416508"/>
            <a:ext cx="1152128" cy="360040"/>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es-CL" sz="1400" dirty="0">
              <a:ln>
                <a:noFill/>
              </a:ln>
              <a:solidFill>
                <a:srgbClr val="003366"/>
              </a:solidFill>
            </a:endParaRPr>
          </a:p>
        </p:txBody>
      </p:sp>
      <p:sp>
        <p:nvSpPr>
          <p:cNvPr id="10" name="5 CuadroTexto"/>
          <p:cNvSpPr txBox="1"/>
          <p:nvPr/>
        </p:nvSpPr>
        <p:spPr>
          <a:xfrm>
            <a:off x="2123728" y="6150892"/>
            <a:ext cx="5053528" cy="350696"/>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s-CL" sz="1800" b="1" dirty="0" smtClean="0">
                <a:ln>
                  <a:noFill/>
                </a:ln>
                <a:solidFill>
                  <a:srgbClr val="660066"/>
                </a:solidFill>
                <a:latin typeface="Century Gothic" pitchFamily="34" charset="0"/>
              </a:rPr>
              <a:t>720 pólizas  y  </a:t>
            </a:r>
            <a:r>
              <a:rPr lang="es-CL" sz="1800" b="1" dirty="0" smtClean="0">
                <a:solidFill>
                  <a:srgbClr val="660066"/>
                </a:solidFill>
                <a:latin typeface="Century Gothic" pitchFamily="34" charset="0"/>
              </a:rPr>
              <a:t>807 </a:t>
            </a:r>
            <a:r>
              <a:rPr lang="es-CL" sz="1800" b="1" dirty="0">
                <a:solidFill>
                  <a:srgbClr val="660066"/>
                </a:solidFill>
                <a:latin typeface="Century Gothic" pitchFamily="34" charset="0"/>
              </a:rPr>
              <a:t>cláusulas</a:t>
            </a:r>
          </a:p>
          <a:p>
            <a:endParaRPr lang="es-CL" sz="1800" b="1" dirty="0">
              <a:ln>
                <a:noFill/>
              </a:ln>
              <a:solidFill>
                <a:srgbClr val="660066"/>
              </a:solidFill>
              <a:latin typeface="Century Gothic" pitchFamily="34" charset="0"/>
            </a:endParaRPr>
          </a:p>
        </p:txBody>
      </p:sp>
      <p:sp>
        <p:nvSpPr>
          <p:cNvPr id="7" name="6 CuadroTexto"/>
          <p:cNvSpPr txBox="1"/>
          <p:nvPr/>
        </p:nvSpPr>
        <p:spPr>
          <a:xfrm>
            <a:off x="251519" y="1170330"/>
            <a:ext cx="8640959" cy="461665"/>
          </a:xfrm>
          <a:prstGeom prst="rect">
            <a:avLst/>
          </a:prstGeom>
          <a:noFill/>
        </p:spPr>
        <p:txBody>
          <a:bodyPr wrap="square" rtlCol="0">
            <a:spAutoFit/>
          </a:bodyPr>
          <a:lstStyle/>
          <a:p>
            <a:r>
              <a:rPr lang="es-CL" sz="2400" i="1" dirty="0" smtClean="0">
                <a:solidFill>
                  <a:srgbClr val="FF0000"/>
                </a:solidFill>
              </a:rPr>
              <a:t>El Depósito de Pólizas contiene 1.527 textos de pólizas y cláusulas.</a:t>
            </a:r>
            <a:endParaRPr lang="es-CL" sz="2400" i="1" dirty="0">
              <a:solidFill>
                <a:srgbClr val="FF0000"/>
              </a:solidFill>
            </a:endParaRPr>
          </a:p>
        </p:txBody>
      </p:sp>
      <p:graphicFrame>
        <p:nvGraphicFramePr>
          <p:cNvPr id="12" name="1 Gráfico"/>
          <p:cNvGraphicFramePr>
            <a:graphicFrameLocks/>
          </p:cNvGraphicFramePr>
          <p:nvPr>
            <p:extLst>
              <p:ext uri="{D42A27DB-BD31-4B8C-83A1-F6EECF244321}">
                <p14:modId xmlns:p14="http://schemas.microsoft.com/office/powerpoint/2010/main" val="1843178782"/>
              </p:ext>
            </p:extLst>
          </p:nvPr>
        </p:nvGraphicFramePr>
        <p:xfrm>
          <a:off x="843744" y="1724328"/>
          <a:ext cx="6840760" cy="3980974"/>
        </p:xfrm>
        <a:graphic>
          <a:graphicData uri="http://schemas.openxmlformats.org/drawingml/2006/chart">
            <c:chart xmlns:c="http://schemas.openxmlformats.org/drawingml/2006/chart" xmlns:r="http://schemas.openxmlformats.org/officeDocument/2006/relationships" r:id="rId3"/>
          </a:graphicData>
        </a:graphic>
      </p:graphicFrame>
      <p:sp>
        <p:nvSpPr>
          <p:cNvPr id="8" name="7 CuadroTexto"/>
          <p:cNvSpPr txBox="1"/>
          <p:nvPr/>
        </p:nvSpPr>
        <p:spPr>
          <a:xfrm>
            <a:off x="251519" y="77723"/>
            <a:ext cx="8640960" cy="830997"/>
          </a:xfrm>
          <a:prstGeom prst="rect">
            <a:avLst/>
          </a:prstGeom>
          <a:noFill/>
        </p:spPr>
        <p:txBody>
          <a:bodyPr wrap="square" rtlCol="0">
            <a:spAutoFit/>
          </a:bodyPr>
          <a:lstStyle/>
          <a:p>
            <a:pPr marL="533400" indent="-533400">
              <a:buFont typeface="+mj-lt"/>
              <a:buAutoNum type="romanUcPeriod" startAt="4"/>
            </a:pPr>
            <a:r>
              <a:rPr lang="es-CL" sz="2400" b="1" dirty="0" smtClean="0">
                <a:solidFill>
                  <a:srgbClr val="000099"/>
                </a:solidFill>
                <a:latin typeface="Century Gothic" pitchFamily="34" charset="0"/>
              </a:rPr>
              <a:t>IMPLEMENTACIÓN DE LAS NUEVAS NORMAS DEL CONTRATO DE SEGURO</a:t>
            </a:r>
          </a:p>
        </p:txBody>
      </p:sp>
    </p:spTree>
    <p:extLst>
      <p:ext uri="{BB962C8B-B14F-4D97-AF65-F5344CB8AC3E}">
        <p14:creationId xmlns:p14="http://schemas.microsoft.com/office/powerpoint/2010/main" val="1763539124"/>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2000" b="-2000"/>
          </a:stretch>
        </a:blipFill>
        <a:effectLst/>
      </p:bgPr>
    </p:bg>
    <p:spTree>
      <p:nvGrpSpPr>
        <p:cNvPr id="1" name=""/>
        <p:cNvGrpSpPr/>
        <p:nvPr/>
      </p:nvGrpSpPr>
      <p:grpSpPr>
        <a:xfrm>
          <a:off x="0" y="0"/>
          <a:ext cx="0" cy="0"/>
          <a:chOff x="0" y="0"/>
          <a:chExt cx="0" cy="0"/>
        </a:xfrm>
      </p:grpSpPr>
      <p:sp>
        <p:nvSpPr>
          <p:cNvPr id="3" name="2 CuadroTexto"/>
          <p:cNvSpPr txBox="1"/>
          <p:nvPr/>
        </p:nvSpPr>
        <p:spPr>
          <a:xfrm>
            <a:off x="349856" y="1052736"/>
            <a:ext cx="7247185" cy="523220"/>
          </a:xfrm>
          <a:prstGeom prst="rect">
            <a:avLst/>
          </a:prstGeom>
          <a:noFill/>
        </p:spPr>
        <p:txBody>
          <a:bodyPr wrap="square" rtlCol="0">
            <a:spAutoFit/>
          </a:bodyPr>
          <a:lstStyle/>
          <a:p>
            <a:r>
              <a:rPr lang="es-CL" sz="2800" b="1" dirty="0" smtClean="0">
                <a:solidFill>
                  <a:srgbClr val="002060"/>
                </a:solidFill>
                <a:latin typeface="Century Gothic" pitchFamily="34" charset="0"/>
              </a:rPr>
              <a:t>Modelos de Pólizas Depositadas</a:t>
            </a:r>
            <a:endParaRPr lang="es-CL" sz="2800" b="1" dirty="0">
              <a:solidFill>
                <a:srgbClr val="002060"/>
              </a:solidFill>
              <a:latin typeface="Century Gothic" pitchFamily="34" charset="0"/>
            </a:endParaRPr>
          </a:p>
        </p:txBody>
      </p:sp>
      <p:graphicFrame>
        <p:nvGraphicFramePr>
          <p:cNvPr id="4" name="2 Gráfico"/>
          <p:cNvGraphicFramePr>
            <a:graphicFrameLocks/>
          </p:cNvGraphicFramePr>
          <p:nvPr>
            <p:extLst>
              <p:ext uri="{D42A27DB-BD31-4B8C-83A1-F6EECF244321}">
                <p14:modId xmlns:p14="http://schemas.microsoft.com/office/powerpoint/2010/main" val="1842371587"/>
              </p:ext>
            </p:extLst>
          </p:nvPr>
        </p:nvGraphicFramePr>
        <p:xfrm>
          <a:off x="291952" y="1170330"/>
          <a:ext cx="8528520" cy="5499030"/>
        </p:xfrm>
        <a:graphic>
          <a:graphicData uri="http://schemas.openxmlformats.org/drawingml/2006/chart">
            <c:chart xmlns:c="http://schemas.openxmlformats.org/drawingml/2006/chart" xmlns:r="http://schemas.openxmlformats.org/officeDocument/2006/relationships" r:id="rId3"/>
          </a:graphicData>
        </a:graphic>
      </p:graphicFrame>
      <p:sp>
        <p:nvSpPr>
          <p:cNvPr id="5" name="4 CuadroTexto"/>
          <p:cNvSpPr txBox="1"/>
          <p:nvPr/>
        </p:nvSpPr>
        <p:spPr>
          <a:xfrm>
            <a:off x="251519" y="77723"/>
            <a:ext cx="8640960" cy="830997"/>
          </a:xfrm>
          <a:prstGeom prst="rect">
            <a:avLst/>
          </a:prstGeom>
          <a:noFill/>
        </p:spPr>
        <p:txBody>
          <a:bodyPr wrap="square" rtlCol="0">
            <a:spAutoFit/>
          </a:bodyPr>
          <a:lstStyle/>
          <a:p>
            <a:pPr marL="533400" indent="-533400">
              <a:buFont typeface="+mj-lt"/>
              <a:buAutoNum type="romanUcPeriod" startAt="4"/>
            </a:pPr>
            <a:r>
              <a:rPr lang="es-CL" sz="2400" b="1" dirty="0" smtClean="0">
                <a:solidFill>
                  <a:srgbClr val="000099"/>
                </a:solidFill>
                <a:latin typeface="Century Gothic" pitchFamily="34" charset="0"/>
              </a:rPr>
              <a:t>IMPLEMENTACIÓN DE LAS NUEVAS NORMAS DEL CONTRATO DE SEGURO</a:t>
            </a:r>
          </a:p>
        </p:txBody>
      </p:sp>
    </p:spTree>
    <p:extLst>
      <p:ext uri="{BB962C8B-B14F-4D97-AF65-F5344CB8AC3E}">
        <p14:creationId xmlns:p14="http://schemas.microsoft.com/office/powerpoint/2010/main" val="42727597"/>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2000" b="-2000"/>
          </a:stretch>
        </a:blipFill>
        <a:effectLst/>
      </p:bgPr>
    </p:bg>
    <p:spTree>
      <p:nvGrpSpPr>
        <p:cNvPr id="1" name=""/>
        <p:cNvGrpSpPr/>
        <p:nvPr/>
      </p:nvGrpSpPr>
      <p:grpSpPr>
        <a:xfrm>
          <a:off x="0" y="0"/>
          <a:ext cx="0" cy="0"/>
          <a:chOff x="0" y="0"/>
          <a:chExt cx="0" cy="0"/>
        </a:xfrm>
      </p:grpSpPr>
      <p:sp>
        <p:nvSpPr>
          <p:cNvPr id="3" name="2 CuadroTexto"/>
          <p:cNvSpPr txBox="1"/>
          <p:nvPr/>
        </p:nvSpPr>
        <p:spPr>
          <a:xfrm>
            <a:off x="755576" y="889556"/>
            <a:ext cx="7056784" cy="523220"/>
          </a:xfrm>
          <a:prstGeom prst="rect">
            <a:avLst/>
          </a:prstGeom>
          <a:noFill/>
        </p:spPr>
        <p:txBody>
          <a:bodyPr wrap="square" rtlCol="0">
            <a:spAutoFit/>
          </a:bodyPr>
          <a:lstStyle/>
          <a:p>
            <a:r>
              <a:rPr lang="es-CL" sz="2800" b="1" dirty="0" smtClean="0">
                <a:solidFill>
                  <a:srgbClr val="002060"/>
                </a:solidFill>
                <a:latin typeface="Century Gothic" pitchFamily="34" charset="0"/>
              </a:rPr>
              <a:t>Modelos de Pólizas Vigentes (*)</a:t>
            </a:r>
            <a:endParaRPr lang="es-CL" sz="2800" b="1" dirty="0">
              <a:solidFill>
                <a:srgbClr val="002060"/>
              </a:solidFill>
              <a:latin typeface="Century Gothic" pitchFamily="34" charset="0"/>
            </a:endParaRPr>
          </a:p>
        </p:txBody>
      </p:sp>
      <p:sp>
        <p:nvSpPr>
          <p:cNvPr id="7" name="6 CuadroTexto"/>
          <p:cNvSpPr txBox="1"/>
          <p:nvPr/>
        </p:nvSpPr>
        <p:spPr>
          <a:xfrm>
            <a:off x="899592" y="5445224"/>
            <a:ext cx="7272808" cy="1446550"/>
          </a:xfrm>
          <a:prstGeom prst="rect">
            <a:avLst/>
          </a:prstGeom>
          <a:noFill/>
        </p:spPr>
        <p:txBody>
          <a:bodyPr wrap="square" rtlCol="0">
            <a:spAutoFit/>
          </a:bodyPr>
          <a:lstStyle/>
          <a:p>
            <a:pPr algn="just"/>
            <a:r>
              <a:rPr lang="es-CL" b="1" i="1" dirty="0" smtClean="0">
                <a:solidFill>
                  <a:srgbClr val="FF0000"/>
                </a:solidFill>
                <a:latin typeface="Century Gothic" pitchFamily="34" charset="0"/>
              </a:rPr>
              <a:t>De </a:t>
            </a:r>
            <a:r>
              <a:rPr lang="es-CL" b="1" i="1" dirty="0">
                <a:solidFill>
                  <a:srgbClr val="FF0000"/>
                </a:solidFill>
                <a:latin typeface="Century Gothic" pitchFamily="34" charset="0"/>
              </a:rPr>
              <a:t>los 720 textos </a:t>
            </a:r>
            <a:r>
              <a:rPr lang="es-CL" b="1" i="1" dirty="0" smtClean="0">
                <a:solidFill>
                  <a:srgbClr val="FF0000"/>
                </a:solidFill>
                <a:latin typeface="Century Gothic" pitchFamily="34" charset="0"/>
              </a:rPr>
              <a:t>de pólizas vigentes en el Depósito de Pólizas, las </a:t>
            </a:r>
            <a:r>
              <a:rPr lang="es-CL" b="1" i="1" dirty="0">
                <a:solidFill>
                  <a:srgbClr val="FF0000"/>
                </a:solidFill>
                <a:latin typeface="Century Gothic" pitchFamily="34" charset="0"/>
              </a:rPr>
              <a:t>compañías informan que el año 2012 contrataron con  446 textos distintos de pólizas (</a:t>
            </a:r>
            <a:r>
              <a:rPr lang="es-CL" b="1" i="1" dirty="0" smtClean="0">
                <a:solidFill>
                  <a:srgbClr val="FF0000"/>
                </a:solidFill>
                <a:latin typeface="Century Gothic" pitchFamily="34" charset="0"/>
              </a:rPr>
              <a:t>62%)</a:t>
            </a:r>
            <a:endParaRPr lang="es-CL" b="1" i="1" dirty="0">
              <a:solidFill>
                <a:srgbClr val="FF0000"/>
              </a:solidFill>
              <a:latin typeface="Century Gothic" pitchFamily="34" charset="0"/>
            </a:endParaRPr>
          </a:p>
          <a:p>
            <a:pPr algn="just"/>
            <a:endParaRPr lang="es-CL" b="1" i="1" dirty="0" smtClean="0">
              <a:solidFill>
                <a:srgbClr val="FF0000"/>
              </a:solidFill>
              <a:latin typeface="Century Gothic" pitchFamily="34" charset="0"/>
            </a:endParaRPr>
          </a:p>
          <a:p>
            <a:pPr algn="just"/>
            <a:r>
              <a:rPr lang="es-CL" sz="1600" i="1" dirty="0" smtClean="0">
                <a:latin typeface="Century Gothic" pitchFamily="34" charset="0"/>
              </a:rPr>
              <a:t>(*) Actualizado al 24 de junio de 2013</a:t>
            </a:r>
            <a:r>
              <a:rPr lang="es-CL" sz="1600" i="1" dirty="0" smtClean="0">
                <a:solidFill>
                  <a:srgbClr val="FF0000"/>
                </a:solidFill>
                <a:latin typeface="Century Gothic" pitchFamily="34" charset="0"/>
              </a:rPr>
              <a:t>.</a:t>
            </a:r>
            <a:endParaRPr lang="es-CL" sz="1600" i="1" dirty="0">
              <a:solidFill>
                <a:srgbClr val="FF0000"/>
              </a:solidFill>
              <a:latin typeface="Century Gothic" pitchFamily="34" charset="0"/>
            </a:endParaRPr>
          </a:p>
        </p:txBody>
      </p:sp>
      <p:graphicFrame>
        <p:nvGraphicFramePr>
          <p:cNvPr id="8" name="3 Gráfico"/>
          <p:cNvGraphicFramePr>
            <a:graphicFrameLocks/>
          </p:cNvGraphicFramePr>
          <p:nvPr>
            <p:extLst>
              <p:ext uri="{D42A27DB-BD31-4B8C-83A1-F6EECF244321}">
                <p14:modId xmlns:p14="http://schemas.microsoft.com/office/powerpoint/2010/main" val="4112144549"/>
              </p:ext>
            </p:extLst>
          </p:nvPr>
        </p:nvGraphicFramePr>
        <p:xfrm>
          <a:off x="562943" y="1674385"/>
          <a:ext cx="7681465" cy="3944471"/>
        </p:xfrm>
        <a:graphic>
          <a:graphicData uri="http://schemas.openxmlformats.org/drawingml/2006/chart">
            <c:chart xmlns:c="http://schemas.openxmlformats.org/drawingml/2006/chart" xmlns:r="http://schemas.openxmlformats.org/officeDocument/2006/relationships" r:id="rId3"/>
          </a:graphicData>
        </a:graphic>
      </p:graphicFrame>
      <p:sp>
        <p:nvSpPr>
          <p:cNvPr id="11" name="10 CuadroTexto"/>
          <p:cNvSpPr txBox="1"/>
          <p:nvPr/>
        </p:nvSpPr>
        <p:spPr>
          <a:xfrm>
            <a:off x="251519" y="77723"/>
            <a:ext cx="8640960" cy="830997"/>
          </a:xfrm>
          <a:prstGeom prst="rect">
            <a:avLst/>
          </a:prstGeom>
          <a:noFill/>
        </p:spPr>
        <p:txBody>
          <a:bodyPr wrap="square" rtlCol="0">
            <a:spAutoFit/>
          </a:bodyPr>
          <a:lstStyle/>
          <a:p>
            <a:pPr marL="533400" indent="-533400">
              <a:buFont typeface="+mj-lt"/>
              <a:buAutoNum type="romanUcPeriod" startAt="4"/>
            </a:pPr>
            <a:r>
              <a:rPr lang="es-CL" sz="2400" b="1" dirty="0" smtClean="0">
                <a:solidFill>
                  <a:srgbClr val="000099"/>
                </a:solidFill>
                <a:latin typeface="Century Gothic" pitchFamily="34" charset="0"/>
              </a:rPr>
              <a:t>IMPLEMENTACIÓN DE LAS NUEVAS NORMAS DEL CONTRATO DE SEGURO</a:t>
            </a:r>
          </a:p>
        </p:txBody>
      </p:sp>
    </p:spTree>
    <p:extLst>
      <p:ext uri="{BB962C8B-B14F-4D97-AF65-F5344CB8AC3E}">
        <p14:creationId xmlns:p14="http://schemas.microsoft.com/office/powerpoint/2010/main" val="564180627"/>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827584" y="1600200"/>
            <a:ext cx="7272808" cy="4525963"/>
          </a:xfrm>
        </p:spPr>
        <p:txBody>
          <a:bodyPr/>
          <a:lstStyle/>
          <a:p>
            <a:pPr marL="0" indent="0" algn="just">
              <a:lnSpc>
                <a:spcPct val="150000"/>
              </a:lnSpc>
              <a:buNone/>
            </a:pPr>
            <a:r>
              <a:rPr lang="es-CL" dirty="0" smtClean="0">
                <a:solidFill>
                  <a:srgbClr val="0000CC"/>
                </a:solidFill>
              </a:rPr>
              <a:t>Más allá de efectos puntuales que se puedan producir, se destacan beneficios en distintos ámbitos.</a:t>
            </a:r>
            <a:endParaRPr lang="es-CL" dirty="0">
              <a:solidFill>
                <a:srgbClr val="0000CC"/>
              </a:solidFill>
            </a:endParaRPr>
          </a:p>
        </p:txBody>
      </p:sp>
      <p:sp>
        <p:nvSpPr>
          <p:cNvPr id="5" name="4 Rectángulo"/>
          <p:cNvSpPr/>
          <p:nvPr/>
        </p:nvSpPr>
        <p:spPr>
          <a:xfrm>
            <a:off x="179512" y="231031"/>
            <a:ext cx="8496944" cy="461665"/>
          </a:xfrm>
          <a:prstGeom prst="rect">
            <a:avLst/>
          </a:prstGeom>
        </p:spPr>
        <p:txBody>
          <a:bodyPr wrap="square">
            <a:spAutoFit/>
          </a:bodyPr>
          <a:lstStyle/>
          <a:p>
            <a:pPr marL="533400" indent="-533400">
              <a:buFont typeface="+mj-lt"/>
              <a:buAutoNum type="romanUcPeriod" startAt="5"/>
            </a:pPr>
            <a:r>
              <a:rPr lang="es-CL" sz="2400" b="1" dirty="0" smtClean="0">
                <a:solidFill>
                  <a:srgbClr val="000099"/>
                </a:solidFill>
                <a:latin typeface="Century Gothic" pitchFamily="34" charset="0"/>
              </a:rPr>
              <a:t>COMENTARIOS FINALES</a:t>
            </a:r>
          </a:p>
        </p:txBody>
      </p:sp>
    </p:spTree>
    <p:extLst>
      <p:ext uri="{BB962C8B-B14F-4D97-AF65-F5344CB8AC3E}">
        <p14:creationId xmlns:p14="http://schemas.microsoft.com/office/powerpoint/2010/main" val="1606312752"/>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t="-2000" b="-2000"/>
          </a:stretch>
        </a:blipFill>
        <a:effectLst/>
      </p:bgPr>
    </p:bg>
    <p:spTree>
      <p:nvGrpSpPr>
        <p:cNvPr id="1" name=""/>
        <p:cNvGrpSpPr/>
        <p:nvPr/>
      </p:nvGrpSpPr>
      <p:grpSpPr>
        <a:xfrm>
          <a:off x="0" y="0"/>
          <a:ext cx="0" cy="0"/>
          <a:chOff x="0" y="0"/>
          <a:chExt cx="0" cy="0"/>
        </a:xfrm>
      </p:grpSpPr>
      <p:sp>
        <p:nvSpPr>
          <p:cNvPr id="36866" name="Rectangle 2"/>
          <p:cNvSpPr>
            <a:spLocks noGrp="1"/>
          </p:cNvSpPr>
          <p:nvPr>
            <p:ph type="title"/>
          </p:nvPr>
        </p:nvSpPr>
        <p:spPr>
          <a:xfrm>
            <a:off x="323528" y="836712"/>
            <a:ext cx="8164513" cy="638944"/>
          </a:xfrm>
        </p:spPr>
        <p:txBody>
          <a:bodyPr>
            <a:normAutofit fontScale="90000"/>
          </a:bodyPr>
          <a:lstStyle/>
          <a:p>
            <a:pPr algn="l"/>
            <a:r>
              <a:rPr lang="es-CL" sz="2400" b="1" u="sng" dirty="0" smtClean="0">
                <a:solidFill>
                  <a:srgbClr val="0066CC"/>
                </a:solidFill>
                <a:latin typeface="Century Gothic" pitchFamily="34" charset="0"/>
                <a:cs typeface="Verdana" pitchFamily="34" charset="0"/>
              </a:rPr>
              <a:t/>
            </a:r>
            <a:br>
              <a:rPr lang="es-CL" sz="2400" b="1" u="sng" dirty="0" smtClean="0">
                <a:solidFill>
                  <a:srgbClr val="0066CC"/>
                </a:solidFill>
                <a:latin typeface="Century Gothic" pitchFamily="34" charset="0"/>
                <a:cs typeface="Verdana" pitchFamily="34" charset="0"/>
              </a:rPr>
            </a:br>
            <a:r>
              <a:rPr lang="es-CL" sz="2400" b="1" u="sng" dirty="0">
                <a:solidFill>
                  <a:srgbClr val="0066CC"/>
                </a:solidFill>
                <a:latin typeface="Century Gothic" pitchFamily="34" charset="0"/>
                <a:cs typeface="Verdana" pitchFamily="34" charset="0"/>
              </a:rPr>
              <a:t/>
            </a:r>
            <a:br>
              <a:rPr lang="es-CL" sz="2400" b="1" u="sng" dirty="0">
                <a:solidFill>
                  <a:srgbClr val="0066CC"/>
                </a:solidFill>
                <a:latin typeface="Century Gothic" pitchFamily="34" charset="0"/>
                <a:cs typeface="Verdana" pitchFamily="34" charset="0"/>
              </a:rPr>
            </a:br>
            <a:r>
              <a:rPr lang="es-CL" sz="2400" b="1" u="sng" dirty="0" smtClean="0">
                <a:solidFill>
                  <a:srgbClr val="0066CC"/>
                </a:solidFill>
                <a:latin typeface="Century Gothic" pitchFamily="34" charset="0"/>
                <a:cs typeface="Verdana" pitchFamily="34" charset="0"/>
              </a:rPr>
              <a:t>Para el regulador:</a:t>
            </a:r>
            <a:endParaRPr lang="es-ES" sz="2400" b="1" u="sng" dirty="0" smtClean="0">
              <a:solidFill>
                <a:srgbClr val="0066CC"/>
              </a:solidFill>
              <a:latin typeface="Century Gothic" pitchFamily="34" charset="0"/>
              <a:cs typeface="Verdana" pitchFamily="34" charset="0"/>
            </a:endParaRPr>
          </a:p>
        </p:txBody>
      </p:sp>
      <p:sp>
        <p:nvSpPr>
          <p:cNvPr id="36867" name="Rectangle 3"/>
          <p:cNvSpPr>
            <a:spLocks noGrp="1"/>
          </p:cNvSpPr>
          <p:nvPr>
            <p:ph sz="half" idx="1"/>
          </p:nvPr>
        </p:nvSpPr>
        <p:spPr>
          <a:xfrm>
            <a:off x="323528" y="1340768"/>
            <a:ext cx="8177213" cy="5152008"/>
          </a:xfrm>
        </p:spPr>
        <p:txBody>
          <a:bodyPr vert="horz" lIns="91440" tIns="45720" rIns="91440" bIns="45720" rtlCol="0">
            <a:noAutofit/>
          </a:bodyPr>
          <a:lstStyle/>
          <a:p>
            <a:pPr marL="0" indent="0" algn="just">
              <a:lnSpc>
                <a:spcPct val="120000"/>
              </a:lnSpc>
              <a:buClr>
                <a:srgbClr val="CC9900"/>
              </a:buClr>
              <a:buSzPct val="180000"/>
              <a:buNone/>
            </a:pPr>
            <a:endParaRPr lang="es-CL" sz="1800" dirty="0">
              <a:solidFill>
                <a:srgbClr val="000099"/>
              </a:solidFill>
              <a:latin typeface="Century Gothic" pitchFamily="34" charset="0"/>
            </a:endParaRPr>
          </a:p>
          <a:p>
            <a:pPr algn="just">
              <a:lnSpc>
                <a:spcPct val="120000"/>
              </a:lnSpc>
              <a:buClr>
                <a:srgbClr val="CC9900"/>
              </a:buClr>
              <a:buSzPct val="180000"/>
              <a:buFont typeface="Wingdings" pitchFamily="2" charset="2"/>
              <a:buChar char="§"/>
            </a:pPr>
            <a:r>
              <a:rPr lang="es-CL" sz="1800" dirty="0" smtClean="0">
                <a:solidFill>
                  <a:srgbClr val="000099"/>
                </a:solidFill>
                <a:latin typeface="Century Gothic" pitchFamily="34" charset="0"/>
              </a:rPr>
              <a:t>Para </a:t>
            </a:r>
            <a:r>
              <a:rPr lang="es-CL" sz="1800" dirty="0">
                <a:solidFill>
                  <a:srgbClr val="000099"/>
                </a:solidFill>
                <a:latin typeface="Century Gothic" pitchFamily="34" charset="0"/>
              </a:rPr>
              <a:t>los seguros pequeños y masivos, da un marco claro y objetivo para el contrato, facilitando el diseño y aplicación de las normas que imparta.</a:t>
            </a:r>
          </a:p>
          <a:p>
            <a:pPr algn="just">
              <a:lnSpc>
                <a:spcPct val="120000"/>
              </a:lnSpc>
              <a:buClr>
                <a:srgbClr val="CC9900"/>
              </a:buClr>
              <a:buSzPct val="180000"/>
              <a:buFont typeface="Wingdings" pitchFamily="2" charset="2"/>
              <a:buChar char="§"/>
            </a:pPr>
            <a:endParaRPr lang="es-CL" sz="1800" dirty="0" smtClean="0">
              <a:solidFill>
                <a:srgbClr val="000099"/>
              </a:solidFill>
              <a:latin typeface="Century Gothic" pitchFamily="34" charset="0"/>
            </a:endParaRPr>
          </a:p>
          <a:p>
            <a:pPr algn="just">
              <a:lnSpc>
                <a:spcPct val="120000"/>
              </a:lnSpc>
              <a:buClr>
                <a:srgbClr val="CC9900"/>
              </a:buClr>
              <a:buSzPct val="180000"/>
              <a:buFont typeface="Wingdings" pitchFamily="2" charset="2"/>
              <a:buChar char="§"/>
            </a:pPr>
            <a:r>
              <a:rPr lang="es-CL" sz="1800" dirty="0" smtClean="0">
                <a:solidFill>
                  <a:srgbClr val="000099"/>
                </a:solidFill>
                <a:latin typeface="Century Gothic" pitchFamily="34" charset="0"/>
              </a:rPr>
              <a:t>Se </a:t>
            </a:r>
            <a:r>
              <a:rPr lang="es-CL" sz="1800" dirty="0">
                <a:solidFill>
                  <a:srgbClr val="000099"/>
                </a:solidFill>
                <a:latin typeface="Century Gothic" pitchFamily="34" charset="0"/>
              </a:rPr>
              <a:t>estandarizan los requisitos, obligaciones y derechos de los asegurados y por esta vía, se simplifica la solución de controversias y reclamos.</a:t>
            </a:r>
          </a:p>
          <a:p>
            <a:pPr algn="just">
              <a:lnSpc>
                <a:spcPct val="120000"/>
              </a:lnSpc>
              <a:buClr>
                <a:srgbClr val="CC9900"/>
              </a:buClr>
              <a:buSzPct val="180000"/>
              <a:buFont typeface="Wingdings" pitchFamily="2" charset="2"/>
              <a:buChar char="§"/>
            </a:pPr>
            <a:endParaRPr lang="es-CL" sz="1800" dirty="0" smtClean="0">
              <a:solidFill>
                <a:srgbClr val="000099"/>
              </a:solidFill>
              <a:latin typeface="Century Gothic" pitchFamily="34" charset="0"/>
            </a:endParaRPr>
          </a:p>
          <a:p>
            <a:pPr algn="just">
              <a:lnSpc>
                <a:spcPct val="120000"/>
              </a:lnSpc>
              <a:buClr>
                <a:srgbClr val="CC9900"/>
              </a:buClr>
              <a:buSzPct val="180000"/>
              <a:buFont typeface="Wingdings" pitchFamily="2" charset="2"/>
              <a:buChar char="§"/>
            </a:pPr>
            <a:r>
              <a:rPr lang="es-CL" sz="1800" dirty="0" smtClean="0">
                <a:solidFill>
                  <a:srgbClr val="000099"/>
                </a:solidFill>
                <a:latin typeface="Century Gothic" pitchFamily="34" charset="0"/>
              </a:rPr>
              <a:t>Se </a:t>
            </a:r>
            <a:r>
              <a:rPr lang="es-CL" sz="1800" dirty="0">
                <a:solidFill>
                  <a:srgbClr val="000099"/>
                </a:solidFill>
                <a:latin typeface="Century Gothic" pitchFamily="34" charset="0"/>
              </a:rPr>
              <a:t>mantiene y diferencia la plena libertad de negociación en caso de grandes asegurados y riesgos, evitando regulaciones innecesarias.</a:t>
            </a:r>
            <a:endParaRPr lang="es-ES" sz="1800" dirty="0">
              <a:solidFill>
                <a:srgbClr val="000099"/>
              </a:solidFill>
              <a:latin typeface="Century Gothic" pitchFamily="34" charset="0"/>
            </a:endParaRPr>
          </a:p>
          <a:p>
            <a:pPr algn="just">
              <a:lnSpc>
                <a:spcPct val="120000"/>
              </a:lnSpc>
              <a:buClr>
                <a:srgbClr val="CC9900"/>
              </a:buClr>
              <a:buSzPct val="180000"/>
              <a:buFont typeface="Wingdings" pitchFamily="2" charset="2"/>
              <a:buChar char="§"/>
            </a:pPr>
            <a:endParaRPr lang="es-ES" sz="1800" dirty="0">
              <a:solidFill>
                <a:srgbClr val="000099"/>
              </a:solidFill>
              <a:latin typeface="Century Gothic" pitchFamily="34" charset="0"/>
            </a:endParaRPr>
          </a:p>
        </p:txBody>
      </p:sp>
      <p:sp>
        <p:nvSpPr>
          <p:cNvPr id="2" name="1 Rectángulo"/>
          <p:cNvSpPr/>
          <p:nvPr/>
        </p:nvSpPr>
        <p:spPr>
          <a:xfrm>
            <a:off x="179512" y="231031"/>
            <a:ext cx="8496944" cy="461665"/>
          </a:xfrm>
          <a:prstGeom prst="rect">
            <a:avLst/>
          </a:prstGeom>
        </p:spPr>
        <p:txBody>
          <a:bodyPr wrap="square">
            <a:spAutoFit/>
          </a:bodyPr>
          <a:lstStyle/>
          <a:p>
            <a:pPr marL="533400" indent="-533400">
              <a:buFont typeface="+mj-lt"/>
              <a:buAutoNum type="romanUcPeriod" startAt="5"/>
            </a:pPr>
            <a:r>
              <a:rPr lang="es-CL" sz="2400" b="1" dirty="0" smtClean="0">
                <a:solidFill>
                  <a:srgbClr val="000099"/>
                </a:solidFill>
                <a:latin typeface="Century Gothic" pitchFamily="34" charset="0"/>
              </a:rPr>
              <a:t>COMENTARIOS FINALES</a:t>
            </a:r>
          </a:p>
        </p:txBody>
      </p:sp>
    </p:spTree>
    <p:extLst>
      <p:ext uri="{BB962C8B-B14F-4D97-AF65-F5344CB8AC3E}">
        <p14:creationId xmlns:p14="http://schemas.microsoft.com/office/powerpoint/2010/main" val="1580880226"/>
      </p:ext>
    </p:extLst>
  </p:cSld>
  <p:clrMapOvr>
    <a:overrideClrMapping bg1="lt1" tx1="dk1" bg2="lt2" tx2="dk2" accent1="accent1" accent2="accent2" accent3="accent3" accent4="accent4" accent5="accent5" accent6="accent6" hlink="hlink" folHlink="folHlink"/>
  </p:clrMapOvr>
  <p:transition>
    <p:fade/>
  </p:transition>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t="-2000" b="-2000"/>
          </a:stretch>
        </a:blipFill>
        <a:effectLst/>
      </p:bgPr>
    </p:bg>
    <p:spTree>
      <p:nvGrpSpPr>
        <p:cNvPr id="1" name=""/>
        <p:cNvGrpSpPr/>
        <p:nvPr/>
      </p:nvGrpSpPr>
      <p:grpSpPr>
        <a:xfrm>
          <a:off x="0" y="0"/>
          <a:ext cx="0" cy="0"/>
          <a:chOff x="0" y="0"/>
          <a:chExt cx="0" cy="0"/>
        </a:xfrm>
      </p:grpSpPr>
      <p:sp>
        <p:nvSpPr>
          <p:cNvPr id="35842" name="Rectangle 7"/>
          <p:cNvSpPr>
            <a:spLocks noGrp="1"/>
          </p:cNvSpPr>
          <p:nvPr>
            <p:ph type="title"/>
          </p:nvPr>
        </p:nvSpPr>
        <p:spPr>
          <a:xfrm>
            <a:off x="251520" y="836712"/>
            <a:ext cx="8164513" cy="573757"/>
          </a:xfrm>
        </p:spPr>
        <p:txBody>
          <a:bodyPr>
            <a:normAutofit fontScale="90000"/>
          </a:bodyPr>
          <a:lstStyle/>
          <a:p>
            <a:pPr algn="l"/>
            <a:r>
              <a:rPr lang="es-CL" sz="2700" b="1" u="sng" dirty="0" smtClean="0">
                <a:solidFill>
                  <a:srgbClr val="0066CC"/>
                </a:solidFill>
                <a:latin typeface="Century Gothic" pitchFamily="34" charset="0"/>
                <a:cs typeface="Verdana" pitchFamily="34" charset="0"/>
              </a:rPr>
              <a:t>Para los consumidores:</a:t>
            </a:r>
            <a:r>
              <a:rPr lang="es-CL" sz="3200" b="1" dirty="0" smtClean="0">
                <a:solidFill>
                  <a:srgbClr val="0066CC"/>
                </a:solidFill>
                <a:latin typeface="Century Gothic" pitchFamily="34" charset="0"/>
                <a:cs typeface="Verdana" pitchFamily="34" charset="0"/>
              </a:rPr>
              <a:t>	</a:t>
            </a:r>
            <a:endParaRPr lang="es-ES" sz="3200" b="1" dirty="0" smtClean="0">
              <a:solidFill>
                <a:srgbClr val="0066CC"/>
              </a:solidFill>
              <a:latin typeface="Century Gothic" pitchFamily="34" charset="0"/>
              <a:cs typeface="Verdana" pitchFamily="34" charset="0"/>
            </a:endParaRPr>
          </a:p>
        </p:txBody>
      </p:sp>
      <p:sp>
        <p:nvSpPr>
          <p:cNvPr id="35843" name="Rectangle 8"/>
          <p:cNvSpPr>
            <a:spLocks noGrp="1"/>
          </p:cNvSpPr>
          <p:nvPr>
            <p:ph sz="half" idx="1"/>
          </p:nvPr>
        </p:nvSpPr>
        <p:spPr>
          <a:xfrm>
            <a:off x="179512" y="1412776"/>
            <a:ext cx="8177213" cy="5301208"/>
          </a:xfrm>
        </p:spPr>
        <p:txBody>
          <a:bodyPr>
            <a:noAutofit/>
          </a:bodyPr>
          <a:lstStyle/>
          <a:p>
            <a:pPr algn="just">
              <a:lnSpc>
                <a:spcPct val="120000"/>
              </a:lnSpc>
              <a:buClr>
                <a:srgbClr val="CC9900"/>
              </a:buClr>
              <a:buSzPct val="180000"/>
              <a:buFont typeface="Wingdings" pitchFamily="2" charset="2"/>
              <a:buChar char="§"/>
            </a:pPr>
            <a:r>
              <a:rPr lang="es-CL" sz="1800" dirty="0" smtClean="0">
                <a:solidFill>
                  <a:srgbClr val="000099"/>
                </a:solidFill>
                <a:latin typeface="Century Gothic" pitchFamily="34" charset="0"/>
              </a:rPr>
              <a:t>Una regulación legal de esta naturaleza entregará a las personas mayor </a:t>
            </a:r>
            <a:r>
              <a:rPr lang="es-CL" sz="1800" b="1" dirty="0" smtClean="0">
                <a:solidFill>
                  <a:srgbClr val="000099"/>
                </a:solidFill>
                <a:latin typeface="Century Gothic" pitchFamily="34" charset="0"/>
              </a:rPr>
              <a:t>certeza jurídica.</a:t>
            </a:r>
            <a:endParaRPr lang="es-CL" sz="500" dirty="0" smtClean="0">
              <a:solidFill>
                <a:srgbClr val="000099"/>
              </a:solidFill>
              <a:latin typeface="Century Gothic" pitchFamily="34" charset="0"/>
            </a:endParaRPr>
          </a:p>
          <a:p>
            <a:pPr algn="just">
              <a:lnSpc>
                <a:spcPct val="120000"/>
              </a:lnSpc>
              <a:buClr>
                <a:srgbClr val="CC9900"/>
              </a:buClr>
              <a:buSzPct val="180000"/>
              <a:buFont typeface="Wingdings" pitchFamily="2" charset="2"/>
              <a:buChar char="§"/>
            </a:pPr>
            <a:r>
              <a:rPr lang="es-CL" sz="1800" dirty="0" smtClean="0">
                <a:solidFill>
                  <a:srgbClr val="000099"/>
                </a:solidFill>
                <a:latin typeface="Century Gothic" pitchFamily="34" charset="0"/>
              </a:rPr>
              <a:t>El asegurado tendrá más claro cuáles son </a:t>
            </a:r>
            <a:r>
              <a:rPr lang="es-CL" sz="1800" b="1" dirty="0" smtClean="0">
                <a:solidFill>
                  <a:srgbClr val="000099"/>
                </a:solidFill>
                <a:latin typeface="Century Gothic" pitchFamily="34" charset="0"/>
              </a:rPr>
              <a:t>sus derechos y obligaciones</a:t>
            </a:r>
            <a:r>
              <a:rPr lang="es-CL" sz="1800" dirty="0" smtClean="0">
                <a:solidFill>
                  <a:srgbClr val="000099"/>
                </a:solidFill>
                <a:latin typeface="Century Gothic" pitchFamily="34" charset="0"/>
              </a:rPr>
              <a:t>.</a:t>
            </a:r>
          </a:p>
          <a:p>
            <a:pPr algn="just">
              <a:lnSpc>
                <a:spcPct val="120000"/>
              </a:lnSpc>
              <a:buClr>
                <a:srgbClr val="CC9900"/>
              </a:buClr>
              <a:buSzPct val="180000"/>
              <a:buFont typeface="Wingdings" pitchFamily="2" charset="2"/>
              <a:buChar char="§"/>
            </a:pPr>
            <a:endParaRPr lang="es-CL" sz="500" dirty="0" smtClean="0">
              <a:solidFill>
                <a:srgbClr val="000099"/>
              </a:solidFill>
              <a:latin typeface="Century Gothic" pitchFamily="34" charset="0"/>
            </a:endParaRPr>
          </a:p>
          <a:p>
            <a:pPr algn="just">
              <a:lnSpc>
                <a:spcPct val="120000"/>
              </a:lnSpc>
              <a:buClr>
                <a:srgbClr val="CC9900"/>
              </a:buClr>
              <a:buSzPct val="180000"/>
              <a:buFont typeface="Wingdings" pitchFamily="2" charset="2"/>
              <a:buChar char="§"/>
            </a:pPr>
            <a:r>
              <a:rPr lang="es-CL" sz="1800" dirty="0" smtClean="0">
                <a:solidFill>
                  <a:srgbClr val="000099"/>
                </a:solidFill>
                <a:latin typeface="Century Gothic" pitchFamily="34" charset="0"/>
              </a:rPr>
              <a:t>Los asegurados contarán con más información respecto a qué riesgos tienen efectivamente cubiertos</a:t>
            </a:r>
            <a:r>
              <a:rPr lang="es-CL" sz="1800" dirty="0">
                <a:solidFill>
                  <a:srgbClr val="000099"/>
                </a:solidFill>
                <a:latin typeface="Century Gothic" pitchFamily="34" charset="0"/>
              </a:rPr>
              <a:t>.</a:t>
            </a:r>
            <a:endParaRPr lang="es-CL" sz="1800" b="1" dirty="0" smtClean="0">
              <a:solidFill>
                <a:srgbClr val="000099"/>
              </a:solidFill>
              <a:latin typeface="Century Gothic" pitchFamily="34" charset="0"/>
            </a:endParaRPr>
          </a:p>
          <a:p>
            <a:pPr algn="just">
              <a:lnSpc>
                <a:spcPct val="120000"/>
              </a:lnSpc>
              <a:buClr>
                <a:srgbClr val="CC9900"/>
              </a:buClr>
              <a:buSzPct val="180000"/>
              <a:buFont typeface="Wingdings" pitchFamily="2" charset="2"/>
              <a:buChar char="§"/>
            </a:pPr>
            <a:endParaRPr lang="es-CL" sz="500" b="1" dirty="0" smtClean="0">
              <a:solidFill>
                <a:srgbClr val="000099"/>
              </a:solidFill>
              <a:latin typeface="Century Gothic" pitchFamily="34" charset="0"/>
            </a:endParaRPr>
          </a:p>
          <a:p>
            <a:pPr algn="just">
              <a:lnSpc>
                <a:spcPct val="120000"/>
              </a:lnSpc>
              <a:buClr>
                <a:srgbClr val="CC9900"/>
              </a:buClr>
              <a:buSzPct val="180000"/>
              <a:buFont typeface="Wingdings" pitchFamily="2" charset="2"/>
              <a:buChar char="§"/>
            </a:pPr>
            <a:r>
              <a:rPr lang="es-ES" sz="1800" dirty="0" smtClean="0">
                <a:solidFill>
                  <a:srgbClr val="000099"/>
                </a:solidFill>
                <a:latin typeface="Century Gothic" pitchFamily="34" charset="0"/>
                <a:ea typeface="Times New Roman" pitchFamily="18" charset="0"/>
                <a:cs typeface="Arial" charset="0"/>
              </a:rPr>
              <a:t>Busca contar con una </a:t>
            </a:r>
            <a:r>
              <a:rPr lang="es-ES" sz="1800" b="1" dirty="0" smtClean="0">
                <a:solidFill>
                  <a:srgbClr val="000099"/>
                </a:solidFill>
                <a:latin typeface="Century Gothic" pitchFamily="34" charset="0"/>
                <a:ea typeface="Times New Roman" pitchFamily="18" charset="0"/>
                <a:cs typeface="Arial" charset="0"/>
              </a:rPr>
              <a:t>regulación clara, básica y estandarizada</a:t>
            </a:r>
            <a:r>
              <a:rPr lang="es-ES" sz="1800" dirty="0" smtClean="0">
                <a:solidFill>
                  <a:srgbClr val="000099"/>
                </a:solidFill>
                <a:latin typeface="Century Gothic" pitchFamily="34" charset="0"/>
                <a:ea typeface="Times New Roman" pitchFamily="18" charset="0"/>
                <a:cs typeface="Arial" charset="0"/>
              </a:rPr>
              <a:t> del contrato, inmodificable en perjuicio de ellos, acorde a principios de protección al consumidor.</a:t>
            </a:r>
          </a:p>
          <a:p>
            <a:pPr algn="just">
              <a:lnSpc>
                <a:spcPct val="120000"/>
              </a:lnSpc>
              <a:buClr>
                <a:srgbClr val="CC9900"/>
              </a:buClr>
              <a:buSzPct val="180000"/>
              <a:buFont typeface="Wingdings" pitchFamily="2" charset="2"/>
              <a:buChar char="§"/>
            </a:pPr>
            <a:endParaRPr lang="es-ES" sz="500" dirty="0" smtClean="0">
              <a:solidFill>
                <a:srgbClr val="000099"/>
              </a:solidFill>
              <a:latin typeface="Century Gothic" pitchFamily="34" charset="0"/>
            </a:endParaRPr>
          </a:p>
          <a:p>
            <a:pPr algn="just">
              <a:lnSpc>
                <a:spcPct val="120000"/>
              </a:lnSpc>
              <a:buClr>
                <a:srgbClr val="CC9900"/>
              </a:buClr>
              <a:buSzPct val="180000"/>
              <a:buFont typeface="Wingdings" pitchFamily="2" charset="2"/>
              <a:buChar char="§"/>
            </a:pPr>
            <a:r>
              <a:rPr lang="es-ES" sz="1800" dirty="0" smtClean="0">
                <a:solidFill>
                  <a:srgbClr val="000099"/>
                </a:solidFill>
                <a:latin typeface="Century Gothic" pitchFamily="34" charset="0"/>
                <a:cs typeface="Times New Roman" pitchFamily="18" charset="0"/>
              </a:rPr>
              <a:t>Se establece un </a:t>
            </a:r>
            <a:r>
              <a:rPr lang="es-ES" sz="1800" b="1" dirty="0" smtClean="0">
                <a:solidFill>
                  <a:srgbClr val="000099"/>
                </a:solidFill>
                <a:latin typeface="Century Gothic" pitchFamily="34" charset="0"/>
                <a:cs typeface="Times New Roman" pitchFamily="18" charset="0"/>
              </a:rPr>
              <a:t>marco de garantías mínimas</a:t>
            </a:r>
            <a:r>
              <a:rPr lang="es-ES" sz="1800" dirty="0" smtClean="0">
                <a:solidFill>
                  <a:srgbClr val="000099"/>
                </a:solidFill>
                <a:latin typeface="Century Gothic" pitchFamily="34" charset="0"/>
                <a:cs typeface="Times New Roman" pitchFamily="18" charset="0"/>
              </a:rPr>
              <a:t>, que respetando la libertad contractual y el desarrollo del mercado, facilita tanto la negociación como el cumplimiento del contrato.</a:t>
            </a:r>
            <a:endParaRPr lang="es-CL" sz="1800" dirty="0" smtClean="0">
              <a:solidFill>
                <a:srgbClr val="000099"/>
              </a:solidFill>
              <a:latin typeface="Century Gothic" pitchFamily="34" charset="0"/>
            </a:endParaRPr>
          </a:p>
        </p:txBody>
      </p:sp>
      <p:sp>
        <p:nvSpPr>
          <p:cNvPr id="2" name="1 Rectángulo"/>
          <p:cNvSpPr/>
          <p:nvPr/>
        </p:nvSpPr>
        <p:spPr>
          <a:xfrm>
            <a:off x="251520" y="116632"/>
            <a:ext cx="8640960" cy="461665"/>
          </a:xfrm>
          <a:prstGeom prst="rect">
            <a:avLst/>
          </a:prstGeom>
        </p:spPr>
        <p:txBody>
          <a:bodyPr wrap="square">
            <a:spAutoFit/>
          </a:bodyPr>
          <a:lstStyle/>
          <a:p>
            <a:pPr marL="533400" indent="-533400">
              <a:buFont typeface="+mj-lt"/>
              <a:buAutoNum type="romanUcPeriod" startAt="5"/>
            </a:pPr>
            <a:r>
              <a:rPr lang="es-CL" sz="2400" b="1" dirty="0" smtClean="0">
                <a:solidFill>
                  <a:srgbClr val="000099"/>
                </a:solidFill>
                <a:latin typeface="Century Gothic" pitchFamily="34" charset="0"/>
              </a:rPr>
              <a:t>COMENTARIOS FINALES</a:t>
            </a:r>
            <a:endParaRPr lang="es-ES" sz="2400" b="1" dirty="0">
              <a:solidFill>
                <a:srgbClr val="000099"/>
              </a:solidFill>
              <a:latin typeface="Century Gothic" pitchFamily="34" charset="0"/>
            </a:endParaRPr>
          </a:p>
        </p:txBody>
      </p:sp>
    </p:spTree>
    <p:extLst>
      <p:ext uri="{BB962C8B-B14F-4D97-AF65-F5344CB8AC3E}">
        <p14:creationId xmlns:p14="http://schemas.microsoft.com/office/powerpoint/2010/main" val="930293182"/>
      </p:ext>
    </p:extLst>
  </p:cSld>
  <p:clrMapOvr>
    <a:overrideClrMapping bg1="lt1" tx1="dk1" bg2="lt2" tx2="dk2" accent1="accent1" accent2="accent2" accent3="accent3" accent4="accent4" accent5="accent5" accent6="accent6" hlink="hlink" folHlink="folHlink"/>
  </p:clrMapOvr>
  <p:transition>
    <p:fade/>
  </p:transition>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t="-2000" b="-2000"/>
          </a:stretch>
        </a:blipFill>
        <a:effectLst/>
      </p:bgPr>
    </p:bg>
    <p:spTree>
      <p:nvGrpSpPr>
        <p:cNvPr id="1" name=""/>
        <p:cNvGrpSpPr/>
        <p:nvPr/>
      </p:nvGrpSpPr>
      <p:grpSpPr>
        <a:xfrm>
          <a:off x="0" y="0"/>
          <a:ext cx="0" cy="0"/>
          <a:chOff x="0" y="0"/>
          <a:chExt cx="0" cy="0"/>
        </a:xfrm>
      </p:grpSpPr>
      <p:sp>
        <p:nvSpPr>
          <p:cNvPr id="37890" name="Rectangle 2"/>
          <p:cNvSpPr>
            <a:spLocks noGrp="1"/>
          </p:cNvSpPr>
          <p:nvPr>
            <p:ph type="title"/>
          </p:nvPr>
        </p:nvSpPr>
        <p:spPr>
          <a:xfrm>
            <a:off x="179512" y="692696"/>
            <a:ext cx="8164513" cy="792088"/>
          </a:xfrm>
        </p:spPr>
        <p:txBody>
          <a:bodyPr>
            <a:normAutofit/>
          </a:bodyPr>
          <a:lstStyle/>
          <a:p>
            <a:pPr algn="l"/>
            <a:r>
              <a:rPr lang="es-CL" sz="2400" b="1" u="sng" dirty="0" smtClean="0">
                <a:solidFill>
                  <a:srgbClr val="0066CC"/>
                </a:solidFill>
                <a:latin typeface="Century Gothic" pitchFamily="34" charset="0"/>
                <a:cs typeface="Verdana" pitchFamily="34" charset="0"/>
              </a:rPr>
              <a:t>Para la industria:</a:t>
            </a:r>
            <a:endParaRPr lang="es-ES" sz="2400" b="1" u="sng" dirty="0" smtClean="0">
              <a:solidFill>
                <a:srgbClr val="0066CC"/>
              </a:solidFill>
              <a:latin typeface="Century Gothic" pitchFamily="34" charset="0"/>
              <a:cs typeface="Verdana" pitchFamily="34" charset="0"/>
            </a:endParaRPr>
          </a:p>
        </p:txBody>
      </p:sp>
      <p:sp>
        <p:nvSpPr>
          <p:cNvPr id="37891" name="Rectangle 3"/>
          <p:cNvSpPr>
            <a:spLocks noGrp="1"/>
          </p:cNvSpPr>
          <p:nvPr>
            <p:ph sz="half" idx="1"/>
          </p:nvPr>
        </p:nvSpPr>
        <p:spPr>
          <a:xfrm>
            <a:off x="251520" y="1576685"/>
            <a:ext cx="8177213" cy="5164683"/>
          </a:xfrm>
        </p:spPr>
        <p:txBody>
          <a:bodyPr vert="horz" lIns="91440" tIns="45720" rIns="91440" bIns="45720" rtlCol="0">
            <a:noAutofit/>
          </a:bodyPr>
          <a:lstStyle/>
          <a:p>
            <a:pPr algn="just">
              <a:lnSpc>
                <a:spcPct val="120000"/>
              </a:lnSpc>
              <a:buClr>
                <a:srgbClr val="CC9900"/>
              </a:buClr>
              <a:buSzPct val="180000"/>
              <a:buFont typeface="Wingdings" pitchFamily="2" charset="2"/>
              <a:buChar char="§"/>
            </a:pPr>
            <a:r>
              <a:rPr lang="es-CL" sz="1900" dirty="0">
                <a:solidFill>
                  <a:srgbClr val="000099"/>
                </a:solidFill>
                <a:latin typeface="Century Gothic" pitchFamily="34" charset="0"/>
              </a:rPr>
              <a:t>Tendrán una regulación clara que determinará sus derechos y obligaciones con los asegurados, aumentado la certeza jurídica.</a:t>
            </a:r>
          </a:p>
          <a:p>
            <a:pPr algn="just">
              <a:lnSpc>
                <a:spcPct val="120000"/>
              </a:lnSpc>
              <a:buClr>
                <a:srgbClr val="CC9900"/>
              </a:buClr>
              <a:buSzPct val="180000"/>
              <a:buFont typeface="Wingdings" pitchFamily="2" charset="2"/>
              <a:buChar char="§"/>
            </a:pPr>
            <a:r>
              <a:rPr lang="es-CL" sz="1900" dirty="0" smtClean="0">
                <a:solidFill>
                  <a:srgbClr val="000099"/>
                </a:solidFill>
                <a:latin typeface="Century Gothic" pitchFamily="34" charset="0"/>
              </a:rPr>
              <a:t>Otorga una </a:t>
            </a:r>
            <a:r>
              <a:rPr lang="es-CL" sz="1900" dirty="0">
                <a:solidFill>
                  <a:srgbClr val="000099"/>
                </a:solidFill>
                <a:latin typeface="Century Gothic" pitchFamily="34" charset="0"/>
              </a:rPr>
              <a:t>mayor transparencia </a:t>
            </a:r>
            <a:r>
              <a:rPr lang="es-CL" sz="1900" dirty="0" smtClean="0">
                <a:solidFill>
                  <a:srgbClr val="000099"/>
                </a:solidFill>
                <a:latin typeface="Century Gothic" pitchFamily="34" charset="0"/>
              </a:rPr>
              <a:t>al mercado.</a:t>
            </a:r>
          </a:p>
          <a:p>
            <a:pPr algn="just">
              <a:lnSpc>
                <a:spcPct val="120000"/>
              </a:lnSpc>
              <a:buClr>
                <a:srgbClr val="CC9900"/>
              </a:buClr>
              <a:buSzPct val="180000"/>
              <a:buFont typeface="Wingdings" pitchFamily="2" charset="2"/>
              <a:buChar char="§"/>
            </a:pPr>
            <a:r>
              <a:rPr lang="es-CL" sz="1900" dirty="0" smtClean="0">
                <a:solidFill>
                  <a:srgbClr val="000099"/>
                </a:solidFill>
                <a:latin typeface="Century Gothic" pitchFamily="34" charset="0"/>
              </a:rPr>
              <a:t>Se </a:t>
            </a:r>
            <a:r>
              <a:rPr lang="es-CL" sz="1900" dirty="0">
                <a:solidFill>
                  <a:srgbClr val="000099"/>
                </a:solidFill>
                <a:latin typeface="Century Gothic" pitchFamily="34" charset="0"/>
              </a:rPr>
              <a:t>crea un marco normativo acorde a los </a:t>
            </a:r>
            <a:r>
              <a:rPr lang="es-CL" sz="1900" dirty="0" smtClean="0">
                <a:solidFill>
                  <a:srgbClr val="000099"/>
                </a:solidFill>
                <a:latin typeface="Century Gothic" pitchFamily="34" charset="0"/>
              </a:rPr>
              <a:t>mejores estándares mundiales, </a:t>
            </a:r>
            <a:r>
              <a:rPr lang="es-CL" sz="1900" dirty="0">
                <a:solidFill>
                  <a:srgbClr val="000099"/>
                </a:solidFill>
                <a:latin typeface="Century Gothic" pitchFamily="34" charset="0"/>
              </a:rPr>
              <a:t>lo que hace que nuestro seguro sea comparable al de otras </a:t>
            </a:r>
            <a:r>
              <a:rPr lang="es-CL" sz="1900" dirty="0" smtClean="0">
                <a:solidFill>
                  <a:srgbClr val="000099"/>
                </a:solidFill>
                <a:latin typeface="Century Gothic" pitchFamily="34" charset="0"/>
              </a:rPr>
              <a:t>jurisdicciones más desarrolladas. </a:t>
            </a:r>
            <a:endParaRPr lang="es-CL" sz="1900" dirty="0">
              <a:solidFill>
                <a:srgbClr val="000099"/>
              </a:solidFill>
              <a:latin typeface="Century Gothic" pitchFamily="34" charset="0"/>
            </a:endParaRPr>
          </a:p>
          <a:p>
            <a:pPr algn="just">
              <a:lnSpc>
                <a:spcPct val="120000"/>
              </a:lnSpc>
              <a:buClr>
                <a:srgbClr val="CC9900"/>
              </a:buClr>
              <a:buSzPct val="180000"/>
              <a:buFont typeface="Wingdings" pitchFamily="2" charset="2"/>
              <a:buChar char="§"/>
            </a:pPr>
            <a:r>
              <a:rPr lang="es-CL" sz="1900" dirty="0">
                <a:solidFill>
                  <a:srgbClr val="000099"/>
                </a:solidFill>
                <a:latin typeface="Century Gothic" pitchFamily="34" charset="0"/>
              </a:rPr>
              <a:t>Se actualizan las regulaciones a las prácticas vigentes, y por ello se reconocen las nuevas formas de comercialización y negociación de hecho vigentes.</a:t>
            </a:r>
          </a:p>
          <a:p>
            <a:pPr algn="just">
              <a:lnSpc>
                <a:spcPct val="120000"/>
              </a:lnSpc>
              <a:buClr>
                <a:srgbClr val="CC9900"/>
              </a:buClr>
              <a:buSzPct val="180000"/>
              <a:buFont typeface="Wingdings" pitchFamily="2" charset="2"/>
              <a:buChar char="§"/>
            </a:pPr>
            <a:r>
              <a:rPr lang="es-CL" sz="1900" dirty="0">
                <a:solidFill>
                  <a:srgbClr val="000099"/>
                </a:solidFill>
                <a:latin typeface="Century Gothic" pitchFamily="34" charset="0"/>
              </a:rPr>
              <a:t>Da mayor certeza en aquellas materias que puedan incidir en la protección al </a:t>
            </a:r>
            <a:r>
              <a:rPr lang="es-CL" sz="1900" dirty="0" smtClean="0">
                <a:solidFill>
                  <a:srgbClr val="000099"/>
                </a:solidFill>
                <a:latin typeface="Century Gothic" pitchFamily="34" charset="0"/>
              </a:rPr>
              <a:t>consumidor. </a:t>
            </a:r>
          </a:p>
          <a:p>
            <a:pPr algn="just">
              <a:lnSpc>
                <a:spcPct val="120000"/>
              </a:lnSpc>
              <a:buClr>
                <a:srgbClr val="CC9900"/>
              </a:buClr>
              <a:buSzPct val="180000"/>
              <a:buFont typeface="Wingdings" pitchFamily="2" charset="2"/>
              <a:buChar char="§"/>
            </a:pPr>
            <a:r>
              <a:rPr lang="es-CL" sz="1900" dirty="0" smtClean="0">
                <a:solidFill>
                  <a:srgbClr val="000099"/>
                </a:solidFill>
                <a:latin typeface="Century Gothic" pitchFamily="34" charset="0"/>
              </a:rPr>
              <a:t>Contará con los medios legales para perseguir el fraude en seguros.</a:t>
            </a:r>
          </a:p>
        </p:txBody>
      </p:sp>
      <p:sp>
        <p:nvSpPr>
          <p:cNvPr id="5" name="4 Rectángulo"/>
          <p:cNvSpPr/>
          <p:nvPr/>
        </p:nvSpPr>
        <p:spPr>
          <a:xfrm>
            <a:off x="179512" y="116632"/>
            <a:ext cx="8496944" cy="461665"/>
          </a:xfrm>
          <a:prstGeom prst="rect">
            <a:avLst/>
          </a:prstGeom>
        </p:spPr>
        <p:txBody>
          <a:bodyPr wrap="square">
            <a:spAutoFit/>
          </a:bodyPr>
          <a:lstStyle/>
          <a:p>
            <a:pPr marL="533400" indent="-533400">
              <a:buFont typeface="+mj-lt"/>
              <a:buAutoNum type="romanUcPeriod" startAt="5"/>
            </a:pPr>
            <a:r>
              <a:rPr lang="es-CL" sz="2400" b="1" dirty="0" smtClean="0">
                <a:solidFill>
                  <a:srgbClr val="000099"/>
                </a:solidFill>
                <a:latin typeface="Century Gothic" pitchFamily="34" charset="0"/>
              </a:rPr>
              <a:t>COMENTARIOS FINALES</a:t>
            </a:r>
            <a:endParaRPr lang="es-ES" sz="2400" b="1" dirty="0">
              <a:solidFill>
                <a:srgbClr val="000099"/>
              </a:solidFill>
              <a:latin typeface="Century Gothic" pitchFamily="34" charset="0"/>
            </a:endParaRPr>
          </a:p>
        </p:txBody>
      </p:sp>
    </p:spTree>
    <p:extLst>
      <p:ext uri="{BB962C8B-B14F-4D97-AF65-F5344CB8AC3E}">
        <p14:creationId xmlns:p14="http://schemas.microsoft.com/office/powerpoint/2010/main" val="393123786"/>
      </p:ext>
    </p:extLst>
  </p:cSld>
  <p:clrMapOvr>
    <a:overrideClrMapping bg1="lt1" tx1="dk1" bg2="lt2" tx2="dk2" accent1="accent1" accent2="accent2" accent3="accent3" accent4="accent4" accent5="accent5" accent6="accent6" hlink="hlink" folHlink="folHlink"/>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t="-2000" b="-2000"/>
          </a:stretch>
        </a:blipFill>
        <a:effectLst/>
      </p:bgPr>
    </p:bg>
    <p:spTree>
      <p:nvGrpSpPr>
        <p:cNvPr id="1" name=""/>
        <p:cNvGrpSpPr/>
        <p:nvPr/>
      </p:nvGrpSpPr>
      <p:grpSpPr>
        <a:xfrm>
          <a:off x="0" y="0"/>
          <a:ext cx="0" cy="0"/>
          <a:chOff x="0" y="0"/>
          <a:chExt cx="0" cy="0"/>
        </a:xfrm>
      </p:grpSpPr>
      <p:sp>
        <p:nvSpPr>
          <p:cNvPr id="8194" name="3 CuadroTexto"/>
          <p:cNvSpPr txBox="1">
            <a:spLocks noChangeArrowheads="1"/>
          </p:cNvSpPr>
          <p:nvPr/>
        </p:nvSpPr>
        <p:spPr bwMode="auto">
          <a:xfrm>
            <a:off x="899592" y="332656"/>
            <a:ext cx="7632848"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u="sng">
                <a:solidFill>
                  <a:schemeClr val="tx1"/>
                </a:solidFill>
                <a:latin typeface="Arial" charset="0"/>
              </a:defRPr>
            </a:lvl1pPr>
            <a:lvl2pPr marL="742950" indent="-285750" eaLnBrk="0" hangingPunct="0">
              <a:defRPr u="sng">
                <a:solidFill>
                  <a:schemeClr val="tx1"/>
                </a:solidFill>
                <a:latin typeface="Arial" charset="0"/>
              </a:defRPr>
            </a:lvl2pPr>
            <a:lvl3pPr marL="1143000" indent="-228600" eaLnBrk="0" hangingPunct="0">
              <a:defRPr u="sng">
                <a:solidFill>
                  <a:schemeClr val="tx1"/>
                </a:solidFill>
                <a:latin typeface="Arial" charset="0"/>
              </a:defRPr>
            </a:lvl3pPr>
            <a:lvl4pPr marL="1600200" indent="-228600" eaLnBrk="0" hangingPunct="0">
              <a:defRPr u="sng">
                <a:solidFill>
                  <a:schemeClr val="tx1"/>
                </a:solidFill>
                <a:latin typeface="Arial" charset="0"/>
              </a:defRPr>
            </a:lvl4pPr>
            <a:lvl5pPr marL="2057400" indent="-228600" eaLnBrk="0" hangingPunct="0">
              <a:defRPr u="sng">
                <a:solidFill>
                  <a:schemeClr val="tx1"/>
                </a:solidFill>
                <a:latin typeface="Arial" charset="0"/>
              </a:defRPr>
            </a:lvl5pPr>
            <a:lvl6pPr marL="2514600" indent="-228600" eaLnBrk="0" fontAlgn="base" hangingPunct="0">
              <a:spcBef>
                <a:spcPct val="0"/>
              </a:spcBef>
              <a:spcAft>
                <a:spcPct val="0"/>
              </a:spcAft>
              <a:defRPr u="sng">
                <a:solidFill>
                  <a:schemeClr val="tx1"/>
                </a:solidFill>
                <a:latin typeface="Arial" charset="0"/>
              </a:defRPr>
            </a:lvl6pPr>
            <a:lvl7pPr marL="2971800" indent="-228600" eaLnBrk="0" fontAlgn="base" hangingPunct="0">
              <a:spcBef>
                <a:spcPct val="0"/>
              </a:spcBef>
              <a:spcAft>
                <a:spcPct val="0"/>
              </a:spcAft>
              <a:defRPr u="sng">
                <a:solidFill>
                  <a:schemeClr val="tx1"/>
                </a:solidFill>
                <a:latin typeface="Arial" charset="0"/>
              </a:defRPr>
            </a:lvl7pPr>
            <a:lvl8pPr marL="3429000" indent="-228600" eaLnBrk="0" fontAlgn="base" hangingPunct="0">
              <a:spcBef>
                <a:spcPct val="0"/>
              </a:spcBef>
              <a:spcAft>
                <a:spcPct val="0"/>
              </a:spcAft>
              <a:defRPr u="sng">
                <a:solidFill>
                  <a:schemeClr val="tx1"/>
                </a:solidFill>
                <a:latin typeface="Arial" charset="0"/>
              </a:defRPr>
            </a:lvl8pPr>
            <a:lvl9pPr marL="3886200" indent="-228600" eaLnBrk="0" fontAlgn="base" hangingPunct="0">
              <a:spcBef>
                <a:spcPct val="0"/>
              </a:spcBef>
              <a:spcAft>
                <a:spcPct val="0"/>
              </a:spcAft>
              <a:defRPr u="sng">
                <a:solidFill>
                  <a:schemeClr val="tx1"/>
                </a:solidFill>
                <a:latin typeface="Arial" charset="0"/>
              </a:defRPr>
            </a:lvl9pPr>
          </a:lstStyle>
          <a:p>
            <a:pPr algn="ctr" eaLnBrk="1" hangingPunct="1"/>
            <a:r>
              <a:rPr lang="es-CL" sz="2400" b="1" u="none" dirty="0">
                <a:solidFill>
                  <a:srgbClr val="000099"/>
                </a:solidFill>
                <a:latin typeface="Century Gothic" pitchFamily="34" charset="0"/>
              </a:rPr>
              <a:t>I. ESTADÍSTICAS</a:t>
            </a:r>
            <a:r>
              <a:rPr lang="es-CL" sz="2400" b="1" u="none" dirty="0" smtClean="0">
                <a:solidFill>
                  <a:srgbClr val="000099"/>
                </a:solidFill>
                <a:latin typeface="Century Gothic" pitchFamily="34" charset="0"/>
              </a:rPr>
              <a:t> </a:t>
            </a:r>
            <a:r>
              <a:rPr lang="es-CL" sz="2400" b="1" u="none" dirty="0">
                <a:solidFill>
                  <a:srgbClr val="000099"/>
                </a:solidFill>
                <a:latin typeface="Century Gothic" pitchFamily="34" charset="0"/>
              </a:rPr>
              <a:t>DEL MERCADO ASEGURADOR</a:t>
            </a:r>
          </a:p>
          <a:p>
            <a:pPr algn="ctr" eaLnBrk="1" hangingPunct="1"/>
            <a:r>
              <a:rPr lang="es-CL" sz="2400" b="1" u="none" dirty="0">
                <a:solidFill>
                  <a:srgbClr val="FFC000"/>
                </a:solidFill>
                <a:latin typeface="Century Gothic" pitchFamily="34" charset="0"/>
              </a:rPr>
              <a:t>Número de aseguradoras - Chile</a:t>
            </a:r>
          </a:p>
        </p:txBody>
      </p:sp>
      <p:graphicFrame>
        <p:nvGraphicFramePr>
          <p:cNvPr id="6" name="5 Gráfico"/>
          <p:cNvGraphicFramePr>
            <a:graphicFrameLocks/>
          </p:cNvGraphicFramePr>
          <p:nvPr>
            <p:extLst>
              <p:ext uri="{D42A27DB-BD31-4B8C-83A1-F6EECF244321}">
                <p14:modId xmlns:p14="http://schemas.microsoft.com/office/powerpoint/2010/main" val="1013810264"/>
              </p:ext>
            </p:extLst>
          </p:nvPr>
        </p:nvGraphicFramePr>
        <p:xfrm>
          <a:off x="611560" y="1173163"/>
          <a:ext cx="7848600" cy="5032375"/>
        </p:xfrm>
        <a:graphic>
          <a:graphicData uri="http://schemas.openxmlformats.org/drawingml/2006/chart">
            <c:chart xmlns:c="http://schemas.openxmlformats.org/drawingml/2006/chart" xmlns:r="http://schemas.openxmlformats.org/officeDocument/2006/relationships" r:id="rId4"/>
          </a:graphicData>
        </a:graphic>
      </p:graphicFrame>
      <p:sp>
        <p:nvSpPr>
          <p:cNvPr id="3" name="2 CuadroTexto"/>
          <p:cNvSpPr txBox="1"/>
          <p:nvPr/>
        </p:nvSpPr>
        <p:spPr>
          <a:xfrm>
            <a:off x="6248400" y="5943600"/>
            <a:ext cx="2057400" cy="261938"/>
          </a:xfrm>
          <a:prstGeom prst="rect">
            <a:avLst/>
          </a:prstGeom>
          <a:noFill/>
        </p:spPr>
        <p:txBody>
          <a:bodyPr>
            <a:spAutoFit/>
          </a:bodyPr>
          <a:lstStyle/>
          <a:p>
            <a:pPr algn="r">
              <a:defRPr/>
            </a:pPr>
            <a:r>
              <a:rPr lang="es-CL" sz="1050" u="none" dirty="0"/>
              <a:t>* Datos a </a:t>
            </a:r>
            <a:r>
              <a:rPr lang="es-CL" sz="1000" u="none" dirty="0">
                <a:latin typeface="Trebuchet MS" pitchFamily="34" charset="0"/>
              </a:rPr>
              <a:t>Febrero</a:t>
            </a:r>
          </a:p>
        </p:txBody>
      </p:sp>
    </p:spTree>
    <p:extLst>
      <p:ext uri="{BB962C8B-B14F-4D97-AF65-F5344CB8AC3E}">
        <p14:creationId xmlns:p14="http://schemas.microsoft.com/office/powerpoint/2010/main" val="1400624010"/>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t="-1000" b="-1000"/>
          </a:stretch>
        </a:blipFill>
        <a:effectLst/>
      </p:bgPr>
    </p:bg>
    <p:spTree>
      <p:nvGrpSpPr>
        <p:cNvPr id="1" name=""/>
        <p:cNvGrpSpPr/>
        <p:nvPr/>
      </p:nvGrpSpPr>
      <p:grpSpPr>
        <a:xfrm>
          <a:off x="0" y="0"/>
          <a:ext cx="0" cy="0"/>
          <a:chOff x="0" y="0"/>
          <a:chExt cx="0" cy="0"/>
        </a:xfrm>
      </p:grpSpPr>
      <p:sp>
        <p:nvSpPr>
          <p:cNvPr id="4" name="3 Rectángulo"/>
          <p:cNvSpPr/>
          <p:nvPr/>
        </p:nvSpPr>
        <p:spPr>
          <a:xfrm>
            <a:off x="1554031" y="2758391"/>
            <a:ext cx="6474353" cy="1554272"/>
          </a:xfrm>
          <a:prstGeom prst="rect">
            <a:avLst/>
          </a:prstGeom>
        </p:spPr>
        <p:txBody>
          <a:bodyPr wrap="square">
            <a:spAutoFit/>
          </a:bodyPr>
          <a:lstStyle/>
          <a:p>
            <a:pPr algn="ctr"/>
            <a:r>
              <a:rPr lang="es-CL" sz="3500" b="1" dirty="0" smtClean="0">
                <a:solidFill>
                  <a:schemeClr val="bg1"/>
                </a:solidFill>
                <a:latin typeface="Century Gothic" pitchFamily="34" charset="0"/>
              </a:rPr>
              <a:t>Seminario</a:t>
            </a:r>
          </a:p>
          <a:p>
            <a:pPr algn="ctr"/>
            <a:r>
              <a:rPr lang="es-CL" sz="2000" b="1" dirty="0">
                <a:solidFill>
                  <a:schemeClr val="bg1"/>
                </a:solidFill>
                <a:latin typeface="Century Gothic" pitchFamily="34" charset="0"/>
              </a:rPr>
              <a:t>MODERNIZACIÓN DE LA INDUSTRIA DE LOS SEGUROS. LA REFORMA MÁS IMPORTANTE DE LOS ÚLTIMOS 20 AÑOS.</a:t>
            </a:r>
          </a:p>
        </p:txBody>
      </p:sp>
      <p:sp>
        <p:nvSpPr>
          <p:cNvPr id="2" name="1 CuadroTexto"/>
          <p:cNvSpPr txBox="1"/>
          <p:nvPr/>
        </p:nvSpPr>
        <p:spPr>
          <a:xfrm>
            <a:off x="5823182" y="6457111"/>
            <a:ext cx="3168352" cy="369332"/>
          </a:xfrm>
          <a:prstGeom prst="rect">
            <a:avLst/>
          </a:prstGeom>
          <a:noFill/>
        </p:spPr>
        <p:txBody>
          <a:bodyPr wrap="square" rtlCol="0">
            <a:spAutoFit/>
          </a:bodyPr>
          <a:lstStyle/>
          <a:p>
            <a:r>
              <a:rPr lang="es-CL" dirty="0" smtClean="0">
                <a:solidFill>
                  <a:schemeClr val="bg1"/>
                </a:solidFill>
                <a:latin typeface="Century Gothic" pitchFamily="34" charset="0"/>
              </a:rPr>
              <a:t>27 de junio de 2013</a:t>
            </a:r>
            <a:endParaRPr lang="es-CL" dirty="0">
              <a:solidFill>
                <a:schemeClr val="bg1"/>
              </a:solidFill>
              <a:latin typeface="Century Gothic" pitchFamily="34" charset="0"/>
            </a:endParaRPr>
          </a:p>
        </p:txBody>
      </p:sp>
      <p:sp>
        <p:nvSpPr>
          <p:cNvPr id="5" name="4 CuadroTexto"/>
          <p:cNvSpPr txBox="1"/>
          <p:nvPr/>
        </p:nvSpPr>
        <p:spPr>
          <a:xfrm>
            <a:off x="163315" y="6118557"/>
            <a:ext cx="4768725" cy="677108"/>
          </a:xfrm>
          <a:prstGeom prst="rect">
            <a:avLst/>
          </a:prstGeom>
          <a:noFill/>
        </p:spPr>
        <p:txBody>
          <a:bodyPr wrap="square" rtlCol="0">
            <a:spAutoFit/>
          </a:bodyPr>
          <a:lstStyle/>
          <a:p>
            <a:r>
              <a:rPr lang="es-CL" sz="2000" b="1" dirty="0" smtClean="0">
                <a:solidFill>
                  <a:schemeClr val="bg1"/>
                </a:solidFill>
                <a:latin typeface="Century Gothic" pitchFamily="34" charset="0"/>
              </a:rPr>
              <a:t>Fernando Coloma Correa</a:t>
            </a:r>
          </a:p>
          <a:p>
            <a:r>
              <a:rPr lang="es-CL" dirty="0" smtClean="0">
                <a:solidFill>
                  <a:schemeClr val="bg1"/>
                </a:solidFill>
                <a:latin typeface="Century Gothic" pitchFamily="34" charset="0"/>
              </a:rPr>
              <a:t>Superintendente de Valores y Seguros</a:t>
            </a:r>
            <a:endParaRPr lang="es-CL" dirty="0">
              <a:solidFill>
                <a:schemeClr val="bg1"/>
              </a:solidFill>
              <a:latin typeface="Century Gothic" pitchFamily="34" charset="0"/>
            </a:endParaRPr>
          </a:p>
        </p:txBody>
      </p:sp>
    </p:spTree>
    <p:extLst>
      <p:ext uri="{BB962C8B-B14F-4D97-AF65-F5344CB8AC3E}">
        <p14:creationId xmlns:p14="http://schemas.microsoft.com/office/powerpoint/2010/main" val="4082624315"/>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t="-2000" b="-2000"/>
          </a:stretch>
        </a:blipFill>
        <a:effectLst/>
      </p:bgPr>
    </p:bg>
    <p:spTree>
      <p:nvGrpSpPr>
        <p:cNvPr id="1" name=""/>
        <p:cNvGrpSpPr/>
        <p:nvPr/>
      </p:nvGrpSpPr>
      <p:grpSpPr>
        <a:xfrm>
          <a:off x="0" y="0"/>
          <a:ext cx="0" cy="0"/>
          <a:chOff x="0" y="0"/>
          <a:chExt cx="0" cy="0"/>
        </a:xfrm>
      </p:grpSpPr>
      <p:sp>
        <p:nvSpPr>
          <p:cNvPr id="10242" name="AutoShape 6"/>
          <p:cNvSpPr>
            <a:spLocks noChangeAspect="1" noChangeArrowheads="1"/>
          </p:cNvSpPr>
          <p:nvPr/>
        </p:nvSpPr>
        <p:spPr bwMode="auto">
          <a:xfrm>
            <a:off x="161925" y="1033463"/>
            <a:ext cx="8610600" cy="566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s-CL"/>
          </a:p>
        </p:txBody>
      </p:sp>
      <p:sp>
        <p:nvSpPr>
          <p:cNvPr id="10243" name="1 CuadroTexto"/>
          <p:cNvSpPr txBox="1">
            <a:spLocks noChangeArrowheads="1"/>
          </p:cNvSpPr>
          <p:nvPr/>
        </p:nvSpPr>
        <p:spPr bwMode="auto">
          <a:xfrm>
            <a:off x="228599" y="0"/>
            <a:ext cx="8543925" cy="8925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u="sng">
                <a:solidFill>
                  <a:schemeClr val="tx1"/>
                </a:solidFill>
                <a:latin typeface="Arial" charset="0"/>
              </a:defRPr>
            </a:lvl1pPr>
            <a:lvl2pPr marL="742950" indent="-285750" eaLnBrk="0" hangingPunct="0">
              <a:defRPr u="sng">
                <a:solidFill>
                  <a:schemeClr val="tx1"/>
                </a:solidFill>
                <a:latin typeface="Arial" charset="0"/>
              </a:defRPr>
            </a:lvl2pPr>
            <a:lvl3pPr marL="1143000" indent="-228600" eaLnBrk="0" hangingPunct="0">
              <a:defRPr u="sng">
                <a:solidFill>
                  <a:schemeClr val="tx1"/>
                </a:solidFill>
                <a:latin typeface="Arial" charset="0"/>
              </a:defRPr>
            </a:lvl3pPr>
            <a:lvl4pPr marL="1600200" indent="-228600" eaLnBrk="0" hangingPunct="0">
              <a:defRPr u="sng">
                <a:solidFill>
                  <a:schemeClr val="tx1"/>
                </a:solidFill>
                <a:latin typeface="Arial" charset="0"/>
              </a:defRPr>
            </a:lvl4pPr>
            <a:lvl5pPr marL="2057400" indent="-228600" eaLnBrk="0" hangingPunct="0">
              <a:defRPr u="sng">
                <a:solidFill>
                  <a:schemeClr val="tx1"/>
                </a:solidFill>
                <a:latin typeface="Arial" charset="0"/>
              </a:defRPr>
            </a:lvl5pPr>
            <a:lvl6pPr marL="2514600" indent="-228600" eaLnBrk="0" fontAlgn="base" hangingPunct="0">
              <a:spcBef>
                <a:spcPct val="0"/>
              </a:spcBef>
              <a:spcAft>
                <a:spcPct val="0"/>
              </a:spcAft>
              <a:defRPr u="sng">
                <a:solidFill>
                  <a:schemeClr val="tx1"/>
                </a:solidFill>
                <a:latin typeface="Arial" charset="0"/>
              </a:defRPr>
            </a:lvl6pPr>
            <a:lvl7pPr marL="2971800" indent="-228600" eaLnBrk="0" fontAlgn="base" hangingPunct="0">
              <a:spcBef>
                <a:spcPct val="0"/>
              </a:spcBef>
              <a:spcAft>
                <a:spcPct val="0"/>
              </a:spcAft>
              <a:defRPr u="sng">
                <a:solidFill>
                  <a:schemeClr val="tx1"/>
                </a:solidFill>
                <a:latin typeface="Arial" charset="0"/>
              </a:defRPr>
            </a:lvl7pPr>
            <a:lvl8pPr marL="3429000" indent="-228600" eaLnBrk="0" fontAlgn="base" hangingPunct="0">
              <a:spcBef>
                <a:spcPct val="0"/>
              </a:spcBef>
              <a:spcAft>
                <a:spcPct val="0"/>
              </a:spcAft>
              <a:defRPr u="sng">
                <a:solidFill>
                  <a:schemeClr val="tx1"/>
                </a:solidFill>
                <a:latin typeface="Arial" charset="0"/>
              </a:defRPr>
            </a:lvl8pPr>
            <a:lvl9pPr marL="3886200" indent="-228600" eaLnBrk="0" fontAlgn="base" hangingPunct="0">
              <a:spcBef>
                <a:spcPct val="0"/>
              </a:spcBef>
              <a:spcAft>
                <a:spcPct val="0"/>
              </a:spcAft>
              <a:defRPr u="sng">
                <a:solidFill>
                  <a:schemeClr val="tx1"/>
                </a:solidFill>
                <a:latin typeface="Arial" charset="0"/>
              </a:defRPr>
            </a:lvl9pPr>
          </a:lstStyle>
          <a:p>
            <a:pPr marL="514350" indent="-514350" algn="ctr" eaLnBrk="1" hangingPunct="1">
              <a:buAutoNum type="romanUcPeriod"/>
            </a:pPr>
            <a:r>
              <a:rPr lang="es-CL" sz="2400" b="1" u="none" dirty="0">
                <a:solidFill>
                  <a:srgbClr val="000099"/>
                </a:solidFill>
                <a:latin typeface="Century Gothic" pitchFamily="34" charset="0"/>
              </a:rPr>
              <a:t>ESTADÍSTICAS DEL MERCADO ASEGURADOR</a:t>
            </a:r>
          </a:p>
          <a:p>
            <a:pPr algn="ctr" eaLnBrk="1" hangingPunct="1"/>
            <a:r>
              <a:rPr lang="es-CL" sz="2800" u="none" dirty="0" smtClean="0">
                <a:solidFill>
                  <a:srgbClr val="FFC000"/>
                </a:solidFill>
                <a:latin typeface="Century Gothic" pitchFamily="34" charset="0"/>
              </a:rPr>
              <a:t>Inversiones - Chile</a:t>
            </a:r>
            <a:endParaRPr lang="es-CL" sz="2800" u="none" dirty="0">
              <a:solidFill>
                <a:srgbClr val="FFC000"/>
              </a:solidFill>
              <a:latin typeface="Century Gothic" pitchFamily="34" charset="0"/>
            </a:endParaRPr>
          </a:p>
        </p:txBody>
      </p:sp>
      <p:graphicFrame>
        <p:nvGraphicFramePr>
          <p:cNvPr id="7" name="3 Gráfico"/>
          <p:cNvGraphicFramePr>
            <a:graphicFrameLocks/>
          </p:cNvGraphicFramePr>
          <p:nvPr/>
        </p:nvGraphicFramePr>
        <p:xfrm>
          <a:off x="762000" y="1143000"/>
          <a:ext cx="7315200" cy="5105400"/>
        </p:xfrm>
        <a:graphic>
          <a:graphicData uri="http://schemas.openxmlformats.org/drawingml/2006/chart">
            <c:chart xmlns:c="http://schemas.openxmlformats.org/drawingml/2006/chart" xmlns:r="http://schemas.openxmlformats.org/officeDocument/2006/relationships" r:id="rId4"/>
          </a:graphicData>
        </a:graphic>
      </p:graphicFrame>
      <p:pic>
        <p:nvPicPr>
          <p:cNvPr id="10245" name="Picture 6"/>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914400" y="6200775"/>
            <a:ext cx="3286125" cy="352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036576696"/>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t="-2000" b="-2000"/>
          </a:stretch>
        </a:blipFill>
        <a:effectLst/>
      </p:bgPr>
    </p:bg>
    <p:spTree>
      <p:nvGrpSpPr>
        <p:cNvPr id="1" name=""/>
        <p:cNvGrpSpPr/>
        <p:nvPr/>
      </p:nvGrpSpPr>
      <p:grpSpPr>
        <a:xfrm>
          <a:off x="0" y="0"/>
          <a:ext cx="0" cy="0"/>
          <a:chOff x="0" y="0"/>
          <a:chExt cx="0" cy="0"/>
        </a:xfrm>
      </p:grpSpPr>
      <p:sp>
        <p:nvSpPr>
          <p:cNvPr id="11266" name="AutoShape 6"/>
          <p:cNvSpPr>
            <a:spLocks noChangeAspect="1" noChangeArrowheads="1"/>
          </p:cNvSpPr>
          <p:nvPr/>
        </p:nvSpPr>
        <p:spPr bwMode="auto">
          <a:xfrm>
            <a:off x="161925" y="1033463"/>
            <a:ext cx="8610600" cy="566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s-CL"/>
          </a:p>
        </p:txBody>
      </p:sp>
      <p:sp>
        <p:nvSpPr>
          <p:cNvPr id="11267" name="1 CuadroTexto"/>
          <p:cNvSpPr txBox="1">
            <a:spLocks noChangeArrowheads="1"/>
          </p:cNvSpPr>
          <p:nvPr/>
        </p:nvSpPr>
        <p:spPr bwMode="auto">
          <a:xfrm>
            <a:off x="388997" y="88176"/>
            <a:ext cx="7783403" cy="8925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u="sng">
                <a:solidFill>
                  <a:schemeClr val="tx1"/>
                </a:solidFill>
                <a:latin typeface="Arial" charset="0"/>
              </a:defRPr>
            </a:lvl1pPr>
            <a:lvl2pPr marL="742950" indent="-285750" eaLnBrk="0" hangingPunct="0">
              <a:defRPr u="sng">
                <a:solidFill>
                  <a:schemeClr val="tx1"/>
                </a:solidFill>
                <a:latin typeface="Arial" charset="0"/>
              </a:defRPr>
            </a:lvl2pPr>
            <a:lvl3pPr marL="1143000" indent="-228600" eaLnBrk="0" hangingPunct="0">
              <a:defRPr u="sng">
                <a:solidFill>
                  <a:schemeClr val="tx1"/>
                </a:solidFill>
                <a:latin typeface="Arial" charset="0"/>
              </a:defRPr>
            </a:lvl3pPr>
            <a:lvl4pPr marL="1600200" indent="-228600" eaLnBrk="0" hangingPunct="0">
              <a:defRPr u="sng">
                <a:solidFill>
                  <a:schemeClr val="tx1"/>
                </a:solidFill>
                <a:latin typeface="Arial" charset="0"/>
              </a:defRPr>
            </a:lvl4pPr>
            <a:lvl5pPr marL="2057400" indent="-228600" eaLnBrk="0" hangingPunct="0">
              <a:defRPr u="sng">
                <a:solidFill>
                  <a:schemeClr val="tx1"/>
                </a:solidFill>
                <a:latin typeface="Arial" charset="0"/>
              </a:defRPr>
            </a:lvl5pPr>
            <a:lvl6pPr marL="2514600" indent="-228600" eaLnBrk="0" fontAlgn="base" hangingPunct="0">
              <a:spcBef>
                <a:spcPct val="0"/>
              </a:spcBef>
              <a:spcAft>
                <a:spcPct val="0"/>
              </a:spcAft>
              <a:defRPr u="sng">
                <a:solidFill>
                  <a:schemeClr val="tx1"/>
                </a:solidFill>
                <a:latin typeface="Arial" charset="0"/>
              </a:defRPr>
            </a:lvl6pPr>
            <a:lvl7pPr marL="2971800" indent="-228600" eaLnBrk="0" fontAlgn="base" hangingPunct="0">
              <a:spcBef>
                <a:spcPct val="0"/>
              </a:spcBef>
              <a:spcAft>
                <a:spcPct val="0"/>
              </a:spcAft>
              <a:defRPr u="sng">
                <a:solidFill>
                  <a:schemeClr val="tx1"/>
                </a:solidFill>
                <a:latin typeface="Arial" charset="0"/>
              </a:defRPr>
            </a:lvl7pPr>
            <a:lvl8pPr marL="3429000" indent="-228600" eaLnBrk="0" fontAlgn="base" hangingPunct="0">
              <a:spcBef>
                <a:spcPct val="0"/>
              </a:spcBef>
              <a:spcAft>
                <a:spcPct val="0"/>
              </a:spcAft>
              <a:defRPr u="sng">
                <a:solidFill>
                  <a:schemeClr val="tx1"/>
                </a:solidFill>
                <a:latin typeface="Arial" charset="0"/>
              </a:defRPr>
            </a:lvl8pPr>
            <a:lvl9pPr marL="3886200" indent="-228600" eaLnBrk="0" fontAlgn="base" hangingPunct="0">
              <a:spcBef>
                <a:spcPct val="0"/>
              </a:spcBef>
              <a:spcAft>
                <a:spcPct val="0"/>
              </a:spcAft>
              <a:defRPr u="sng">
                <a:solidFill>
                  <a:schemeClr val="tx1"/>
                </a:solidFill>
                <a:latin typeface="Arial" charset="0"/>
              </a:defRPr>
            </a:lvl9pPr>
          </a:lstStyle>
          <a:p>
            <a:pPr algn="ctr" eaLnBrk="1" hangingPunct="1"/>
            <a:r>
              <a:rPr lang="es-CL" sz="2400" b="1" u="none" dirty="0" smtClean="0">
                <a:solidFill>
                  <a:srgbClr val="000099"/>
                </a:solidFill>
                <a:latin typeface="Century Gothic" pitchFamily="34" charset="0"/>
              </a:rPr>
              <a:t>I. ESTADÍSTICAS </a:t>
            </a:r>
            <a:r>
              <a:rPr lang="es-CL" sz="2400" b="1" u="none" dirty="0">
                <a:solidFill>
                  <a:srgbClr val="000099"/>
                </a:solidFill>
                <a:latin typeface="Century Gothic" pitchFamily="34" charset="0"/>
              </a:rPr>
              <a:t>DEL MERCADO ASEGURADOR</a:t>
            </a:r>
          </a:p>
          <a:p>
            <a:pPr algn="ctr" eaLnBrk="1" hangingPunct="1"/>
            <a:r>
              <a:rPr lang="es-CL" sz="2800" u="none" dirty="0" smtClean="0">
                <a:solidFill>
                  <a:srgbClr val="FFC000"/>
                </a:solidFill>
                <a:latin typeface="Century Gothic" pitchFamily="34" charset="0"/>
              </a:rPr>
              <a:t>Primas directas</a:t>
            </a:r>
            <a:endParaRPr lang="es-CL" sz="2800" u="none" dirty="0">
              <a:solidFill>
                <a:srgbClr val="FFC000"/>
              </a:solidFill>
              <a:latin typeface="Century Gothic" pitchFamily="34" charset="0"/>
            </a:endParaRPr>
          </a:p>
        </p:txBody>
      </p:sp>
      <p:pic>
        <p:nvPicPr>
          <p:cNvPr id="11269"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57225" y="5857875"/>
            <a:ext cx="2924175" cy="695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aphicFrame>
        <p:nvGraphicFramePr>
          <p:cNvPr id="7" name="4 Gráfico"/>
          <p:cNvGraphicFramePr>
            <a:graphicFrameLocks/>
          </p:cNvGraphicFramePr>
          <p:nvPr>
            <p:extLst>
              <p:ext uri="{D42A27DB-BD31-4B8C-83A1-F6EECF244321}">
                <p14:modId xmlns:p14="http://schemas.microsoft.com/office/powerpoint/2010/main" val="1095302228"/>
              </p:ext>
            </p:extLst>
          </p:nvPr>
        </p:nvGraphicFramePr>
        <p:xfrm>
          <a:off x="657225" y="1033463"/>
          <a:ext cx="7875215" cy="4555777"/>
        </p:xfrm>
        <a:graphic>
          <a:graphicData uri="http://schemas.openxmlformats.org/drawingml/2006/chart">
            <c:chart xmlns:c="http://schemas.openxmlformats.org/drawingml/2006/chart" xmlns:r="http://schemas.openxmlformats.org/officeDocument/2006/relationships" r:id="rId5"/>
          </a:graphicData>
        </a:graphic>
      </p:graphicFrame>
    </p:spTree>
    <p:extLst>
      <p:ext uri="{BB962C8B-B14F-4D97-AF65-F5344CB8AC3E}">
        <p14:creationId xmlns:p14="http://schemas.microsoft.com/office/powerpoint/2010/main" val="753392988"/>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t="-2000" b="-2000"/>
          </a:stretch>
        </a:blipFill>
        <a:effectLst/>
      </p:bgPr>
    </p:bg>
    <p:spTree>
      <p:nvGrpSpPr>
        <p:cNvPr id="1" name=""/>
        <p:cNvGrpSpPr/>
        <p:nvPr/>
      </p:nvGrpSpPr>
      <p:grpSpPr>
        <a:xfrm>
          <a:off x="0" y="0"/>
          <a:ext cx="0" cy="0"/>
          <a:chOff x="0" y="0"/>
          <a:chExt cx="0" cy="0"/>
        </a:xfrm>
      </p:grpSpPr>
      <p:sp>
        <p:nvSpPr>
          <p:cNvPr id="11266" name="AutoShape 6"/>
          <p:cNvSpPr>
            <a:spLocks noChangeAspect="1" noChangeArrowheads="1"/>
          </p:cNvSpPr>
          <p:nvPr/>
        </p:nvSpPr>
        <p:spPr bwMode="auto">
          <a:xfrm>
            <a:off x="161925" y="1033463"/>
            <a:ext cx="8610600" cy="566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s-CL"/>
          </a:p>
        </p:txBody>
      </p:sp>
      <p:sp>
        <p:nvSpPr>
          <p:cNvPr id="11267" name="1 CuadroTexto"/>
          <p:cNvSpPr txBox="1">
            <a:spLocks noChangeArrowheads="1"/>
          </p:cNvSpPr>
          <p:nvPr/>
        </p:nvSpPr>
        <p:spPr bwMode="auto">
          <a:xfrm>
            <a:off x="388997" y="88176"/>
            <a:ext cx="7783403" cy="8925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u="sng">
                <a:solidFill>
                  <a:schemeClr val="tx1"/>
                </a:solidFill>
                <a:latin typeface="Arial" charset="0"/>
              </a:defRPr>
            </a:lvl1pPr>
            <a:lvl2pPr marL="742950" indent="-285750" eaLnBrk="0" hangingPunct="0">
              <a:defRPr u="sng">
                <a:solidFill>
                  <a:schemeClr val="tx1"/>
                </a:solidFill>
                <a:latin typeface="Arial" charset="0"/>
              </a:defRPr>
            </a:lvl2pPr>
            <a:lvl3pPr marL="1143000" indent="-228600" eaLnBrk="0" hangingPunct="0">
              <a:defRPr u="sng">
                <a:solidFill>
                  <a:schemeClr val="tx1"/>
                </a:solidFill>
                <a:latin typeface="Arial" charset="0"/>
              </a:defRPr>
            </a:lvl3pPr>
            <a:lvl4pPr marL="1600200" indent="-228600" eaLnBrk="0" hangingPunct="0">
              <a:defRPr u="sng">
                <a:solidFill>
                  <a:schemeClr val="tx1"/>
                </a:solidFill>
                <a:latin typeface="Arial" charset="0"/>
              </a:defRPr>
            </a:lvl4pPr>
            <a:lvl5pPr marL="2057400" indent="-228600" eaLnBrk="0" hangingPunct="0">
              <a:defRPr u="sng">
                <a:solidFill>
                  <a:schemeClr val="tx1"/>
                </a:solidFill>
                <a:latin typeface="Arial" charset="0"/>
              </a:defRPr>
            </a:lvl5pPr>
            <a:lvl6pPr marL="2514600" indent="-228600" eaLnBrk="0" fontAlgn="base" hangingPunct="0">
              <a:spcBef>
                <a:spcPct val="0"/>
              </a:spcBef>
              <a:spcAft>
                <a:spcPct val="0"/>
              </a:spcAft>
              <a:defRPr u="sng">
                <a:solidFill>
                  <a:schemeClr val="tx1"/>
                </a:solidFill>
                <a:latin typeface="Arial" charset="0"/>
              </a:defRPr>
            </a:lvl6pPr>
            <a:lvl7pPr marL="2971800" indent="-228600" eaLnBrk="0" fontAlgn="base" hangingPunct="0">
              <a:spcBef>
                <a:spcPct val="0"/>
              </a:spcBef>
              <a:spcAft>
                <a:spcPct val="0"/>
              </a:spcAft>
              <a:defRPr u="sng">
                <a:solidFill>
                  <a:schemeClr val="tx1"/>
                </a:solidFill>
                <a:latin typeface="Arial" charset="0"/>
              </a:defRPr>
            </a:lvl7pPr>
            <a:lvl8pPr marL="3429000" indent="-228600" eaLnBrk="0" fontAlgn="base" hangingPunct="0">
              <a:spcBef>
                <a:spcPct val="0"/>
              </a:spcBef>
              <a:spcAft>
                <a:spcPct val="0"/>
              </a:spcAft>
              <a:defRPr u="sng">
                <a:solidFill>
                  <a:schemeClr val="tx1"/>
                </a:solidFill>
                <a:latin typeface="Arial" charset="0"/>
              </a:defRPr>
            </a:lvl8pPr>
            <a:lvl9pPr marL="3886200" indent="-228600" eaLnBrk="0" fontAlgn="base" hangingPunct="0">
              <a:spcBef>
                <a:spcPct val="0"/>
              </a:spcBef>
              <a:spcAft>
                <a:spcPct val="0"/>
              </a:spcAft>
              <a:defRPr u="sng">
                <a:solidFill>
                  <a:schemeClr val="tx1"/>
                </a:solidFill>
                <a:latin typeface="Arial" charset="0"/>
              </a:defRPr>
            </a:lvl9pPr>
          </a:lstStyle>
          <a:p>
            <a:pPr algn="ctr" eaLnBrk="1" hangingPunct="1"/>
            <a:r>
              <a:rPr lang="es-CL" sz="2400" b="1" u="none" dirty="0" smtClean="0">
                <a:solidFill>
                  <a:srgbClr val="000099"/>
                </a:solidFill>
                <a:latin typeface="Century Gothic" pitchFamily="34" charset="0"/>
              </a:rPr>
              <a:t>I. ESTADÍSTICAS </a:t>
            </a:r>
            <a:r>
              <a:rPr lang="es-CL" sz="2400" b="1" u="none" dirty="0">
                <a:solidFill>
                  <a:srgbClr val="000099"/>
                </a:solidFill>
                <a:latin typeface="Century Gothic" pitchFamily="34" charset="0"/>
              </a:rPr>
              <a:t>DEL MERCADO ASEGURADOR</a:t>
            </a:r>
          </a:p>
          <a:p>
            <a:pPr algn="ctr" eaLnBrk="1" hangingPunct="1"/>
            <a:r>
              <a:rPr lang="es-CL" sz="2800" u="none" dirty="0" smtClean="0">
                <a:solidFill>
                  <a:srgbClr val="FFC000"/>
                </a:solidFill>
                <a:latin typeface="Century Gothic" pitchFamily="34" charset="0"/>
              </a:rPr>
              <a:t>ROE (Rentabilidad del patrimonio) </a:t>
            </a:r>
            <a:endParaRPr lang="es-CL" sz="2800" u="none" dirty="0">
              <a:solidFill>
                <a:srgbClr val="FFC000"/>
              </a:solidFill>
              <a:latin typeface="Century Gothic" pitchFamily="34" charset="0"/>
            </a:endParaRPr>
          </a:p>
        </p:txBody>
      </p:sp>
      <p:graphicFrame>
        <p:nvGraphicFramePr>
          <p:cNvPr id="5" name="2 Gráfico"/>
          <p:cNvGraphicFramePr>
            <a:graphicFrameLocks/>
          </p:cNvGraphicFramePr>
          <p:nvPr>
            <p:extLst>
              <p:ext uri="{D42A27DB-BD31-4B8C-83A1-F6EECF244321}">
                <p14:modId xmlns:p14="http://schemas.microsoft.com/office/powerpoint/2010/main" val="3591375847"/>
              </p:ext>
            </p:extLst>
          </p:nvPr>
        </p:nvGraphicFramePr>
        <p:xfrm>
          <a:off x="611560" y="1033464"/>
          <a:ext cx="7848871" cy="5131840"/>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64062263"/>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t="-2000" b="-2000"/>
          </a:stretch>
        </a:blipFill>
        <a:effectLst/>
      </p:bgPr>
    </p:bg>
    <p:spTree>
      <p:nvGrpSpPr>
        <p:cNvPr id="1" name=""/>
        <p:cNvGrpSpPr/>
        <p:nvPr/>
      </p:nvGrpSpPr>
      <p:grpSpPr>
        <a:xfrm>
          <a:off x="0" y="0"/>
          <a:ext cx="0" cy="0"/>
          <a:chOff x="0" y="0"/>
          <a:chExt cx="0" cy="0"/>
        </a:xfrm>
      </p:grpSpPr>
      <p:sp>
        <p:nvSpPr>
          <p:cNvPr id="13314" name="AutoShape 6"/>
          <p:cNvSpPr>
            <a:spLocks noChangeAspect="1" noChangeArrowheads="1"/>
          </p:cNvSpPr>
          <p:nvPr/>
        </p:nvSpPr>
        <p:spPr bwMode="auto">
          <a:xfrm>
            <a:off x="228600" y="1033463"/>
            <a:ext cx="8610600" cy="566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s-CL"/>
          </a:p>
        </p:txBody>
      </p:sp>
      <p:sp>
        <p:nvSpPr>
          <p:cNvPr id="13315" name="1 CuadroTexto"/>
          <p:cNvSpPr txBox="1">
            <a:spLocks noChangeArrowheads="1"/>
          </p:cNvSpPr>
          <p:nvPr/>
        </p:nvSpPr>
        <p:spPr bwMode="auto">
          <a:xfrm>
            <a:off x="228600" y="242645"/>
            <a:ext cx="8735888" cy="954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u="sng">
                <a:solidFill>
                  <a:schemeClr val="tx1"/>
                </a:solidFill>
                <a:latin typeface="Arial" charset="0"/>
              </a:defRPr>
            </a:lvl1pPr>
            <a:lvl2pPr marL="742950" indent="-285750" eaLnBrk="0" hangingPunct="0">
              <a:defRPr u="sng">
                <a:solidFill>
                  <a:schemeClr val="tx1"/>
                </a:solidFill>
                <a:latin typeface="Arial" charset="0"/>
              </a:defRPr>
            </a:lvl2pPr>
            <a:lvl3pPr marL="1143000" indent="-228600" eaLnBrk="0" hangingPunct="0">
              <a:defRPr u="sng">
                <a:solidFill>
                  <a:schemeClr val="tx1"/>
                </a:solidFill>
                <a:latin typeface="Arial" charset="0"/>
              </a:defRPr>
            </a:lvl3pPr>
            <a:lvl4pPr marL="1600200" indent="-228600" eaLnBrk="0" hangingPunct="0">
              <a:defRPr u="sng">
                <a:solidFill>
                  <a:schemeClr val="tx1"/>
                </a:solidFill>
                <a:latin typeface="Arial" charset="0"/>
              </a:defRPr>
            </a:lvl4pPr>
            <a:lvl5pPr marL="2057400" indent="-228600" eaLnBrk="0" hangingPunct="0">
              <a:defRPr u="sng">
                <a:solidFill>
                  <a:schemeClr val="tx1"/>
                </a:solidFill>
                <a:latin typeface="Arial" charset="0"/>
              </a:defRPr>
            </a:lvl5pPr>
            <a:lvl6pPr marL="2514600" indent="-228600" eaLnBrk="0" fontAlgn="base" hangingPunct="0">
              <a:spcBef>
                <a:spcPct val="0"/>
              </a:spcBef>
              <a:spcAft>
                <a:spcPct val="0"/>
              </a:spcAft>
              <a:defRPr u="sng">
                <a:solidFill>
                  <a:schemeClr val="tx1"/>
                </a:solidFill>
                <a:latin typeface="Arial" charset="0"/>
              </a:defRPr>
            </a:lvl6pPr>
            <a:lvl7pPr marL="2971800" indent="-228600" eaLnBrk="0" fontAlgn="base" hangingPunct="0">
              <a:spcBef>
                <a:spcPct val="0"/>
              </a:spcBef>
              <a:spcAft>
                <a:spcPct val="0"/>
              </a:spcAft>
              <a:defRPr u="sng">
                <a:solidFill>
                  <a:schemeClr val="tx1"/>
                </a:solidFill>
                <a:latin typeface="Arial" charset="0"/>
              </a:defRPr>
            </a:lvl7pPr>
            <a:lvl8pPr marL="3429000" indent="-228600" eaLnBrk="0" fontAlgn="base" hangingPunct="0">
              <a:spcBef>
                <a:spcPct val="0"/>
              </a:spcBef>
              <a:spcAft>
                <a:spcPct val="0"/>
              </a:spcAft>
              <a:defRPr u="sng">
                <a:solidFill>
                  <a:schemeClr val="tx1"/>
                </a:solidFill>
                <a:latin typeface="Arial" charset="0"/>
              </a:defRPr>
            </a:lvl8pPr>
            <a:lvl9pPr marL="3886200" indent="-228600" eaLnBrk="0" fontAlgn="base" hangingPunct="0">
              <a:spcBef>
                <a:spcPct val="0"/>
              </a:spcBef>
              <a:spcAft>
                <a:spcPct val="0"/>
              </a:spcAft>
              <a:defRPr u="sng">
                <a:solidFill>
                  <a:schemeClr val="tx1"/>
                </a:solidFill>
                <a:latin typeface="Arial" charset="0"/>
              </a:defRPr>
            </a:lvl9pPr>
          </a:lstStyle>
          <a:p>
            <a:pPr algn="ctr" eaLnBrk="1" hangingPunct="1"/>
            <a:r>
              <a:rPr lang="es-CL" sz="2800" b="1" u="none" dirty="0" smtClean="0">
                <a:solidFill>
                  <a:srgbClr val="000099"/>
                </a:solidFill>
                <a:latin typeface="Century Gothic" pitchFamily="34" charset="0"/>
              </a:rPr>
              <a:t>I. </a:t>
            </a:r>
            <a:r>
              <a:rPr lang="es-CL" sz="2400" b="1" u="none" dirty="0" smtClean="0">
                <a:solidFill>
                  <a:srgbClr val="000099"/>
                </a:solidFill>
                <a:latin typeface="Century Gothic" pitchFamily="34" charset="0"/>
              </a:rPr>
              <a:t>ESTADÍSTICAS </a:t>
            </a:r>
            <a:r>
              <a:rPr lang="es-CL" sz="2400" b="1" u="none" dirty="0">
                <a:solidFill>
                  <a:srgbClr val="000099"/>
                </a:solidFill>
                <a:latin typeface="Century Gothic" pitchFamily="34" charset="0"/>
              </a:rPr>
              <a:t>DEL MERCADO ASEGURADOR</a:t>
            </a:r>
          </a:p>
          <a:p>
            <a:pPr algn="ctr" eaLnBrk="1" hangingPunct="1"/>
            <a:r>
              <a:rPr lang="es-CL" sz="2800" u="none" dirty="0" smtClean="0">
                <a:solidFill>
                  <a:srgbClr val="FFC000"/>
                </a:solidFill>
                <a:latin typeface="Century Gothic" pitchFamily="34" charset="0"/>
              </a:rPr>
              <a:t>Pensiones </a:t>
            </a:r>
            <a:r>
              <a:rPr lang="es-CL" sz="2800" u="none" dirty="0">
                <a:solidFill>
                  <a:srgbClr val="FFC000"/>
                </a:solidFill>
                <a:latin typeface="Century Gothic" pitchFamily="34" charset="0"/>
              </a:rPr>
              <a:t>Pagadas a dic </a:t>
            </a:r>
            <a:r>
              <a:rPr lang="es-CL" sz="2800" u="none" dirty="0" smtClean="0">
                <a:solidFill>
                  <a:srgbClr val="FFC000"/>
                </a:solidFill>
                <a:latin typeface="Century Gothic" pitchFamily="34" charset="0"/>
              </a:rPr>
              <a:t>2012 (D.L. N° 3.500)</a:t>
            </a:r>
            <a:endParaRPr lang="es-CL" sz="2800" u="none" dirty="0">
              <a:solidFill>
                <a:srgbClr val="FFC000"/>
              </a:solidFill>
              <a:latin typeface="Century Gothic" pitchFamily="34" charset="0"/>
            </a:endParaRPr>
          </a:p>
        </p:txBody>
      </p:sp>
      <p:graphicFrame>
        <p:nvGraphicFramePr>
          <p:cNvPr id="5" name="2 Gráfico"/>
          <p:cNvGraphicFramePr>
            <a:graphicFrameLocks/>
          </p:cNvGraphicFramePr>
          <p:nvPr>
            <p:extLst>
              <p:ext uri="{D42A27DB-BD31-4B8C-83A1-F6EECF244321}">
                <p14:modId xmlns:p14="http://schemas.microsoft.com/office/powerpoint/2010/main" val="889837935"/>
              </p:ext>
            </p:extLst>
          </p:nvPr>
        </p:nvGraphicFramePr>
        <p:xfrm>
          <a:off x="762000" y="1219200"/>
          <a:ext cx="7620000" cy="5257800"/>
        </p:xfrm>
        <a:graphic>
          <a:graphicData uri="http://schemas.openxmlformats.org/drawingml/2006/chart">
            <c:chart xmlns:c="http://schemas.openxmlformats.org/drawingml/2006/chart" xmlns:r="http://schemas.openxmlformats.org/officeDocument/2006/relationships" r:id="rId4"/>
          </a:graphicData>
        </a:graphic>
      </p:graphicFrame>
      <p:sp>
        <p:nvSpPr>
          <p:cNvPr id="2" name="1 CuadroTexto"/>
          <p:cNvSpPr txBox="1"/>
          <p:nvPr/>
        </p:nvSpPr>
        <p:spPr>
          <a:xfrm>
            <a:off x="1547664" y="6328331"/>
            <a:ext cx="5976664" cy="369332"/>
          </a:xfrm>
          <a:prstGeom prst="rect">
            <a:avLst/>
          </a:prstGeom>
          <a:noFill/>
        </p:spPr>
        <p:txBody>
          <a:bodyPr wrap="square" rtlCol="0">
            <a:spAutoFit/>
          </a:bodyPr>
          <a:lstStyle/>
          <a:p>
            <a:r>
              <a:rPr lang="es-CL" b="1" dirty="0" smtClean="0">
                <a:solidFill>
                  <a:srgbClr val="0000CC"/>
                </a:solidFill>
                <a:latin typeface="Century Gothic" pitchFamily="34" charset="0"/>
              </a:rPr>
              <a:t>Total N° pensiones pagadas D.L. N° 3.500: 976. 619</a:t>
            </a:r>
            <a:endParaRPr lang="es-CL" b="1" dirty="0">
              <a:solidFill>
                <a:srgbClr val="0000CC"/>
              </a:solidFill>
              <a:latin typeface="Century Gothic" pitchFamily="34" charset="0"/>
            </a:endParaRPr>
          </a:p>
        </p:txBody>
      </p:sp>
    </p:spTree>
    <p:extLst>
      <p:ext uri="{BB962C8B-B14F-4D97-AF65-F5344CB8AC3E}">
        <p14:creationId xmlns:p14="http://schemas.microsoft.com/office/powerpoint/2010/main" val="3901671966"/>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10.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1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1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13.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14.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15.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16.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17.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18.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19.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20.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2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2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23.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24.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25.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26.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27.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28.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29.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3.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30.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3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3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33.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34.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35.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36.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37.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38.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39.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4.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40.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4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4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43.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44.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45.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5.xml><?xml version="1.0" encoding="utf-8"?>
<a:themeOverride xmlns:a="http://schemas.openxmlformats.org/drawingml/2006/main">
  <a:clrScheme name="Diseño SVS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iseño SVS">
    <a:majorFont>
      <a:latin typeface="Verdana"/>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6.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7.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8.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9.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emplate/>
  <TotalTime>4084</TotalTime>
  <Words>3674</Words>
  <Application>Microsoft Office PowerPoint</Application>
  <PresentationFormat>Presentación en pantalla (4:3)</PresentationFormat>
  <Paragraphs>397</Paragraphs>
  <Slides>50</Slides>
  <Notes>8</Notes>
  <HiddenSlides>0</HiddenSlides>
  <MMClips>0</MMClips>
  <ScaleCrop>false</ScaleCrop>
  <HeadingPairs>
    <vt:vector size="4" baseType="variant">
      <vt:variant>
        <vt:lpstr>Tema</vt:lpstr>
      </vt:variant>
      <vt:variant>
        <vt:i4>1</vt:i4>
      </vt:variant>
      <vt:variant>
        <vt:lpstr>Títulos de diapositiva</vt:lpstr>
      </vt:variant>
      <vt:variant>
        <vt:i4>50</vt:i4>
      </vt:variant>
    </vt:vector>
  </HeadingPairs>
  <TitlesOfParts>
    <vt:vector size="51" baseType="lpstr">
      <vt:lpstr>Tema de Office</vt:lpstr>
      <vt:lpstr>Presentación de PowerPoint</vt:lpstr>
      <vt:lpstr>Presentación de PowerPoint</vt:lpstr>
      <vt:lpstr>I. ESTADÍSTICAS DEL MERCADO ASEGURADOR Penetración del Seguro 2011 en L.A.</vt:lpstr>
      <vt:lpstr>I. ESTADÍSTICAS DEL MERCADO ASEGURADOR Penetración del seguro en países desarrollados y en desarrollo</vt:lpstr>
      <vt:lpstr>Presentación de PowerPoint</vt:lpstr>
      <vt:lpstr>Presentación de PowerPoint</vt:lpstr>
      <vt:lpstr>Presentación de PowerPoint</vt:lpstr>
      <vt:lpstr>Presentación de PowerPoint</vt:lpstr>
      <vt:lpstr>Presentación de PowerPoint</vt:lpstr>
      <vt:lpstr>I. ESTADÍSTICAS  DEL MERCADO ASEGURADOR Concentración Comparada L.A.</vt:lpstr>
      <vt:lpstr>La Industria Aseguradora en Chile está abierta a la competencia extranjera</vt:lpstr>
      <vt:lpstr>La Industria Aseguradora en Chile está abierta a la competencia extranjera</vt:lpstr>
      <vt:lpstr>Presentación de PowerPoint</vt:lpstr>
      <vt:lpstr>Presentación de PowerPoint</vt:lpstr>
      <vt:lpstr>Presentación de PowerPoint</vt:lpstr>
      <vt:lpstr>Nuevo Modelo de Supervisión de Seguros de la SVS</vt:lpstr>
      <vt:lpstr>Nuevo Modelo de Supervisión de Seguros de la SVS</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  Para el regulador:</vt:lpstr>
      <vt:lpstr>Para los consumidores: </vt:lpstr>
      <vt:lpstr>Para la industria:</vt:lpstr>
      <vt:lpstr>Presentación de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Rodríguez Rodríguez Roxana Graciela</dc:creator>
  <cp:lastModifiedBy>Rodríguez Rodríguez Roxana Graciela</cp:lastModifiedBy>
  <cp:revision>510</cp:revision>
  <cp:lastPrinted>2013-06-27T18:19:02Z</cp:lastPrinted>
  <dcterms:created xsi:type="dcterms:W3CDTF">2013-03-27T12:46:05Z</dcterms:created>
  <dcterms:modified xsi:type="dcterms:W3CDTF">2013-06-28T17:06:21Z</dcterms:modified>
</cp:coreProperties>
</file>