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4"/>
  </p:notesMasterIdLst>
  <p:handoutMasterIdLst>
    <p:handoutMasterId r:id="rId15"/>
  </p:handoutMasterIdLst>
  <p:sldIdLst>
    <p:sldId id="434" r:id="rId2"/>
    <p:sldId id="431" r:id="rId3"/>
    <p:sldId id="443" r:id="rId4"/>
    <p:sldId id="429" r:id="rId5"/>
    <p:sldId id="381" r:id="rId6"/>
    <p:sldId id="446" r:id="rId7"/>
    <p:sldId id="452" r:id="rId8"/>
    <p:sldId id="450" r:id="rId9"/>
    <p:sldId id="437" r:id="rId10"/>
    <p:sldId id="448" r:id="rId11"/>
    <p:sldId id="433" r:id="rId12"/>
    <p:sldId id="276" r:id="rId13"/>
  </p:sldIdLst>
  <p:sldSz cx="9144000" cy="6858000" type="screen4x3"/>
  <p:notesSz cx="9723438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FFFFFF"/>
    <a:srgbClr val="C0C0C0"/>
    <a:srgbClr val="2FBFFF"/>
    <a:srgbClr val="1C1C1C"/>
    <a:srgbClr val="969696"/>
    <a:srgbClr val="E36803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42" autoAdjust="0"/>
    <p:restoredTop sz="94743" autoAdjust="0"/>
  </p:normalViewPr>
  <p:slideViewPr>
    <p:cSldViewPr snapToGrid="0">
      <p:cViewPr>
        <p:scale>
          <a:sx n="75" d="100"/>
          <a:sy n="75" d="100"/>
        </p:scale>
        <p:origin x="-1020" y="-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14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07038" y="0"/>
            <a:ext cx="42148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4214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07038" y="6513513"/>
            <a:ext cx="42148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A48755D0-44DB-4288-AB58-FC1C9AAED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14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07038" y="0"/>
            <a:ext cx="42148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48013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1550" y="3257550"/>
            <a:ext cx="7780338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4214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07038" y="6513513"/>
            <a:ext cx="42148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6C48CAB1-B806-404F-A186-5DE41D6997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Marcador de imagen de diapositiva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1506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L" smtClean="0"/>
          </a:p>
        </p:txBody>
      </p:sp>
      <p:sp>
        <p:nvSpPr>
          <p:cNvPr id="21507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B11F25-F637-4443-AFB9-D1951E5AE5DE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de título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42"/>
          <p:cNvSpPr>
            <a:spLocks noChangeArrowheads="1"/>
          </p:cNvSpPr>
          <p:nvPr/>
        </p:nvSpPr>
        <p:spPr bwMode="gray">
          <a:xfrm>
            <a:off x="3071813" y="0"/>
            <a:ext cx="1417637" cy="6858000"/>
          </a:xfrm>
          <a:prstGeom prst="rect">
            <a:avLst/>
          </a:prstGeom>
          <a:solidFill>
            <a:schemeClr val="accent2">
              <a:alpha val="7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5" name="Rectangle 1634"/>
          <p:cNvSpPr>
            <a:spLocks noChangeArrowheads="1"/>
          </p:cNvSpPr>
          <p:nvPr/>
        </p:nvSpPr>
        <p:spPr bwMode="gray">
          <a:xfrm>
            <a:off x="0" y="0"/>
            <a:ext cx="3152775" cy="6858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85882"/>
                  <a:invGamma/>
                </a:scheme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6" name="Rectangle 1596"/>
          <p:cNvSpPr>
            <a:spLocks noChangeArrowheads="1"/>
          </p:cNvSpPr>
          <p:nvPr/>
        </p:nvSpPr>
        <p:spPr bwMode="gray">
          <a:xfrm>
            <a:off x="6902450" y="-11113"/>
            <a:ext cx="303213" cy="6858001"/>
          </a:xfrm>
          <a:prstGeom prst="rect">
            <a:avLst/>
          </a:prstGeom>
          <a:solidFill>
            <a:schemeClr val="accent2">
              <a:alpha val="3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7" name="Rectangle 1597"/>
          <p:cNvSpPr>
            <a:spLocks noChangeArrowheads="1"/>
          </p:cNvSpPr>
          <p:nvPr/>
        </p:nvSpPr>
        <p:spPr bwMode="gray">
          <a:xfrm>
            <a:off x="7158038" y="12700"/>
            <a:ext cx="227012" cy="6858000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8" name="Rectangle 1592"/>
          <p:cNvSpPr>
            <a:spLocks noChangeArrowheads="1"/>
          </p:cNvSpPr>
          <p:nvPr/>
        </p:nvSpPr>
        <p:spPr bwMode="gray">
          <a:xfrm>
            <a:off x="4375150" y="0"/>
            <a:ext cx="1060450" cy="6858000"/>
          </a:xfrm>
          <a:prstGeom prst="rect">
            <a:avLst/>
          </a:prstGeom>
          <a:solidFill>
            <a:schemeClr val="accent2">
              <a:alpha val="64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9" name="Rectangle 1593"/>
          <p:cNvSpPr>
            <a:spLocks noChangeArrowheads="1"/>
          </p:cNvSpPr>
          <p:nvPr/>
        </p:nvSpPr>
        <p:spPr bwMode="gray">
          <a:xfrm>
            <a:off x="5359400" y="-17463"/>
            <a:ext cx="728663" cy="6938963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0" name="Rectangle 1594"/>
          <p:cNvSpPr>
            <a:spLocks noChangeArrowheads="1"/>
          </p:cNvSpPr>
          <p:nvPr/>
        </p:nvSpPr>
        <p:spPr bwMode="gray">
          <a:xfrm>
            <a:off x="6018213" y="-19050"/>
            <a:ext cx="547687" cy="6938963"/>
          </a:xfrm>
          <a:prstGeom prst="rect">
            <a:avLst/>
          </a:prstGeom>
          <a:solidFill>
            <a:schemeClr val="accent2">
              <a:alpha val="4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1" name="Rectangle 1595"/>
          <p:cNvSpPr>
            <a:spLocks noChangeArrowheads="1"/>
          </p:cNvSpPr>
          <p:nvPr/>
        </p:nvSpPr>
        <p:spPr bwMode="gray">
          <a:xfrm>
            <a:off x="6505575" y="0"/>
            <a:ext cx="446088" cy="6858000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2" name="Rectangle 1622"/>
          <p:cNvSpPr>
            <a:spLocks noChangeArrowheads="1"/>
          </p:cNvSpPr>
          <p:nvPr/>
        </p:nvSpPr>
        <p:spPr bwMode="gray">
          <a:xfrm>
            <a:off x="7339013" y="52388"/>
            <a:ext cx="136525" cy="6858000"/>
          </a:xfrm>
          <a:prstGeom prst="rect">
            <a:avLst/>
          </a:prstGeom>
          <a:solidFill>
            <a:schemeClr val="accent2">
              <a:alpha val="14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3" name="Rectangle 1623"/>
          <p:cNvSpPr>
            <a:spLocks noChangeArrowheads="1"/>
          </p:cNvSpPr>
          <p:nvPr/>
        </p:nvSpPr>
        <p:spPr bwMode="gray">
          <a:xfrm>
            <a:off x="8366125" y="20638"/>
            <a:ext cx="344488" cy="6858000"/>
          </a:xfrm>
          <a:prstGeom prst="rect">
            <a:avLst/>
          </a:prstGeom>
          <a:solidFill>
            <a:schemeClr val="accent2">
              <a:alpha val="23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4" name="Rectangle 1624"/>
          <p:cNvSpPr>
            <a:spLocks noChangeArrowheads="1"/>
          </p:cNvSpPr>
          <p:nvPr/>
        </p:nvSpPr>
        <p:spPr bwMode="gray">
          <a:xfrm>
            <a:off x="8664575" y="0"/>
            <a:ext cx="474663" cy="6858000"/>
          </a:xfrm>
          <a:prstGeom prst="rect">
            <a:avLst/>
          </a:prstGeom>
          <a:solidFill>
            <a:schemeClr val="accent2">
              <a:alpha val="28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5" name="Rectangle 1643"/>
          <p:cNvSpPr>
            <a:spLocks noChangeArrowheads="1"/>
          </p:cNvSpPr>
          <p:nvPr/>
        </p:nvSpPr>
        <p:spPr bwMode="gray">
          <a:xfrm>
            <a:off x="7953375" y="4763"/>
            <a:ext cx="136525" cy="6858000"/>
          </a:xfrm>
          <a:prstGeom prst="rect">
            <a:avLst/>
          </a:prstGeom>
          <a:solidFill>
            <a:schemeClr val="accent2">
              <a:alpha val="6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6" name="Rectangle 1644"/>
          <p:cNvSpPr>
            <a:spLocks noChangeArrowheads="1"/>
          </p:cNvSpPr>
          <p:nvPr/>
        </p:nvSpPr>
        <p:spPr bwMode="gray">
          <a:xfrm>
            <a:off x="8045450" y="4763"/>
            <a:ext cx="168275" cy="6858000"/>
          </a:xfrm>
          <a:prstGeom prst="rect">
            <a:avLst/>
          </a:prstGeom>
          <a:solidFill>
            <a:schemeClr val="accent2">
              <a:alpha val="12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7" name="Rectangle 1645"/>
          <p:cNvSpPr>
            <a:spLocks noChangeArrowheads="1"/>
          </p:cNvSpPr>
          <p:nvPr/>
        </p:nvSpPr>
        <p:spPr bwMode="gray">
          <a:xfrm>
            <a:off x="8177213" y="-11113"/>
            <a:ext cx="230187" cy="6858001"/>
          </a:xfrm>
          <a:prstGeom prst="rect">
            <a:avLst/>
          </a:prstGeom>
          <a:solidFill>
            <a:schemeClr val="accent2">
              <a:alpha val="17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436847" name="Rectangle 1647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3802063" y="1314450"/>
            <a:ext cx="5105400" cy="1470025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36848" name="Rectangle 1648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3810000" y="2762250"/>
            <a:ext cx="5151438" cy="757238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18" name="Rectangle 1650"/>
          <p:cNvSpPr>
            <a:spLocks noGrp="1" noChangeArrowheads="1"/>
          </p:cNvSpPr>
          <p:nvPr>
            <p:ph type="ftr" sz="quarter" idx="10"/>
          </p:nvPr>
        </p:nvSpPr>
        <p:spPr bwMode="gray">
          <a:xfrm>
            <a:off x="3552825" y="6534150"/>
            <a:ext cx="2895600" cy="234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649"/>
          <p:cNvSpPr>
            <a:spLocks noGrp="1" noChangeArrowheads="1"/>
          </p:cNvSpPr>
          <p:nvPr>
            <p:ph type="dt" sz="quarter" idx="11"/>
          </p:nvPr>
        </p:nvSpPr>
        <p:spPr bwMode="gray">
          <a:xfrm>
            <a:off x="6900863" y="6526213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651"/>
          <p:cNvSpPr>
            <a:spLocks noGrp="1" noChangeArrowheads="1"/>
          </p:cNvSpPr>
          <p:nvPr>
            <p:ph type="sldNum" sz="quarter" idx="12"/>
          </p:nvPr>
        </p:nvSpPr>
        <p:spPr bwMode="gray">
          <a:xfrm>
            <a:off x="3011488" y="6527800"/>
            <a:ext cx="373062" cy="234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F6ED5-BDC8-40BE-ABF9-63B8FFB15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7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100"/>
                            </p:stCondLst>
                            <p:childTnLst>
                              <p:par>
                                <p:cTn id="6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6" presetClass="emph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6" presetClass="emph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75" dur="5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6" presetClass="emph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animScale>
                                      <p:cBhvr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81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6" presetClass="emph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6" presetClass="emph" presetSubtype="0" fill="hold" grpId="1" nodeType="withEffect">
                                  <p:stCondLst>
                                    <p:cond delay="2200"/>
                                  </p:stCondLst>
                                  <p:childTnLst>
                                    <p:animScale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6" presetClass="emph" presetSubtype="0" fill="hold" grpId="1" nodeType="withEffect">
                                  <p:stCondLst>
                                    <p:cond delay="2300"/>
                                  </p:stCondLst>
                                  <p:childTnLst>
                                    <p:animScale>
                                      <p:cBhvr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900"/>
                            </p:stCondLst>
                            <p:childTnLst>
                              <p:par>
                                <p:cTn id="8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0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92" dur="5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6" presetClass="emph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96" dur="5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46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62D5A-4291-4AA8-88FB-9A2351D546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018338" y="65088"/>
            <a:ext cx="1995487" cy="645953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30288" y="65088"/>
            <a:ext cx="5835650" cy="64595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46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843ED-DA1B-471E-9068-0E5EFC511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55688" y="65088"/>
            <a:ext cx="7958137" cy="10112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gráfico"/>
          <p:cNvSpPr>
            <a:spLocks noGrp="1"/>
          </p:cNvSpPr>
          <p:nvPr>
            <p:ph type="chart" idx="1"/>
          </p:nvPr>
        </p:nvSpPr>
        <p:spPr>
          <a:xfrm>
            <a:off x="1030288" y="1163638"/>
            <a:ext cx="7961312" cy="5360987"/>
          </a:xfrm>
        </p:spPr>
        <p:txBody>
          <a:bodyPr/>
          <a:lstStyle/>
          <a:p>
            <a:pPr lvl="0"/>
            <a:r>
              <a:rPr lang="es-ES" noProof="0" smtClean="0"/>
              <a:t>Haga clic en el icono para agregar un gráfico</a:t>
            </a:r>
            <a:endParaRPr lang="es-CL" noProof="0"/>
          </a:p>
        </p:txBody>
      </p:sp>
      <p:sp>
        <p:nvSpPr>
          <p:cNvPr id="4" name="Rectangle 46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03C3E-E19F-4DF2-A490-3558949E3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46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A63AE-F6BB-4D0E-A293-403DB90CDB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6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35D21-0C53-4711-9895-C8ABC0D9A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30288" y="1163638"/>
            <a:ext cx="3903662" cy="5360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86350" y="1163638"/>
            <a:ext cx="3905250" cy="5360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Rectangle 46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76489-63BC-4ABC-8CDB-4A65A84BF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Rectangle 46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6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6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B8773-9E61-4B69-A6BE-69D868413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Rectangle 46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6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4A851-C110-4D0F-A0F4-90259F7DD6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6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6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6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BE616-1E71-447F-AC0B-746A5CC48F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6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44AC0-3D3C-4F9A-A19F-5E81A603D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6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0537A-E057-4517-B8AC-755DCF964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19" name="Line 491"/>
          <p:cNvSpPr>
            <a:spLocks noChangeShapeType="1"/>
          </p:cNvSpPr>
          <p:nvPr/>
        </p:nvSpPr>
        <p:spPr bwMode="auto">
          <a:xfrm>
            <a:off x="1101725" y="1000125"/>
            <a:ext cx="783431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51002" name="Rectangle 474"/>
          <p:cNvSpPr>
            <a:spLocks noChangeArrowheads="1"/>
          </p:cNvSpPr>
          <p:nvPr/>
        </p:nvSpPr>
        <p:spPr bwMode="gray">
          <a:xfrm>
            <a:off x="269875" y="0"/>
            <a:ext cx="284163" cy="6889750"/>
          </a:xfrm>
          <a:prstGeom prst="rect">
            <a:avLst/>
          </a:prstGeom>
          <a:solidFill>
            <a:schemeClr val="accent2">
              <a:alpha val="8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51003" name="Rectangle 475"/>
          <p:cNvSpPr>
            <a:spLocks noChangeArrowheads="1"/>
          </p:cNvSpPr>
          <p:nvPr/>
        </p:nvSpPr>
        <p:spPr bwMode="gray">
          <a:xfrm>
            <a:off x="-12700" y="0"/>
            <a:ext cx="330200" cy="6858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28627"/>
                  <a:invGamma/>
                </a:schemeClr>
              </a:gs>
              <a:gs pos="100000">
                <a:schemeClr val="accent2"/>
              </a:gs>
            </a:gsLst>
            <a:lin ang="189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51005" name="Rectangle 477"/>
          <p:cNvSpPr>
            <a:spLocks noChangeArrowheads="1"/>
          </p:cNvSpPr>
          <p:nvPr/>
        </p:nvSpPr>
        <p:spPr bwMode="gray">
          <a:xfrm>
            <a:off x="749300" y="-14288"/>
            <a:ext cx="71438" cy="6872288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51007" name="Rectangle 479"/>
          <p:cNvSpPr>
            <a:spLocks noChangeArrowheads="1"/>
          </p:cNvSpPr>
          <p:nvPr/>
        </p:nvSpPr>
        <p:spPr bwMode="gray">
          <a:xfrm>
            <a:off x="508000" y="0"/>
            <a:ext cx="168275" cy="6865938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51009" name="Rectangle 481"/>
          <p:cNvSpPr>
            <a:spLocks noChangeArrowheads="1"/>
          </p:cNvSpPr>
          <p:nvPr/>
        </p:nvSpPr>
        <p:spPr bwMode="gray">
          <a:xfrm>
            <a:off x="661988" y="0"/>
            <a:ext cx="114300" cy="6872288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50988" name="Rectangle 460"/>
          <p:cNvSpPr>
            <a:spLocks noGrp="1" noChangeArrowheads="1"/>
          </p:cNvSpPr>
          <p:nvPr>
            <p:ph type="title"/>
          </p:nvPr>
        </p:nvSpPr>
        <p:spPr bwMode="auto">
          <a:xfrm>
            <a:off x="1055688" y="65088"/>
            <a:ext cx="7958137" cy="101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25609" name="Rectangle 46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0288" y="1163638"/>
            <a:ext cx="7961312" cy="536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50990" name="Rectangle 46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7913" y="6616700"/>
            <a:ext cx="21336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991" name="Rectangle 46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38825" y="6616700"/>
            <a:ext cx="28956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992" name="Rectangle 46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87825" y="6616700"/>
            <a:ext cx="661988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20FCF013-1973-4214-B0C9-3C7D2C4E9A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1036" name="Oval 508"/>
          <p:cNvSpPr>
            <a:spLocks noChangeArrowheads="1"/>
          </p:cNvSpPr>
          <p:nvPr/>
        </p:nvSpPr>
        <p:spPr bwMode="gray">
          <a:xfrm>
            <a:off x="438150" y="1892300"/>
            <a:ext cx="619125" cy="614363"/>
          </a:xfrm>
          <a:prstGeom prst="ellipse">
            <a:avLst/>
          </a:prstGeom>
          <a:blipFill dpi="0" rotWithShape="1">
            <a:blip r:embed="rId14" cstate="print"/>
            <a:srcRect/>
            <a:stretch>
              <a:fillRect/>
            </a:stretch>
          </a:blipFill>
          <a:ln w="28575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51039" name="Oval 511"/>
          <p:cNvSpPr>
            <a:spLocks noChangeArrowheads="1"/>
          </p:cNvSpPr>
          <p:nvPr/>
        </p:nvSpPr>
        <p:spPr bwMode="gray">
          <a:xfrm>
            <a:off x="442913" y="315913"/>
            <a:ext cx="603250" cy="596900"/>
          </a:xfrm>
          <a:prstGeom prst="ellipse">
            <a:avLst/>
          </a:prstGeom>
          <a:blipFill dpi="0" rotWithShape="1">
            <a:blip r:embed="rId15" cstate="print"/>
            <a:srcRect/>
            <a:stretch>
              <a:fillRect/>
            </a:stretch>
          </a:blipFill>
          <a:ln w="5715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51043" name="Oval 515"/>
          <p:cNvSpPr>
            <a:spLocks noChangeArrowheads="1"/>
          </p:cNvSpPr>
          <p:nvPr/>
        </p:nvSpPr>
        <p:spPr bwMode="gray">
          <a:xfrm>
            <a:off x="430213" y="1128713"/>
            <a:ext cx="603250" cy="593725"/>
          </a:xfrm>
          <a:prstGeom prst="ellipse">
            <a:avLst/>
          </a:prstGeom>
          <a:blipFill dpi="0" rotWithShape="1">
            <a:blip r:embed="rId16" cstate="print"/>
            <a:srcRect/>
            <a:stretch>
              <a:fillRect/>
            </a:stretch>
          </a:blipFill>
          <a:ln w="3810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5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1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5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10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10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00"/>
                            </p:stCondLst>
                            <p:childTnLst>
                              <p:par>
                                <p:cTn id="2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500" fill="hold"/>
                                        <p:tgtEl>
                                          <p:spTgt spid="1510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1" dur="500" fill="hold"/>
                                        <p:tgtEl>
                                          <p:spTgt spid="15100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33" dur="500" fill="hold"/>
                                        <p:tgtEl>
                                          <p:spTgt spid="15100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35" dur="500" fill="hold"/>
                                        <p:tgtEl>
                                          <p:spTgt spid="1510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500" fill="hold"/>
                                        <p:tgtEl>
                                          <p:spTgt spid="1510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002" grpId="0" animBg="1"/>
      <p:bldP spid="151002" grpId="1" animBg="1"/>
      <p:bldP spid="151003" grpId="0" animBg="1"/>
      <p:bldP spid="151003" grpId="1" animBg="1"/>
      <p:bldP spid="151005" grpId="0" animBg="1"/>
      <p:bldP spid="151005" grpId="1" animBg="1"/>
      <p:bldP spid="151007" grpId="0" animBg="1"/>
      <p:bldP spid="151007" grpId="1" animBg="1"/>
      <p:bldP spid="151009" grpId="0" animBg="1"/>
      <p:bldP spid="151009" grpId="1" animBg="1"/>
      <p:bldP spid="150988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£"/>
        <a:defRPr sz="32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5000"/>
        <a:buChar char="•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409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3403600" y="1463675"/>
            <a:ext cx="5526088" cy="1470025"/>
          </a:xfrm>
          <a:effectLst>
            <a:outerShdw dist="17961" dir="2700000" algn="ctr" rotWithShape="0">
              <a:srgbClr val="F8F8F8">
                <a:alpha val="50000"/>
              </a:srgb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s-CL" sz="3600" dirty="0" smtClean="0">
                <a:solidFill>
                  <a:schemeClr val="tx1"/>
                </a:solidFill>
              </a:rPr>
              <a:t/>
            </a:r>
            <a:br>
              <a:rPr lang="es-CL" sz="3600" dirty="0" smtClean="0">
                <a:solidFill>
                  <a:schemeClr val="tx1"/>
                </a:solidFill>
              </a:rPr>
            </a:br>
            <a:r>
              <a:rPr lang="es-CL" sz="3600" dirty="0" smtClean="0"/>
              <a:t>Gestión de Siniestros frente a desastres naturales</a:t>
            </a:r>
            <a:endParaRPr lang="es-CL" sz="3600" dirty="0"/>
          </a:p>
        </p:txBody>
      </p:sp>
      <p:sp>
        <p:nvSpPr>
          <p:cNvPr id="442424" name="Oval 56"/>
          <p:cNvSpPr>
            <a:spLocks noChangeArrowheads="1"/>
          </p:cNvSpPr>
          <p:nvPr/>
        </p:nvSpPr>
        <p:spPr bwMode="gray">
          <a:xfrm>
            <a:off x="3960813" y="4986338"/>
            <a:ext cx="1082675" cy="1071562"/>
          </a:xfrm>
          <a:prstGeom prst="ellipse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28575" algn="ctr">
            <a:solidFill>
              <a:schemeClr val="bg1">
                <a:alpha val="70000"/>
              </a:schemeClr>
            </a:solidFill>
            <a:round/>
            <a:headEnd/>
            <a:tailEnd/>
          </a:ln>
          <a:effectLst>
            <a:outerShdw dist="107763" dir="2700000" algn="ctr" rotWithShape="0">
              <a:schemeClr val="tx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442425" name="Oval 57"/>
          <p:cNvSpPr>
            <a:spLocks noChangeArrowheads="1"/>
          </p:cNvSpPr>
          <p:nvPr/>
        </p:nvSpPr>
        <p:spPr bwMode="gray">
          <a:xfrm>
            <a:off x="428625" y="571500"/>
            <a:ext cx="2759075" cy="2730500"/>
          </a:xfrm>
          <a:prstGeom prst="ellipse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76200" algn="ctr">
            <a:solidFill>
              <a:schemeClr val="bg1">
                <a:alpha val="70000"/>
              </a:schemeClr>
            </a:solidFill>
            <a:round/>
            <a:headEnd/>
            <a:tailEnd/>
          </a:ln>
          <a:effectLst>
            <a:outerShdw dist="107763" dir="2700000" algn="ctr" rotWithShape="0">
              <a:schemeClr val="tx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442426" name="Oval 58"/>
          <p:cNvSpPr>
            <a:spLocks noChangeArrowheads="1"/>
          </p:cNvSpPr>
          <p:nvPr/>
        </p:nvSpPr>
        <p:spPr bwMode="gray">
          <a:xfrm>
            <a:off x="1851025" y="3505200"/>
            <a:ext cx="1911350" cy="1892300"/>
          </a:xfrm>
          <a:prstGeom prst="ellipse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57150" algn="ctr">
            <a:solidFill>
              <a:schemeClr val="bg1">
                <a:alpha val="70000"/>
              </a:schemeClr>
            </a:solidFill>
            <a:round/>
            <a:headEnd/>
            <a:tailEnd/>
          </a:ln>
          <a:effectLst>
            <a:outerShdw dist="107763" dir="2700000" algn="ctr" rotWithShape="0">
              <a:schemeClr val="tx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pic>
        <p:nvPicPr>
          <p:cNvPr id="442427" name="Picture 5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0659" y="5392208"/>
            <a:ext cx="1795562" cy="9999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2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42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42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424" grpId="0" animBg="1"/>
      <p:bldP spid="442425" grpId="0" animBg="1"/>
      <p:bldP spid="44242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z="2800" smtClean="0"/>
              <a:t>Reflexión 1: catástrofe con tratamiento de industria</a:t>
            </a:r>
          </a:p>
        </p:txBody>
      </p:sp>
      <p:sp>
        <p:nvSpPr>
          <p:cNvPr id="491562" name="Rectangle 42"/>
          <p:cNvSpPr>
            <a:spLocks noChangeArrowheads="1"/>
          </p:cNvSpPr>
          <p:nvPr/>
        </p:nvSpPr>
        <p:spPr bwMode="gray">
          <a:xfrm flipH="1">
            <a:off x="5410200" y="5473700"/>
            <a:ext cx="2514600" cy="806450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tint val="0"/>
                  <a:invGamma/>
                  <a:alpha val="0"/>
                </a:schemeClr>
              </a:gs>
              <a:gs pos="100000">
                <a:schemeClr val="folHlink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27651" name="Line 43"/>
          <p:cNvSpPr>
            <a:spLocks noChangeShapeType="1"/>
          </p:cNvSpPr>
          <p:nvPr/>
        </p:nvSpPr>
        <p:spPr bwMode="gray">
          <a:xfrm>
            <a:off x="5410200" y="6275388"/>
            <a:ext cx="1854200" cy="1587"/>
          </a:xfrm>
          <a:prstGeom prst="line">
            <a:avLst/>
          </a:prstGeom>
          <a:noFill/>
          <a:ln w="19050" cap="rnd">
            <a:solidFill>
              <a:srgbClr val="5F5F5F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Line 44"/>
          <p:cNvSpPr>
            <a:spLocks noChangeShapeType="1"/>
          </p:cNvSpPr>
          <p:nvPr/>
        </p:nvSpPr>
        <p:spPr bwMode="gray">
          <a:xfrm>
            <a:off x="5410200" y="5464175"/>
            <a:ext cx="2392363" cy="1588"/>
          </a:xfrm>
          <a:prstGeom prst="line">
            <a:avLst/>
          </a:prstGeom>
          <a:noFill/>
          <a:ln w="19050" cap="rnd">
            <a:solidFill>
              <a:srgbClr val="5F5F5F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Rectangle 45"/>
          <p:cNvSpPr>
            <a:spLocks noChangeArrowheads="1"/>
          </p:cNvSpPr>
          <p:nvPr/>
        </p:nvSpPr>
        <p:spPr bwMode="gray">
          <a:xfrm>
            <a:off x="1190625" y="2249488"/>
            <a:ext cx="4191000" cy="703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CL"/>
          </a:p>
        </p:txBody>
      </p:sp>
      <p:sp>
        <p:nvSpPr>
          <p:cNvPr id="27654" name="Rectangle 46"/>
          <p:cNvSpPr>
            <a:spLocks noChangeArrowheads="1"/>
          </p:cNvSpPr>
          <p:nvPr/>
        </p:nvSpPr>
        <p:spPr bwMode="gray">
          <a:xfrm>
            <a:off x="1190625" y="2967038"/>
            <a:ext cx="426720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CL"/>
          </a:p>
        </p:txBody>
      </p:sp>
      <p:sp>
        <p:nvSpPr>
          <p:cNvPr id="27655" name="Rectangle 47"/>
          <p:cNvSpPr>
            <a:spLocks noChangeArrowheads="1"/>
          </p:cNvSpPr>
          <p:nvPr/>
        </p:nvSpPr>
        <p:spPr bwMode="gray">
          <a:xfrm>
            <a:off x="1190625" y="3795713"/>
            <a:ext cx="3810000" cy="817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CL"/>
          </a:p>
        </p:txBody>
      </p:sp>
      <p:sp>
        <p:nvSpPr>
          <p:cNvPr id="27656" name="Rectangle 48"/>
          <p:cNvSpPr>
            <a:spLocks noChangeArrowheads="1"/>
          </p:cNvSpPr>
          <p:nvPr/>
        </p:nvSpPr>
        <p:spPr bwMode="gray">
          <a:xfrm>
            <a:off x="1190625" y="4635500"/>
            <a:ext cx="320040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CL"/>
          </a:p>
        </p:txBody>
      </p:sp>
      <p:sp>
        <p:nvSpPr>
          <p:cNvPr id="27657" name="Rectangle 49"/>
          <p:cNvSpPr>
            <a:spLocks noChangeArrowheads="1"/>
          </p:cNvSpPr>
          <p:nvPr/>
        </p:nvSpPr>
        <p:spPr bwMode="gray">
          <a:xfrm>
            <a:off x="1190625" y="5473700"/>
            <a:ext cx="2514600" cy="806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CL"/>
          </a:p>
        </p:txBody>
      </p:sp>
      <p:sp>
        <p:nvSpPr>
          <p:cNvPr id="27658" name="Line 50"/>
          <p:cNvSpPr>
            <a:spLocks noChangeShapeType="1"/>
          </p:cNvSpPr>
          <p:nvPr/>
        </p:nvSpPr>
        <p:spPr bwMode="gray">
          <a:xfrm flipH="1">
            <a:off x="1190625" y="6275388"/>
            <a:ext cx="1854200" cy="1587"/>
          </a:xfrm>
          <a:prstGeom prst="line">
            <a:avLst/>
          </a:prstGeom>
          <a:noFill/>
          <a:ln w="19050" cap="rnd">
            <a:solidFill>
              <a:srgbClr val="5F5F5F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Line 51"/>
          <p:cNvSpPr>
            <a:spLocks noChangeShapeType="1"/>
          </p:cNvSpPr>
          <p:nvPr/>
        </p:nvSpPr>
        <p:spPr bwMode="gray">
          <a:xfrm flipH="1">
            <a:off x="1190625" y="5464175"/>
            <a:ext cx="2392363" cy="1588"/>
          </a:xfrm>
          <a:prstGeom prst="line">
            <a:avLst/>
          </a:prstGeom>
          <a:noFill/>
          <a:ln w="19050" cap="rnd">
            <a:solidFill>
              <a:srgbClr val="5F5F5F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52"/>
          <p:cNvSpPr>
            <a:spLocks noChangeShapeType="1"/>
          </p:cNvSpPr>
          <p:nvPr/>
        </p:nvSpPr>
        <p:spPr bwMode="gray">
          <a:xfrm flipH="1">
            <a:off x="1190625" y="4622800"/>
            <a:ext cx="2809875" cy="1588"/>
          </a:xfrm>
          <a:prstGeom prst="line">
            <a:avLst/>
          </a:prstGeom>
          <a:noFill/>
          <a:ln w="19050" cap="rnd">
            <a:solidFill>
              <a:srgbClr val="5F5F5F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53"/>
          <p:cNvSpPr>
            <a:spLocks noChangeShapeType="1"/>
          </p:cNvSpPr>
          <p:nvPr/>
        </p:nvSpPr>
        <p:spPr bwMode="gray">
          <a:xfrm flipH="1">
            <a:off x="1190625" y="3794125"/>
            <a:ext cx="3287713" cy="1588"/>
          </a:xfrm>
          <a:prstGeom prst="line">
            <a:avLst/>
          </a:prstGeom>
          <a:noFill/>
          <a:ln w="19050" cap="rnd">
            <a:solidFill>
              <a:srgbClr val="5F5F5F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Line 54"/>
          <p:cNvSpPr>
            <a:spLocks noChangeShapeType="1"/>
          </p:cNvSpPr>
          <p:nvPr/>
        </p:nvSpPr>
        <p:spPr bwMode="gray">
          <a:xfrm flipH="1">
            <a:off x="1190625" y="2960688"/>
            <a:ext cx="3765550" cy="1587"/>
          </a:xfrm>
          <a:prstGeom prst="line">
            <a:avLst/>
          </a:prstGeom>
          <a:noFill/>
          <a:ln w="19050" cap="rnd">
            <a:solidFill>
              <a:srgbClr val="5F5F5F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Line 55"/>
          <p:cNvSpPr>
            <a:spLocks noChangeShapeType="1"/>
          </p:cNvSpPr>
          <p:nvPr/>
        </p:nvSpPr>
        <p:spPr bwMode="gray">
          <a:xfrm flipH="1">
            <a:off x="1190625" y="2249488"/>
            <a:ext cx="4184650" cy="1587"/>
          </a:xfrm>
          <a:prstGeom prst="line">
            <a:avLst/>
          </a:prstGeom>
          <a:noFill/>
          <a:ln w="19050" cap="rnd">
            <a:solidFill>
              <a:srgbClr val="5F5F5F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56"/>
          <p:cNvSpPr>
            <a:spLocks noChangeShapeType="1"/>
          </p:cNvSpPr>
          <p:nvPr/>
        </p:nvSpPr>
        <p:spPr bwMode="gray">
          <a:xfrm>
            <a:off x="1428750" y="2249488"/>
            <a:ext cx="1588" cy="71120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Line 57"/>
          <p:cNvSpPr>
            <a:spLocks noChangeShapeType="1"/>
          </p:cNvSpPr>
          <p:nvPr/>
        </p:nvSpPr>
        <p:spPr bwMode="gray">
          <a:xfrm>
            <a:off x="1428750" y="2960688"/>
            <a:ext cx="1588" cy="841375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Line 58"/>
          <p:cNvSpPr>
            <a:spLocks noChangeShapeType="1"/>
          </p:cNvSpPr>
          <p:nvPr/>
        </p:nvSpPr>
        <p:spPr bwMode="gray">
          <a:xfrm>
            <a:off x="1428750" y="3802063"/>
            <a:ext cx="1588" cy="841375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Line 59"/>
          <p:cNvSpPr>
            <a:spLocks noChangeShapeType="1"/>
          </p:cNvSpPr>
          <p:nvPr/>
        </p:nvSpPr>
        <p:spPr bwMode="gray">
          <a:xfrm>
            <a:off x="1428750" y="4643438"/>
            <a:ext cx="1588" cy="841375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Line 60"/>
          <p:cNvSpPr>
            <a:spLocks noChangeShapeType="1"/>
          </p:cNvSpPr>
          <p:nvPr/>
        </p:nvSpPr>
        <p:spPr bwMode="gray">
          <a:xfrm>
            <a:off x="1428750" y="5484813"/>
            <a:ext cx="1588" cy="776287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81" name="Text Box 61"/>
          <p:cNvSpPr txBox="1">
            <a:spLocks noChangeArrowheads="1"/>
          </p:cNvSpPr>
          <p:nvPr/>
        </p:nvSpPr>
        <p:spPr bwMode="auto">
          <a:xfrm>
            <a:off x="1422400" y="2266950"/>
            <a:ext cx="3338513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s-CL" sz="1400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RECURSOS:</a:t>
            </a:r>
          </a:p>
          <a:p>
            <a:pPr eaLnBrk="0" hangingPunct="0">
              <a:defRPr/>
            </a:pPr>
            <a:r>
              <a:rPr lang="es-CL" sz="1400" dirty="0">
                <a:solidFill>
                  <a:srgbClr val="000000"/>
                </a:solidFill>
                <a:latin typeface="Verdana" pitchFamily="34" charset="0"/>
              </a:rPr>
              <a:t>-Compañías y liquidadoras con </a:t>
            </a:r>
          </a:p>
          <a:p>
            <a:pPr eaLnBrk="0" hangingPunct="0">
              <a:defRPr/>
            </a:pPr>
            <a:r>
              <a:rPr lang="es-CL" sz="1400" dirty="0">
                <a:solidFill>
                  <a:srgbClr val="000000"/>
                </a:solidFill>
                <a:latin typeface="Verdana" pitchFamily="34" charset="0"/>
              </a:rPr>
              <a:t>Personal y sistemas eficientes</a:t>
            </a:r>
          </a:p>
        </p:txBody>
      </p:sp>
      <p:sp>
        <p:nvSpPr>
          <p:cNvPr id="491582" name="Text Box 62"/>
          <p:cNvSpPr txBox="1">
            <a:spLocks noChangeArrowheads="1"/>
          </p:cNvSpPr>
          <p:nvPr/>
        </p:nvSpPr>
        <p:spPr bwMode="auto">
          <a:xfrm>
            <a:off x="1397000" y="3013075"/>
            <a:ext cx="329723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s-CL" sz="1400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CARGA DE TRABAJO:</a:t>
            </a:r>
          </a:p>
          <a:p>
            <a:pPr eaLnBrk="0" hangingPunct="0">
              <a:defRPr/>
            </a:pPr>
            <a:r>
              <a:rPr lang="es-CL" sz="1400" dirty="0">
                <a:solidFill>
                  <a:srgbClr val="000000"/>
                </a:solidFill>
                <a:latin typeface="Verdana" pitchFamily="34" charset="0"/>
              </a:rPr>
              <a:t>-Evitar elevada concentración</a:t>
            </a:r>
          </a:p>
          <a:p>
            <a:pPr eaLnBrk="0" hangingPunct="0">
              <a:defRPr/>
            </a:pPr>
            <a:r>
              <a:rPr lang="es-CL" sz="1400" dirty="0">
                <a:solidFill>
                  <a:srgbClr val="000000"/>
                </a:solidFill>
                <a:latin typeface="Verdana" pitchFamily="34" charset="0"/>
              </a:rPr>
              <a:t>de asignaciones a liquidadores</a:t>
            </a:r>
          </a:p>
        </p:txBody>
      </p:sp>
      <p:sp>
        <p:nvSpPr>
          <p:cNvPr id="491583" name="Text Box 63"/>
          <p:cNvSpPr txBox="1">
            <a:spLocks noChangeArrowheads="1"/>
          </p:cNvSpPr>
          <p:nvPr/>
        </p:nvSpPr>
        <p:spPr bwMode="auto">
          <a:xfrm>
            <a:off x="1447800" y="3821113"/>
            <a:ext cx="2700338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s-CL" sz="1400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BASES DE DATOS:</a:t>
            </a:r>
          </a:p>
          <a:p>
            <a:pPr eaLnBrk="0" hangingPunct="0">
              <a:defRPr/>
            </a:pPr>
            <a:r>
              <a:rPr lang="es-CL" sz="1400" dirty="0">
                <a:solidFill>
                  <a:srgbClr val="000000"/>
                </a:solidFill>
                <a:latin typeface="Verdana" pitchFamily="34" charset="0"/>
              </a:rPr>
              <a:t>-Unificar criterios de BD</a:t>
            </a:r>
          </a:p>
          <a:p>
            <a:pPr eaLnBrk="0" hangingPunct="0">
              <a:defRPr/>
            </a:pPr>
            <a:r>
              <a:rPr lang="es-CL" sz="1400" dirty="0">
                <a:solidFill>
                  <a:srgbClr val="000000"/>
                </a:solidFill>
                <a:latin typeface="Verdana" pitchFamily="34" charset="0"/>
              </a:rPr>
              <a:t>-</a:t>
            </a:r>
            <a:r>
              <a:rPr lang="es-CL" sz="1400" dirty="0" err="1">
                <a:solidFill>
                  <a:srgbClr val="000000"/>
                </a:solidFill>
                <a:latin typeface="Verdana" pitchFamily="34" charset="0"/>
              </a:rPr>
              <a:t>Geo</a:t>
            </a:r>
            <a:r>
              <a:rPr lang="es-CL" sz="1400" dirty="0">
                <a:solidFill>
                  <a:srgbClr val="000000"/>
                </a:solidFill>
                <a:latin typeface="Verdana" pitchFamily="34" charset="0"/>
              </a:rPr>
              <a:t> referenciar</a:t>
            </a:r>
          </a:p>
        </p:txBody>
      </p:sp>
      <p:sp>
        <p:nvSpPr>
          <p:cNvPr id="491584" name="Text Box 64"/>
          <p:cNvSpPr txBox="1">
            <a:spLocks noChangeArrowheads="1"/>
          </p:cNvSpPr>
          <p:nvPr/>
        </p:nvSpPr>
        <p:spPr bwMode="auto">
          <a:xfrm>
            <a:off x="1435100" y="4643438"/>
            <a:ext cx="18732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s-CL" sz="1400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PRODUCTOS:</a:t>
            </a:r>
          </a:p>
          <a:p>
            <a:pPr eaLnBrk="0" hangingPunct="0">
              <a:defRPr/>
            </a:pPr>
            <a:r>
              <a:rPr lang="es-CL" sz="1400" dirty="0">
                <a:solidFill>
                  <a:srgbClr val="000000"/>
                </a:solidFill>
                <a:latin typeface="Verdana" pitchFamily="34" charset="0"/>
              </a:rPr>
              <a:t>-Estandarización</a:t>
            </a:r>
          </a:p>
          <a:p>
            <a:pPr eaLnBrk="0" hangingPunct="0">
              <a:defRPr/>
            </a:pPr>
            <a:r>
              <a:rPr lang="es-CL" sz="1400" dirty="0">
                <a:solidFill>
                  <a:srgbClr val="000000"/>
                </a:solidFill>
                <a:latin typeface="Verdana" pitchFamily="34" charset="0"/>
              </a:rPr>
              <a:t>de condiciones</a:t>
            </a:r>
          </a:p>
        </p:txBody>
      </p:sp>
      <p:sp>
        <p:nvSpPr>
          <p:cNvPr id="491585" name="Text Box 65"/>
          <p:cNvSpPr txBox="1">
            <a:spLocks noChangeArrowheads="1"/>
          </p:cNvSpPr>
          <p:nvPr/>
        </p:nvSpPr>
        <p:spPr bwMode="auto">
          <a:xfrm>
            <a:off x="1447800" y="5413375"/>
            <a:ext cx="15430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s-CL" sz="1400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PROCESOS:</a:t>
            </a:r>
          </a:p>
          <a:p>
            <a:pPr eaLnBrk="0" hangingPunct="0">
              <a:defRPr/>
            </a:pPr>
            <a:r>
              <a:rPr lang="es-CL" sz="1400" dirty="0">
                <a:solidFill>
                  <a:srgbClr val="000000"/>
                </a:solidFill>
                <a:latin typeface="Verdana" pitchFamily="34" charset="0"/>
              </a:rPr>
              <a:t>-Consenso en</a:t>
            </a:r>
          </a:p>
          <a:p>
            <a:pPr eaLnBrk="0" hangingPunct="0">
              <a:defRPr/>
            </a:pPr>
            <a:r>
              <a:rPr lang="es-CL" sz="1400" dirty="0">
                <a:solidFill>
                  <a:srgbClr val="000000"/>
                </a:solidFill>
                <a:latin typeface="Verdana" pitchFamily="34" charset="0"/>
              </a:rPr>
              <a:t>liquidación</a:t>
            </a:r>
          </a:p>
          <a:p>
            <a:pPr eaLnBrk="0" hangingPunct="0">
              <a:defRPr/>
            </a:pPr>
            <a:r>
              <a:rPr lang="es-CL" sz="1400" dirty="0">
                <a:solidFill>
                  <a:srgbClr val="000000"/>
                </a:solidFill>
                <a:latin typeface="Verdana" pitchFamily="34" charset="0"/>
              </a:rPr>
              <a:t>simplificada</a:t>
            </a:r>
          </a:p>
        </p:txBody>
      </p:sp>
      <p:grpSp>
        <p:nvGrpSpPr>
          <p:cNvPr id="27674" name="Group 66"/>
          <p:cNvGrpSpPr>
            <a:grpSpLocks/>
          </p:cNvGrpSpPr>
          <p:nvPr/>
        </p:nvGrpSpPr>
        <p:grpSpPr bwMode="auto">
          <a:xfrm>
            <a:off x="3073400" y="2249488"/>
            <a:ext cx="5080000" cy="4030662"/>
            <a:chOff x="1702" y="1253"/>
            <a:chExt cx="3855" cy="2825"/>
          </a:xfrm>
        </p:grpSpPr>
        <p:sp>
          <p:nvSpPr>
            <p:cNvPr id="491587" name="Freeform 67"/>
            <p:cNvSpPr>
              <a:spLocks/>
            </p:cNvSpPr>
            <p:nvPr/>
          </p:nvSpPr>
          <p:spPr bwMode="gray">
            <a:xfrm>
              <a:off x="4878" y="3211"/>
              <a:ext cx="679" cy="866"/>
            </a:xfrm>
            <a:custGeom>
              <a:avLst/>
              <a:gdLst/>
              <a:ahLst/>
              <a:cxnLst>
                <a:cxn ang="0">
                  <a:pos x="399" y="1078"/>
                </a:cxn>
                <a:cxn ang="0">
                  <a:pos x="0" y="459"/>
                </a:cxn>
                <a:cxn ang="0">
                  <a:pos x="374" y="0"/>
                </a:cxn>
                <a:cxn ang="0">
                  <a:pos x="846" y="536"/>
                </a:cxn>
                <a:cxn ang="0">
                  <a:pos x="399" y="1078"/>
                </a:cxn>
              </a:cxnLst>
              <a:rect l="0" t="0" r="r" b="b"/>
              <a:pathLst>
                <a:path w="847" h="1079">
                  <a:moveTo>
                    <a:pt x="399" y="1078"/>
                  </a:moveTo>
                  <a:lnTo>
                    <a:pt x="0" y="459"/>
                  </a:lnTo>
                  <a:lnTo>
                    <a:pt x="374" y="0"/>
                  </a:lnTo>
                  <a:lnTo>
                    <a:pt x="846" y="536"/>
                  </a:lnTo>
                  <a:lnTo>
                    <a:pt x="399" y="1078"/>
                  </a:lnTo>
                </a:path>
              </a:pathLst>
            </a:custGeom>
            <a:gradFill rotWithShape="0">
              <a:gsLst>
                <a:gs pos="0">
                  <a:schemeClr val="hlink">
                    <a:gamma/>
                    <a:shade val="69804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12700" cap="rnd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s-CL"/>
            </a:p>
          </p:txBody>
        </p:sp>
        <p:sp>
          <p:nvSpPr>
            <p:cNvPr id="491588" name="Freeform 68"/>
            <p:cNvSpPr>
              <a:spLocks/>
            </p:cNvSpPr>
            <p:nvPr/>
          </p:nvSpPr>
          <p:spPr bwMode="gray">
            <a:xfrm>
              <a:off x="2010" y="3211"/>
              <a:ext cx="3167" cy="368"/>
            </a:xfrm>
            <a:custGeom>
              <a:avLst/>
              <a:gdLst/>
              <a:ahLst/>
              <a:cxnLst>
                <a:cxn ang="0">
                  <a:pos x="0" y="459"/>
                </a:cxn>
                <a:cxn ang="0">
                  <a:pos x="3573" y="459"/>
                </a:cxn>
                <a:cxn ang="0">
                  <a:pos x="3946" y="0"/>
                </a:cxn>
                <a:cxn ang="0">
                  <a:pos x="505" y="0"/>
                </a:cxn>
                <a:cxn ang="0">
                  <a:pos x="0" y="459"/>
                </a:cxn>
              </a:cxnLst>
              <a:rect l="0" t="0" r="r" b="b"/>
              <a:pathLst>
                <a:path w="3947" h="460">
                  <a:moveTo>
                    <a:pt x="0" y="459"/>
                  </a:moveTo>
                  <a:lnTo>
                    <a:pt x="3573" y="459"/>
                  </a:lnTo>
                  <a:lnTo>
                    <a:pt x="3946" y="0"/>
                  </a:lnTo>
                  <a:lnTo>
                    <a:pt x="505" y="0"/>
                  </a:lnTo>
                  <a:lnTo>
                    <a:pt x="0" y="459"/>
                  </a:lnTo>
                </a:path>
              </a:pathLst>
            </a:cu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12700" cap="rnd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s-CL"/>
            </a:p>
          </p:txBody>
        </p:sp>
        <p:sp>
          <p:nvSpPr>
            <p:cNvPr id="27677" name="Freeform 69"/>
            <p:cNvSpPr>
              <a:spLocks/>
            </p:cNvSpPr>
            <p:nvPr/>
          </p:nvSpPr>
          <p:spPr bwMode="gray">
            <a:xfrm>
              <a:off x="1702" y="3578"/>
              <a:ext cx="3497" cy="500"/>
            </a:xfrm>
            <a:custGeom>
              <a:avLst/>
              <a:gdLst>
                <a:gd name="T0" fmla="*/ 307 w 4357"/>
                <a:gd name="T1" fmla="*/ 0 h 623"/>
                <a:gd name="T2" fmla="*/ 3174 w 4357"/>
                <a:gd name="T3" fmla="*/ 0 h 623"/>
                <a:gd name="T4" fmla="*/ 3496 w 4357"/>
                <a:gd name="T5" fmla="*/ 499 h 623"/>
                <a:gd name="T6" fmla="*/ 0 w 4357"/>
                <a:gd name="T7" fmla="*/ 499 h 623"/>
                <a:gd name="T8" fmla="*/ 307 w 4357"/>
                <a:gd name="T9" fmla="*/ 0 h 6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57"/>
                <a:gd name="T16" fmla="*/ 0 h 623"/>
                <a:gd name="T17" fmla="*/ 4357 w 4357"/>
                <a:gd name="T18" fmla="*/ 623 h 6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57" h="623">
                  <a:moveTo>
                    <a:pt x="383" y="0"/>
                  </a:moveTo>
                  <a:lnTo>
                    <a:pt x="3954" y="0"/>
                  </a:lnTo>
                  <a:lnTo>
                    <a:pt x="4356" y="622"/>
                  </a:lnTo>
                  <a:lnTo>
                    <a:pt x="0" y="622"/>
                  </a:lnTo>
                  <a:lnTo>
                    <a:pt x="383" y="0"/>
                  </a:lnTo>
                </a:path>
              </a:pathLst>
            </a:custGeom>
            <a:solidFill>
              <a:schemeClr val="hlink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endParaRPr lang="es-CL"/>
            </a:p>
          </p:txBody>
        </p:sp>
        <p:sp>
          <p:nvSpPr>
            <p:cNvPr id="491590" name="Freeform 70"/>
            <p:cNvSpPr>
              <a:spLocks/>
            </p:cNvSpPr>
            <p:nvPr/>
          </p:nvSpPr>
          <p:spPr bwMode="gray">
            <a:xfrm>
              <a:off x="4522" y="2721"/>
              <a:ext cx="601" cy="784"/>
            </a:xfrm>
            <a:custGeom>
              <a:avLst/>
              <a:gdLst/>
              <a:ahLst/>
              <a:cxnLst>
                <a:cxn ang="0">
                  <a:pos x="382" y="976"/>
                </a:cxn>
                <a:cxn ang="0">
                  <a:pos x="0" y="342"/>
                </a:cxn>
                <a:cxn ang="0">
                  <a:pos x="280" y="0"/>
                </a:cxn>
                <a:cxn ang="0">
                  <a:pos x="748" y="538"/>
                </a:cxn>
                <a:cxn ang="0">
                  <a:pos x="382" y="976"/>
                </a:cxn>
              </a:cxnLst>
              <a:rect l="0" t="0" r="r" b="b"/>
              <a:pathLst>
                <a:path w="749" h="977">
                  <a:moveTo>
                    <a:pt x="382" y="976"/>
                  </a:moveTo>
                  <a:lnTo>
                    <a:pt x="0" y="342"/>
                  </a:lnTo>
                  <a:lnTo>
                    <a:pt x="280" y="0"/>
                  </a:lnTo>
                  <a:lnTo>
                    <a:pt x="748" y="538"/>
                  </a:lnTo>
                  <a:lnTo>
                    <a:pt x="382" y="976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72941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12700" cap="rnd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s-CL"/>
            </a:p>
          </p:txBody>
        </p:sp>
        <p:sp>
          <p:nvSpPr>
            <p:cNvPr id="491591" name="Freeform 71"/>
            <p:cNvSpPr>
              <a:spLocks/>
            </p:cNvSpPr>
            <p:nvPr/>
          </p:nvSpPr>
          <p:spPr bwMode="gray">
            <a:xfrm>
              <a:off x="2371" y="2721"/>
              <a:ext cx="2379" cy="276"/>
            </a:xfrm>
            <a:custGeom>
              <a:avLst/>
              <a:gdLst/>
              <a:ahLst/>
              <a:cxnLst>
                <a:cxn ang="0">
                  <a:pos x="0" y="343"/>
                </a:cxn>
                <a:cxn ang="0">
                  <a:pos x="2684" y="343"/>
                </a:cxn>
                <a:cxn ang="0">
                  <a:pos x="2963" y="0"/>
                </a:cxn>
                <a:cxn ang="0">
                  <a:pos x="531" y="1"/>
                </a:cxn>
                <a:cxn ang="0">
                  <a:pos x="0" y="343"/>
                </a:cxn>
              </a:cxnLst>
              <a:rect l="0" t="0" r="r" b="b"/>
              <a:pathLst>
                <a:path w="2964" h="344">
                  <a:moveTo>
                    <a:pt x="0" y="343"/>
                  </a:moveTo>
                  <a:lnTo>
                    <a:pt x="2684" y="343"/>
                  </a:lnTo>
                  <a:lnTo>
                    <a:pt x="2963" y="0"/>
                  </a:lnTo>
                  <a:lnTo>
                    <a:pt x="531" y="1"/>
                  </a:lnTo>
                  <a:lnTo>
                    <a:pt x="0" y="343"/>
                  </a:lnTo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4314"/>
                    <a:invGamma/>
                  </a:schemeClr>
                </a:gs>
              </a:gsLst>
              <a:lin ang="2700000" scaled="1"/>
            </a:gradFill>
            <a:ln w="12700" cap="rnd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s-CL"/>
            </a:p>
          </p:txBody>
        </p:sp>
        <p:sp>
          <p:nvSpPr>
            <p:cNvPr id="27680" name="Freeform 72"/>
            <p:cNvSpPr>
              <a:spLocks/>
            </p:cNvSpPr>
            <p:nvPr/>
          </p:nvSpPr>
          <p:spPr bwMode="gray">
            <a:xfrm>
              <a:off x="2069" y="2996"/>
              <a:ext cx="2763" cy="509"/>
            </a:xfrm>
            <a:custGeom>
              <a:avLst/>
              <a:gdLst>
                <a:gd name="T0" fmla="*/ 0 w 3443"/>
                <a:gd name="T1" fmla="*/ 508 h 634"/>
                <a:gd name="T2" fmla="*/ 2762 w 3443"/>
                <a:gd name="T3" fmla="*/ 508 h 634"/>
                <a:gd name="T4" fmla="*/ 2456 w 3443"/>
                <a:gd name="T5" fmla="*/ 0 h 634"/>
                <a:gd name="T6" fmla="*/ 303 w 3443"/>
                <a:gd name="T7" fmla="*/ 0 h 634"/>
                <a:gd name="T8" fmla="*/ 0 w 3443"/>
                <a:gd name="T9" fmla="*/ 508 h 6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43"/>
                <a:gd name="T16" fmla="*/ 0 h 634"/>
                <a:gd name="T17" fmla="*/ 3443 w 3443"/>
                <a:gd name="T18" fmla="*/ 634 h 6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43" h="634">
                  <a:moveTo>
                    <a:pt x="0" y="633"/>
                  </a:moveTo>
                  <a:lnTo>
                    <a:pt x="3442" y="633"/>
                  </a:lnTo>
                  <a:lnTo>
                    <a:pt x="3060" y="0"/>
                  </a:lnTo>
                  <a:lnTo>
                    <a:pt x="377" y="0"/>
                  </a:lnTo>
                  <a:lnTo>
                    <a:pt x="0" y="633"/>
                  </a:lnTo>
                </a:path>
              </a:pathLst>
            </a:custGeom>
            <a:solidFill>
              <a:schemeClr val="accent2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endParaRPr lang="es-CL"/>
            </a:p>
          </p:txBody>
        </p:sp>
        <p:sp>
          <p:nvSpPr>
            <p:cNvPr id="491593" name="Freeform 73"/>
            <p:cNvSpPr>
              <a:spLocks/>
            </p:cNvSpPr>
            <p:nvPr/>
          </p:nvSpPr>
          <p:spPr bwMode="gray">
            <a:xfrm>
              <a:off x="4167" y="2235"/>
              <a:ext cx="526" cy="682"/>
            </a:xfrm>
            <a:custGeom>
              <a:avLst/>
              <a:gdLst/>
              <a:ahLst/>
              <a:cxnLst>
                <a:cxn ang="0">
                  <a:pos x="0" y="230"/>
                </a:cxn>
                <a:cxn ang="0">
                  <a:pos x="387" y="848"/>
                </a:cxn>
                <a:cxn ang="0">
                  <a:pos x="654" y="531"/>
                </a:cxn>
                <a:cxn ang="0">
                  <a:pos x="188" y="0"/>
                </a:cxn>
                <a:cxn ang="0">
                  <a:pos x="0" y="230"/>
                </a:cxn>
              </a:cxnLst>
              <a:rect l="0" t="0" r="r" b="b"/>
              <a:pathLst>
                <a:path w="655" h="849">
                  <a:moveTo>
                    <a:pt x="0" y="230"/>
                  </a:moveTo>
                  <a:lnTo>
                    <a:pt x="387" y="848"/>
                  </a:lnTo>
                  <a:lnTo>
                    <a:pt x="654" y="531"/>
                  </a:lnTo>
                  <a:lnTo>
                    <a:pt x="188" y="0"/>
                  </a:lnTo>
                  <a:lnTo>
                    <a:pt x="0" y="230"/>
                  </a:lnTo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72941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12700" cap="rnd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s-CL"/>
            </a:p>
          </p:txBody>
        </p:sp>
        <p:sp>
          <p:nvSpPr>
            <p:cNvPr id="491594" name="Freeform 74"/>
            <p:cNvSpPr>
              <a:spLocks/>
            </p:cNvSpPr>
            <p:nvPr/>
          </p:nvSpPr>
          <p:spPr bwMode="gray">
            <a:xfrm>
              <a:off x="2728" y="2235"/>
              <a:ext cx="1589" cy="185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1791" y="228"/>
                </a:cxn>
                <a:cxn ang="0">
                  <a:pos x="1979" y="0"/>
                </a:cxn>
                <a:cxn ang="0">
                  <a:pos x="500" y="0"/>
                </a:cxn>
                <a:cxn ang="0">
                  <a:pos x="0" y="228"/>
                </a:cxn>
              </a:cxnLst>
              <a:rect l="0" t="0" r="r" b="b"/>
              <a:pathLst>
                <a:path w="1980" h="229">
                  <a:moveTo>
                    <a:pt x="0" y="228"/>
                  </a:moveTo>
                  <a:lnTo>
                    <a:pt x="1791" y="228"/>
                  </a:lnTo>
                  <a:lnTo>
                    <a:pt x="1979" y="0"/>
                  </a:lnTo>
                  <a:lnTo>
                    <a:pt x="500" y="0"/>
                  </a:lnTo>
                  <a:lnTo>
                    <a:pt x="0" y="228"/>
                  </a:lnTo>
                </a:path>
              </a:pathLst>
            </a:cu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7451"/>
                    <a:invGamma/>
                  </a:schemeClr>
                </a:gs>
              </a:gsLst>
              <a:lin ang="2700000" scaled="1"/>
            </a:gradFill>
            <a:ln w="12700" cap="rnd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s-CL"/>
            </a:p>
          </p:txBody>
        </p:sp>
        <p:sp>
          <p:nvSpPr>
            <p:cNvPr id="27683" name="Freeform 75"/>
            <p:cNvSpPr>
              <a:spLocks/>
            </p:cNvSpPr>
            <p:nvPr/>
          </p:nvSpPr>
          <p:spPr bwMode="gray">
            <a:xfrm>
              <a:off x="2422" y="2419"/>
              <a:ext cx="2056" cy="498"/>
            </a:xfrm>
            <a:custGeom>
              <a:avLst/>
              <a:gdLst>
                <a:gd name="T0" fmla="*/ 0 w 2561"/>
                <a:gd name="T1" fmla="*/ 497 h 621"/>
                <a:gd name="T2" fmla="*/ 2055 w 2561"/>
                <a:gd name="T3" fmla="*/ 497 h 621"/>
                <a:gd name="T4" fmla="*/ 1744 w 2561"/>
                <a:gd name="T5" fmla="*/ 0 h 621"/>
                <a:gd name="T6" fmla="*/ 307 w 2561"/>
                <a:gd name="T7" fmla="*/ 0 h 621"/>
                <a:gd name="T8" fmla="*/ 0 w 2561"/>
                <a:gd name="T9" fmla="*/ 497 h 6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61"/>
                <a:gd name="T16" fmla="*/ 0 h 621"/>
                <a:gd name="T17" fmla="*/ 2561 w 2561"/>
                <a:gd name="T18" fmla="*/ 621 h 6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61" h="621">
                  <a:moveTo>
                    <a:pt x="0" y="620"/>
                  </a:moveTo>
                  <a:lnTo>
                    <a:pt x="2560" y="620"/>
                  </a:lnTo>
                  <a:lnTo>
                    <a:pt x="2172" y="0"/>
                  </a:lnTo>
                  <a:lnTo>
                    <a:pt x="382" y="0"/>
                  </a:lnTo>
                  <a:lnTo>
                    <a:pt x="0" y="620"/>
                  </a:lnTo>
                </a:path>
              </a:pathLst>
            </a:custGeom>
            <a:solidFill>
              <a:schemeClr val="hlink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endParaRPr lang="es-CL"/>
            </a:p>
          </p:txBody>
        </p:sp>
        <p:sp>
          <p:nvSpPr>
            <p:cNvPr id="491596" name="Freeform 76"/>
            <p:cNvSpPr>
              <a:spLocks/>
            </p:cNvSpPr>
            <p:nvPr/>
          </p:nvSpPr>
          <p:spPr bwMode="gray">
            <a:xfrm>
              <a:off x="3808" y="1744"/>
              <a:ext cx="453" cy="593"/>
            </a:xfrm>
            <a:custGeom>
              <a:avLst/>
              <a:gdLst/>
              <a:ahLst/>
              <a:cxnLst>
                <a:cxn ang="0">
                  <a:pos x="385" y="737"/>
                </a:cxn>
                <a:cxn ang="0">
                  <a:pos x="563" y="527"/>
                </a:cxn>
                <a:cxn ang="0">
                  <a:pos x="97" y="0"/>
                </a:cxn>
                <a:cxn ang="0">
                  <a:pos x="0" y="111"/>
                </a:cxn>
                <a:cxn ang="0">
                  <a:pos x="385" y="737"/>
                </a:cxn>
              </a:cxnLst>
              <a:rect l="0" t="0" r="r" b="b"/>
              <a:pathLst>
                <a:path w="564" h="738">
                  <a:moveTo>
                    <a:pt x="385" y="737"/>
                  </a:moveTo>
                  <a:lnTo>
                    <a:pt x="563" y="527"/>
                  </a:lnTo>
                  <a:lnTo>
                    <a:pt x="97" y="0"/>
                  </a:lnTo>
                  <a:lnTo>
                    <a:pt x="0" y="111"/>
                  </a:lnTo>
                  <a:lnTo>
                    <a:pt x="385" y="737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79216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12700" cap="rnd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s-CL"/>
            </a:p>
          </p:txBody>
        </p:sp>
        <p:sp>
          <p:nvSpPr>
            <p:cNvPr id="491597" name="Freeform 77"/>
            <p:cNvSpPr>
              <a:spLocks/>
            </p:cNvSpPr>
            <p:nvPr/>
          </p:nvSpPr>
          <p:spPr bwMode="gray">
            <a:xfrm>
              <a:off x="3092" y="1744"/>
              <a:ext cx="793" cy="89"/>
            </a:xfrm>
            <a:custGeom>
              <a:avLst/>
              <a:gdLst/>
              <a:ahLst/>
              <a:cxnLst>
                <a:cxn ang="0">
                  <a:pos x="0" y="109"/>
                </a:cxn>
                <a:cxn ang="0">
                  <a:pos x="889" y="109"/>
                </a:cxn>
                <a:cxn ang="0">
                  <a:pos x="986" y="0"/>
                </a:cxn>
                <a:cxn ang="0">
                  <a:pos x="308" y="0"/>
                </a:cxn>
                <a:cxn ang="0">
                  <a:pos x="0" y="109"/>
                </a:cxn>
              </a:cxnLst>
              <a:rect l="0" t="0" r="r" b="b"/>
              <a:pathLst>
                <a:path w="987" h="110">
                  <a:moveTo>
                    <a:pt x="0" y="109"/>
                  </a:moveTo>
                  <a:lnTo>
                    <a:pt x="889" y="109"/>
                  </a:lnTo>
                  <a:lnTo>
                    <a:pt x="986" y="0"/>
                  </a:lnTo>
                  <a:lnTo>
                    <a:pt x="308" y="0"/>
                  </a:lnTo>
                  <a:lnTo>
                    <a:pt x="0" y="109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0980"/>
                    <a:invGamma/>
                  </a:schemeClr>
                </a:gs>
              </a:gsLst>
              <a:lin ang="2700000" scaled="1"/>
            </a:gradFill>
            <a:ln w="12700" cap="rnd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s-CL"/>
            </a:p>
          </p:txBody>
        </p:sp>
        <p:sp>
          <p:nvSpPr>
            <p:cNvPr id="27686" name="Freeform 78"/>
            <p:cNvSpPr>
              <a:spLocks/>
            </p:cNvSpPr>
            <p:nvPr/>
          </p:nvSpPr>
          <p:spPr bwMode="gray">
            <a:xfrm>
              <a:off x="2780" y="1832"/>
              <a:ext cx="1339" cy="505"/>
            </a:xfrm>
            <a:custGeom>
              <a:avLst/>
              <a:gdLst>
                <a:gd name="T0" fmla="*/ 0 w 1669"/>
                <a:gd name="T1" fmla="*/ 504 h 629"/>
                <a:gd name="T2" fmla="*/ 1338 w 1669"/>
                <a:gd name="T3" fmla="*/ 504 h 629"/>
                <a:gd name="T4" fmla="*/ 1028 w 1669"/>
                <a:gd name="T5" fmla="*/ 0 h 629"/>
                <a:gd name="T6" fmla="*/ 311 w 1669"/>
                <a:gd name="T7" fmla="*/ 0 h 629"/>
                <a:gd name="T8" fmla="*/ 0 w 1669"/>
                <a:gd name="T9" fmla="*/ 504 h 6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69"/>
                <a:gd name="T16" fmla="*/ 0 h 629"/>
                <a:gd name="T17" fmla="*/ 1669 w 1669"/>
                <a:gd name="T18" fmla="*/ 629 h 6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69" h="629">
                  <a:moveTo>
                    <a:pt x="0" y="628"/>
                  </a:moveTo>
                  <a:lnTo>
                    <a:pt x="1668" y="628"/>
                  </a:lnTo>
                  <a:lnTo>
                    <a:pt x="1281" y="0"/>
                  </a:lnTo>
                  <a:lnTo>
                    <a:pt x="388" y="0"/>
                  </a:lnTo>
                  <a:lnTo>
                    <a:pt x="0" y="628"/>
                  </a:lnTo>
                </a:path>
              </a:pathLst>
            </a:custGeom>
            <a:solidFill>
              <a:schemeClr val="accent2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endParaRPr lang="es-CL"/>
            </a:p>
          </p:txBody>
        </p:sp>
        <p:sp>
          <p:nvSpPr>
            <p:cNvPr id="491599" name="Freeform 79"/>
            <p:cNvSpPr>
              <a:spLocks/>
            </p:cNvSpPr>
            <p:nvPr/>
          </p:nvSpPr>
          <p:spPr bwMode="gray">
            <a:xfrm>
              <a:off x="3446" y="1253"/>
              <a:ext cx="383" cy="502"/>
            </a:xfrm>
            <a:custGeom>
              <a:avLst/>
              <a:gdLst/>
              <a:ahLst/>
              <a:cxnLst>
                <a:cxn ang="0">
                  <a:pos x="387" y="624"/>
                </a:cxn>
                <a:cxn ang="0">
                  <a:pos x="476" y="527"/>
                </a:cxn>
                <a:cxn ang="0">
                  <a:pos x="0" y="0"/>
                </a:cxn>
                <a:cxn ang="0">
                  <a:pos x="387" y="624"/>
                </a:cxn>
              </a:cxnLst>
              <a:rect l="0" t="0" r="r" b="b"/>
              <a:pathLst>
                <a:path w="477" h="625">
                  <a:moveTo>
                    <a:pt x="387" y="624"/>
                  </a:moveTo>
                  <a:lnTo>
                    <a:pt x="476" y="527"/>
                  </a:lnTo>
                  <a:lnTo>
                    <a:pt x="0" y="0"/>
                  </a:lnTo>
                  <a:lnTo>
                    <a:pt x="387" y="624"/>
                  </a:lnTo>
                </a:path>
              </a:pathLst>
            </a:custGeom>
            <a:gradFill rotWithShape="0">
              <a:gsLst>
                <a:gs pos="0">
                  <a:schemeClr val="hlink">
                    <a:gamma/>
                    <a:shade val="79216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12700" cap="rnd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s-CL"/>
            </a:p>
          </p:txBody>
        </p:sp>
        <p:sp>
          <p:nvSpPr>
            <p:cNvPr id="27688" name="Freeform 80"/>
            <p:cNvSpPr>
              <a:spLocks/>
            </p:cNvSpPr>
            <p:nvPr/>
          </p:nvSpPr>
          <p:spPr bwMode="gray">
            <a:xfrm>
              <a:off x="3136" y="1253"/>
              <a:ext cx="621" cy="502"/>
            </a:xfrm>
            <a:custGeom>
              <a:avLst/>
              <a:gdLst>
                <a:gd name="T0" fmla="*/ 0 w 773"/>
                <a:gd name="T1" fmla="*/ 501 h 625"/>
                <a:gd name="T2" fmla="*/ 620 w 773"/>
                <a:gd name="T3" fmla="*/ 501 h 625"/>
                <a:gd name="T4" fmla="*/ 311 w 773"/>
                <a:gd name="T5" fmla="*/ 0 h 625"/>
                <a:gd name="T6" fmla="*/ 0 w 773"/>
                <a:gd name="T7" fmla="*/ 501 h 6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73"/>
                <a:gd name="T13" fmla="*/ 0 h 625"/>
                <a:gd name="T14" fmla="*/ 773 w 773"/>
                <a:gd name="T15" fmla="*/ 625 h 6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73" h="625">
                  <a:moveTo>
                    <a:pt x="0" y="624"/>
                  </a:moveTo>
                  <a:lnTo>
                    <a:pt x="772" y="624"/>
                  </a:lnTo>
                  <a:lnTo>
                    <a:pt x="387" y="0"/>
                  </a:lnTo>
                  <a:lnTo>
                    <a:pt x="0" y="624"/>
                  </a:lnTo>
                </a:path>
              </a:pathLst>
            </a:custGeom>
            <a:solidFill>
              <a:schemeClr val="hlink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endParaRPr lang="es-CL"/>
            </a:p>
          </p:txBody>
        </p:sp>
        <p:sp>
          <p:nvSpPr>
            <p:cNvPr id="27689" name="Text Box 81"/>
            <p:cNvSpPr txBox="1">
              <a:spLocks noChangeArrowheads="1"/>
            </p:cNvSpPr>
            <p:nvPr/>
          </p:nvSpPr>
          <p:spPr bwMode="gray">
            <a:xfrm>
              <a:off x="3336" y="1501"/>
              <a:ext cx="227" cy="2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27690" name="Text Box 82"/>
            <p:cNvSpPr txBox="1">
              <a:spLocks noChangeArrowheads="1"/>
            </p:cNvSpPr>
            <p:nvPr/>
          </p:nvSpPr>
          <p:spPr bwMode="gray">
            <a:xfrm>
              <a:off x="3336" y="2030"/>
              <a:ext cx="227" cy="2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FFFFFF"/>
                  </a:solidFill>
                </a:rPr>
                <a:t>2</a:t>
              </a:r>
            </a:p>
          </p:txBody>
        </p:sp>
        <p:sp>
          <p:nvSpPr>
            <p:cNvPr id="27691" name="Text Box 83"/>
            <p:cNvSpPr txBox="1">
              <a:spLocks noChangeArrowheads="1"/>
            </p:cNvSpPr>
            <p:nvPr/>
          </p:nvSpPr>
          <p:spPr bwMode="gray">
            <a:xfrm>
              <a:off x="3331" y="2588"/>
              <a:ext cx="237" cy="25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FFFFFF"/>
                  </a:solidFill>
                </a:rPr>
                <a:t>3</a:t>
              </a:r>
            </a:p>
          </p:txBody>
        </p:sp>
        <p:sp>
          <p:nvSpPr>
            <p:cNvPr id="27692" name="Text Box 84"/>
            <p:cNvSpPr txBox="1">
              <a:spLocks noChangeArrowheads="1"/>
            </p:cNvSpPr>
            <p:nvPr/>
          </p:nvSpPr>
          <p:spPr bwMode="gray">
            <a:xfrm>
              <a:off x="3327" y="3147"/>
              <a:ext cx="248" cy="2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>
                  <a:solidFill>
                    <a:srgbClr val="FFFFFF"/>
                  </a:solidFill>
                </a:rPr>
                <a:t>4</a:t>
              </a:r>
            </a:p>
          </p:txBody>
        </p:sp>
        <p:sp>
          <p:nvSpPr>
            <p:cNvPr id="27693" name="Text Box 85"/>
            <p:cNvSpPr txBox="1">
              <a:spLocks noChangeArrowheads="1"/>
            </p:cNvSpPr>
            <p:nvPr/>
          </p:nvSpPr>
          <p:spPr bwMode="gray">
            <a:xfrm>
              <a:off x="3315" y="3690"/>
              <a:ext cx="270" cy="32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rgbClr val="FFFFFF"/>
                  </a:solidFill>
                </a:rPr>
                <a:t>5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91" descr="Picture5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4675" y="1914525"/>
            <a:ext cx="3821113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674" name="Group 74"/>
          <p:cNvGrpSpPr>
            <a:grpSpLocks/>
          </p:cNvGrpSpPr>
          <p:nvPr/>
        </p:nvGrpSpPr>
        <p:grpSpPr bwMode="auto">
          <a:xfrm rot="3394332">
            <a:off x="2801937" y="1763713"/>
            <a:ext cx="4024313" cy="3862388"/>
            <a:chOff x="1352" y="1125"/>
            <a:chExt cx="2727" cy="2618"/>
          </a:xfrm>
        </p:grpSpPr>
        <p:sp>
          <p:nvSpPr>
            <p:cNvPr id="440395" name="AutoShape 75"/>
            <p:cNvSpPr>
              <a:spLocks noChangeArrowheads="1"/>
            </p:cNvSpPr>
            <p:nvPr/>
          </p:nvSpPr>
          <p:spPr bwMode="gray">
            <a:xfrm rot="15973147">
              <a:off x="1446" y="1289"/>
              <a:ext cx="2551" cy="2358"/>
            </a:xfrm>
            <a:custGeom>
              <a:avLst/>
              <a:gdLst>
                <a:gd name="G0" fmla="+- 2978742 0 0"/>
                <a:gd name="G1" fmla="+- -2701147 0 0"/>
                <a:gd name="G2" fmla="+- 2978742 0 -2701147"/>
                <a:gd name="G3" fmla="+- 10800 0 0"/>
                <a:gd name="G4" fmla="+- 0 0 297874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349 0 0"/>
                <a:gd name="G9" fmla="+- 0 0 -2701147"/>
                <a:gd name="G10" fmla="+- 7349 0 2700"/>
                <a:gd name="G11" fmla="cos G10 2978742"/>
                <a:gd name="G12" fmla="sin G10 2978742"/>
                <a:gd name="G13" fmla="cos 13500 2978742"/>
                <a:gd name="G14" fmla="sin 13500 2978742"/>
                <a:gd name="G15" fmla="+- G11 10800 0"/>
                <a:gd name="G16" fmla="+- G12 10800 0"/>
                <a:gd name="G17" fmla="+- G13 10800 0"/>
                <a:gd name="G18" fmla="+- G14 10800 0"/>
                <a:gd name="G19" fmla="*/ 7349 1 2"/>
                <a:gd name="G20" fmla="+- G19 5400 0"/>
                <a:gd name="G21" fmla="cos G20 2978742"/>
                <a:gd name="G22" fmla="sin G20 2978742"/>
                <a:gd name="G23" fmla="+- G21 10800 0"/>
                <a:gd name="G24" fmla="+- G12 G23 G22"/>
                <a:gd name="G25" fmla="+- G22 G23 G11"/>
                <a:gd name="G26" fmla="cos 10800 2978742"/>
                <a:gd name="G27" fmla="sin 10800 2978742"/>
                <a:gd name="G28" fmla="cos 7349 2978742"/>
                <a:gd name="G29" fmla="sin 7349 297874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2701147"/>
                <a:gd name="G36" fmla="sin G34 -2701147"/>
                <a:gd name="G37" fmla="+/ -2701147 297874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349 G39"/>
                <a:gd name="G43" fmla="sin 7349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21592 w 21600"/>
                <a:gd name="T5" fmla="*/ 11199 h 21600"/>
                <a:gd name="T6" fmla="*/ 17626 w 21600"/>
                <a:gd name="T7" fmla="*/ 4820 h 21600"/>
                <a:gd name="T8" fmla="*/ 18143 w 21600"/>
                <a:gd name="T9" fmla="*/ 11071 h 21600"/>
                <a:gd name="T10" fmla="*/ 20270 w 21600"/>
                <a:gd name="T11" fmla="*/ 20420 h 21600"/>
                <a:gd name="T12" fmla="*/ 14012 w 21600"/>
                <a:gd name="T13" fmla="*/ 20372 h 21600"/>
                <a:gd name="T14" fmla="*/ 14061 w 21600"/>
                <a:gd name="T15" fmla="*/ 1411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5955" y="16037"/>
                  </a:moveTo>
                  <a:cubicBezTo>
                    <a:pt x="17358" y="14655"/>
                    <a:pt x="18149" y="12769"/>
                    <a:pt x="18149" y="10800"/>
                  </a:cubicBezTo>
                  <a:cubicBezTo>
                    <a:pt x="18149" y="9018"/>
                    <a:pt x="17501" y="7297"/>
                    <a:pt x="16328" y="5957"/>
                  </a:cubicBezTo>
                  <a:lnTo>
                    <a:pt x="18924" y="3683"/>
                  </a:lnTo>
                  <a:cubicBezTo>
                    <a:pt x="20649" y="5653"/>
                    <a:pt x="21600" y="8182"/>
                    <a:pt x="21600" y="10800"/>
                  </a:cubicBezTo>
                  <a:cubicBezTo>
                    <a:pt x="21600" y="13693"/>
                    <a:pt x="20438" y="16466"/>
                    <a:pt x="18376" y="18496"/>
                  </a:cubicBezTo>
                  <a:lnTo>
                    <a:pt x="20270" y="20420"/>
                  </a:lnTo>
                  <a:lnTo>
                    <a:pt x="14012" y="20372"/>
                  </a:lnTo>
                  <a:lnTo>
                    <a:pt x="14061" y="14113"/>
                  </a:lnTo>
                  <a:lnTo>
                    <a:pt x="15955" y="16037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legacyPerspectiveFront">
                <a:rot lat="20999999" lon="300000" rev="0"/>
              </a:camera>
              <a:lightRig rig="legacyFlat3" dir="l"/>
            </a:scene3d>
            <a:sp3d extrusionH="227000" prstMaterial="legacyPlastic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pPr algn="ctr">
                <a:defRPr/>
              </a:pPr>
              <a:endParaRPr lang="es-CL"/>
            </a:p>
          </p:txBody>
        </p:sp>
        <p:sp>
          <p:nvSpPr>
            <p:cNvPr id="440396" name="AutoShape 76"/>
            <p:cNvSpPr>
              <a:spLocks noChangeArrowheads="1"/>
            </p:cNvSpPr>
            <p:nvPr/>
          </p:nvSpPr>
          <p:spPr bwMode="gray">
            <a:xfrm rot="23284065">
              <a:off x="1352" y="1140"/>
              <a:ext cx="2551" cy="2357"/>
            </a:xfrm>
            <a:custGeom>
              <a:avLst/>
              <a:gdLst>
                <a:gd name="G0" fmla="+- 2978742 0 0"/>
                <a:gd name="G1" fmla="+- -2701274 0 0"/>
                <a:gd name="G2" fmla="+- 2978742 0 -2701274"/>
                <a:gd name="G3" fmla="+- 10800 0 0"/>
                <a:gd name="G4" fmla="+- 0 0 297874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349 0 0"/>
                <a:gd name="G9" fmla="+- 0 0 -2701274"/>
                <a:gd name="G10" fmla="+- 7349 0 2700"/>
                <a:gd name="G11" fmla="cos G10 2978742"/>
                <a:gd name="G12" fmla="sin G10 2978742"/>
                <a:gd name="G13" fmla="cos 13500 2978742"/>
                <a:gd name="G14" fmla="sin 13500 2978742"/>
                <a:gd name="G15" fmla="+- G11 10800 0"/>
                <a:gd name="G16" fmla="+- G12 10800 0"/>
                <a:gd name="G17" fmla="+- G13 10800 0"/>
                <a:gd name="G18" fmla="+- G14 10800 0"/>
                <a:gd name="G19" fmla="*/ 7349 1 2"/>
                <a:gd name="G20" fmla="+- G19 5400 0"/>
                <a:gd name="G21" fmla="cos G20 2978742"/>
                <a:gd name="G22" fmla="sin G20 2978742"/>
                <a:gd name="G23" fmla="+- G21 10800 0"/>
                <a:gd name="G24" fmla="+- G12 G23 G22"/>
                <a:gd name="G25" fmla="+- G22 G23 G11"/>
                <a:gd name="G26" fmla="cos 10800 2978742"/>
                <a:gd name="G27" fmla="sin 10800 2978742"/>
                <a:gd name="G28" fmla="cos 7349 2978742"/>
                <a:gd name="G29" fmla="sin 7349 297874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2701274"/>
                <a:gd name="G36" fmla="sin G34 -2701274"/>
                <a:gd name="G37" fmla="+/ -2701274 297874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349 G39"/>
                <a:gd name="G43" fmla="sin 7349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21592 w 21600"/>
                <a:gd name="T5" fmla="*/ 11198 h 21600"/>
                <a:gd name="T6" fmla="*/ 17626 w 21600"/>
                <a:gd name="T7" fmla="*/ 4820 h 21600"/>
                <a:gd name="T8" fmla="*/ 18143 w 21600"/>
                <a:gd name="T9" fmla="*/ 11071 h 21600"/>
                <a:gd name="T10" fmla="*/ 20270 w 21600"/>
                <a:gd name="T11" fmla="*/ 20420 h 21600"/>
                <a:gd name="T12" fmla="*/ 14012 w 21600"/>
                <a:gd name="T13" fmla="*/ 20372 h 21600"/>
                <a:gd name="T14" fmla="*/ 14061 w 21600"/>
                <a:gd name="T15" fmla="*/ 1411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5955" y="16037"/>
                  </a:moveTo>
                  <a:cubicBezTo>
                    <a:pt x="17358" y="14655"/>
                    <a:pt x="18149" y="12769"/>
                    <a:pt x="18149" y="10800"/>
                  </a:cubicBezTo>
                  <a:cubicBezTo>
                    <a:pt x="18149" y="9018"/>
                    <a:pt x="17501" y="7297"/>
                    <a:pt x="16327" y="5957"/>
                  </a:cubicBezTo>
                  <a:lnTo>
                    <a:pt x="18923" y="3683"/>
                  </a:lnTo>
                  <a:cubicBezTo>
                    <a:pt x="20648" y="5652"/>
                    <a:pt x="21600" y="8181"/>
                    <a:pt x="21600" y="10800"/>
                  </a:cubicBezTo>
                  <a:cubicBezTo>
                    <a:pt x="21600" y="13693"/>
                    <a:pt x="20438" y="16466"/>
                    <a:pt x="18376" y="18496"/>
                  </a:cubicBezTo>
                  <a:lnTo>
                    <a:pt x="20270" y="20420"/>
                  </a:lnTo>
                  <a:lnTo>
                    <a:pt x="14012" y="20372"/>
                  </a:lnTo>
                  <a:lnTo>
                    <a:pt x="14061" y="14113"/>
                  </a:lnTo>
                  <a:lnTo>
                    <a:pt x="15955" y="16037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5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legacyPerspectiveFront">
                <a:rot lat="20999999" lon="300000" rev="0"/>
              </a:camera>
              <a:lightRig rig="legacyNormal3" dir="r"/>
            </a:scene3d>
            <a:sp3d extrusionH="227000" prstMaterial="legacyPlastic">
              <a:bevelT w="13500" h="13500" prst="angle"/>
              <a:bevelB w="13500" h="13500" prst="angle"/>
              <a:extrusionClr>
                <a:schemeClr val="folHlink"/>
              </a:extrusionClr>
            </a:sp3d>
          </p:spPr>
          <p:txBody>
            <a:bodyPr wrap="none" anchor="ctr">
              <a:flatTx/>
            </a:bodyPr>
            <a:lstStyle/>
            <a:p>
              <a:pPr algn="ctr">
                <a:defRPr/>
              </a:pPr>
              <a:endParaRPr lang="es-CL"/>
            </a:p>
          </p:txBody>
        </p:sp>
        <p:sp>
          <p:nvSpPr>
            <p:cNvPr id="440397" name="AutoShape 77"/>
            <p:cNvSpPr>
              <a:spLocks noChangeArrowheads="1"/>
            </p:cNvSpPr>
            <p:nvPr/>
          </p:nvSpPr>
          <p:spPr bwMode="gray">
            <a:xfrm rot="30352628">
              <a:off x="1528" y="1126"/>
              <a:ext cx="2551" cy="2357"/>
            </a:xfrm>
            <a:custGeom>
              <a:avLst/>
              <a:gdLst>
                <a:gd name="G0" fmla="+- 2978742 0 0"/>
                <a:gd name="G1" fmla="+- -2534030 0 0"/>
                <a:gd name="G2" fmla="+- 2978742 0 -2534030"/>
                <a:gd name="G3" fmla="+- 10800 0 0"/>
                <a:gd name="G4" fmla="+- 0 0 297874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349 0 0"/>
                <a:gd name="G9" fmla="+- 0 0 -2534030"/>
                <a:gd name="G10" fmla="+- 7349 0 2700"/>
                <a:gd name="G11" fmla="cos G10 2978742"/>
                <a:gd name="G12" fmla="sin G10 2978742"/>
                <a:gd name="G13" fmla="cos 13500 2978742"/>
                <a:gd name="G14" fmla="sin 13500 2978742"/>
                <a:gd name="G15" fmla="+- G11 10800 0"/>
                <a:gd name="G16" fmla="+- G12 10800 0"/>
                <a:gd name="G17" fmla="+- G13 10800 0"/>
                <a:gd name="G18" fmla="+- G14 10800 0"/>
                <a:gd name="G19" fmla="*/ 7349 1 2"/>
                <a:gd name="G20" fmla="+- G19 5400 0"/>
                <a:gd name="G21" fmla="cos G20 2978742"/>
                <a:gd name="G22" fmla="sin G20 2978742"/>
                <a:gd name="G23" fmla="+- G21 10800 0"/>
                <a:gd name="G24" fmla="+- G12 G23 G22"/>
                <a:gd name="G25" fmla="+- G22 G23 G11"/>
                <a:gd name="G26" fmla="cos 10800 2978742"/>
                <a:gd name="G27" fmla="sin 10800 2978742"/>
                <a:gd name="G28" fmla="cos 7349 2978742"/>
                <a:gd name="G29" fmla="sin 7349 297874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2534030"/>
                <a:gd name="G36" fmla="sin G34 -2534030"/>
                <a:gd name="G37" fmla="+/ -2534030 297874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349 G39"/>
                <a:gd name="G43" fmla="sin 7349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21581 w 21600"/>
                <a:gd name="T5" fmla="*/ 11439 h 21600"/>
                <a:gd name="T6" fmla="*/ 17885 w 21600"/>
                <a:gd name="T7" fmla="*/ 5130 h 21600"/>
                <a:gd name="T8" fmla="*/ 18136 w 21600"/>
                <a:gd name="T9" fmla="*/ 11234 h 21600"/>
                <a:gd name="T10" fmla="*/ 20270 w 21600"/>
                <a:gd name="T11" fmla="*/ 20420 h 21600"/>
                <a:gd name="T12" fmla="*/ 14012 w 21600"/>
                <a:gd name="T13" fmla="*/ 20372 h 21600"/>
                <a:gd name="T14" fmla="*/ 14061 w 21600"/>
                <a:gd name="T15" fmla="*/ 1411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5955" y="16037"/>
                  </a:moveTo>
                  <a:cubicBezTo>
                    <a:pt x="17358" y="14655"/>
                    <a:pt x="18149" y="12769"/>
                    <a:pt x="18149" y="10800"/>
                  </a:cubicBezTo>
                  <a:cubicBezTo>
                    <a:pt x="18149" y="9130"/>
                    <a:pt x="17580" y="7511"/>
                    <a:pt x="16538" y="6208"/>
                  </a:cubicBezTo>
                  <a:lnTo>
                    <a:pt x="19232" y="4052"/>
                  </a:lnTo>
                  <a:cubicBezTo>
                    <a:pt x="20765" y="5967"/>
                    <a:pt x="21600" y="8347"/>
                    <a:pt x="21600" y="10800"/>
                  </a:cubicBezTo>
                  <a:cubicBezTo>
                    <a:pt x="21600" y="13693"/>
                    <a:pt x="20438" y="16466"/>
                    <a:pt x="18376" y="18496"/>
                  </a:cubicBezTo>
                  <a:lnTo>
                    <a:pt x="20270" y="20420"/>
                  </a:lnTo>
                  <a:lnTo>
                    <a:pt x="14012" y="20372"/>
                  </a:lnTo>
                  <a:lnTo>
                    <a:pt x="14061" y="14113"/>
                  </a:lnTo>
                  <a:lnTo>
                    <a:pt x="15955" y="16037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76078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legacyPerspectiveFront">
                <a:rot lat="20999999" lon="300000" rev="0"/>
              </a:camera>
              <a:lightRig rig="legacyNormal3" dir="r"/>
            </a:scene3d>
            <a:sp3d extrusionH="227000" prstMaterial="legacyPlastic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 algn="ctr">
                <a:defRPr/>
              </a:pPr>
              <a:endParaRPr lang="es-CL"/>
            </a:p>
          </p:txBody>
        </p:sp>
      </p:grpSp>
      <p:sp>
        <p:nvSpPr>
          <p:cNvPr id="28675" name="WordArt 78"/>
          <p:cNvSpPr>
            <a:spLocks noChangeArrowheads="1" noChangeShapeType="1" noTextEdit="1"/>
          </p:cNvSpPr>
          <p:nvPr/>
        </p:nvSpPr>
        <p:spPr bwMode="gray">
          <a:xfrm rot="3394332">
            <a:off x="4271962" y="2476501"/>
            <a:ext cx="2105025" cy="17716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2808676"/>
              </a:avLst>
            </a:prstTxWarp>
          </a:bodyPr>
          <a:lstStyle/>
          <a:p>
            <a:pPr algn="ctr"/>
            <a:r>
              <a:rPr lang="en-US" sz="2000" kern="1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EXPERIENCIAS</a:t>
            </a:r>
          </a:p>
        </p:txBody>
      </p:sp>
      <p:sp>
        <p:nvSpPr>
          <p:cNvPr id="28676" name="WordArt 79"/>
          <p:cNvSpPr>
            <a:spLocks noChangeArrowheads="1" noChangeShapeType="1" noTextEdit="1"/>
          </p:cNvSpPr>
          <p:nvPr/>
        </p:nvSpPr>
        <p:spPr bwMode="gray">
          <a:xfrm rot="79672">
            <a:off x="3644900" y="3249613"/>
            <a:ext cx="2474913" cy="1771650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2320405"/>
              </a:avLst>
            </a:prstTxWarp>
          </a:bodyPr>
          <a:lstStyle/>
          <a:p>
            <a:pPr algn="ctr"/>
            <a:r>
              <a:rPr lang="en-US" sz="2000" kern="1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PLAN COMUN</a:t>
            </a:r>
          </a:p>
        </p:txBody>
      </p:sp>
      <p:sp>
        <p:nvSpPr>
          <p:cNvPr id="28677" name="WordArt 80"/>
          <p:cNvSpPr>
            <a:spLocks noChangeArrowheads="1" noChangeShapeType="1" noTextEdit="1"/>
          </p:cNvSpPr>
          <p:nvPr/>
        </p:nvSpPr>
        <p:spPr bwMode="gray">
          <a:xfrm rot="-3615436">
            <a:off x="3383756" y="2536032"/>
            <a:ext cx="2105025" cy="177006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2807260"/>
              </a:avLst>
            </a:prstTxWarp>
          </a:bodyPr>
          <a:lstStyle/>
          <a:p>
            <a:pPr algn="ctr"/>
            <a:r>
              <a:rPr lang="en-US" sz="2000" kern="1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ACTORES </a:t>
            </a:r>
          </a:p>
        </p:txBody>
      </p:sp>
      <p:sp>
        <p:nvSpPr>
          <p:cNvPr id="440402" name="Rectangle 82"/>
          <p:cNvSpPr>
            <a:spLocks noChangeArrowheads="1"/>
          </p:cNvSpPr>
          <p:nvPr/>
        </p:nvSpPr>
        <p:spPr bwMode="black">
          <a:xfrm>
            <a:off x="1066800" y="2171700"/>
            <a:ext cx="2409825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5F5F5F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 err="1">
                <a:solidFill>
                  <a:schemeClr val="accent1"/>
                </a:solidFill>
              </a:rPr>
              <a:t>Actores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industria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28679" name="Text Box 83"/>
          <p:cNvSpPr txBox="1">
            <a:spLocks noChangeArrowheads="1"/>
          </p:cNvSpPr>
          <p:nvPr/>
        </p:nvSpPr>
        <p:spPr bwMode="gray">
          <a:xfrm>
            <a:off x="1125538" y="2544763"/>
            <a:ext cx="2365375" cy="1077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>
                <a:solidFill>
                  <a:srgbClr val="080808"/>
                </a:solidFill>
              </a:rPr>
              <a:t>ALOSI</a:t>
            </a:r>
          </a:p>
          <a:p>
            <a:pPr eaLnBrk="0" hangingPunct="0"/>
            <a:r>
              <a:rPr lang="en-US" sz="1600">
                <a:solidFill>
                  <a:srgbClr val="080808"/>
                </a:solidFill>
              </a:rPr>
              <a:t>ASEGURADORES</a:t>
            </a:r>
          </a:p>
          <a:p>
            <a:pPr eaLnBrk="0" hangingPunct="0"/>
            <a:r>
              <a:rPr lang="en-US" sz="1600">
                <a:solidFill>
                  <a:srgbClr val="080808"/>
                </a:solidFill>
              </a:rPr>
              <a:t>BANCOS</a:t>
            </a:r>
          </a:p>
          <a:p>
            <a:pPr eaLnBrk="0" hangingPunct="0"/>
            <a:r>
              <a:rPr lang="en-US" sz="1600">
                <a:solidFill>
                  <a:srgbClr val="080808"/>
                </a:solidFill>
              </a:rPr>
              <a:t>SVS</a:t>
            </a:r>
          </a:p>
        </p:txBody>
      </p:sp>
      <p:sp>
        <p:nvSpPr>
          <p:cNvPr id="440404" name="Rectangle 84"/>
          <p:cNvSpPr>
            <a:spLocks noChangeArrowheads="1"/>
          </p:cNvSpPr>
          <p:nvPr/>
        </p:nvSpPr>
        <p:spPr bwMode="black">
          <a:xfrm>
            <a:off x="6215063" y="4540250"/>
            <a:ext cx="1993900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5F5F5F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folHlink"/>
                </a:solidFill>
              </a:rPr>
              <a:t>Plan de </a:t>
            </a:r>
            <a:r>
              <a:rPr lang="en-US" sz="2000" dirty="0" err="1">
                <a:solidFill>
                  <a:schemeClr val="folHlink"/>
                </a:solidFill>
              </a:rPr>
              <a:t>Catástrofe</a:t>
            </a:r>
            <a:endParaRPr lang="en-US" sz="2000" dirty="0">
              <a:solidFill>
                <a:schemeClr val="folHlink"/>
              </a:solidFill>
            </a:endParaRPr>
          </a:p>
        </p:txBody>
      </p:sp>
      <p:sp>
        <p:nvSpPr>
          <p:cNvPr id="28681" name="Text Box 85"/>
          <p:cNvSpPr txBox="1">
            <a:spLocks noChangeArrowheads="1"/>
          </p:cNvSpPr>
          <p:nvPr/>
        </p:nvSpPr>
        <p:spPr bwMode="gray">
          <a:xfrm>
            <a:off x="5911850" y="5240338"/>
            <a:ext cx="2678113" cy="738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80808"/>
                </a:solidFill>
              </a:rPr>
              <a:t>EL RESULTADO PUEDE SER:</a:t>
            </a:r>
          </a:p>
          <a:p>
            <a:pPr algn="ctr" eaLnBrk="0" hangingPunct="0"/>
            <a:r>
              <a:rPr lang="en-US" sz="1400">
                <a:solidFill>
                  <a:srgbClr val="080808"/>
                </a:solidFill>
              </a:rPr>
              <a:t>-POR SECTOR</a:t>
            </a:r>
          </a:p>
          <a:p>
            <a:pPr algn="ctr" eaLnBrk="0" hangingPunct="0"/>
            <a:r>
              <a:rPr lang="en-US" sz="1400">
                <a:solidFill>
                  <a:srgbClr val="080808"/>
                </a:solidFill>
              </a:rPr>
              <a:t>-PARA TODA LA INDUSTRIA</a:t>
            </a:r>
          </a:p>
        </p:txBody>
      </p:sp>
      <p:sp>
        <p:nvSpPr>
          <p:cNvPr id="440406" name="Rectangle 86"/>
          <p:cNvSpPr>
            <a:spLocks noChangeArrowheads="1"/>
          </p:cNvSpPr>
          <p:nvPr/>
        </p:nvSpPr>
        <p:spPr bwMode="black">
          <a:xfrm>
            <a:off x="6540500" y="2190750"/>
            <a:ext cx="20637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5F5F5F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 err="1">
                <a:solidFill>
                  <a:schemeClr val="hlink"/>
                </a:solidFill>
              </a:rPr>
              <a:t>Intercambio</a:t>
            </a:r>
            <a:r>
              <a:rPr lang="en-US" sz="2000" dirty="0">
                <a:solidFill>
                  <a:schemeClr val="hlink"/>
                </a:solidFill>
              </a:rPr>
              <a:t> </a:t>
            </a:r>
          </a:p>
        </p:txBody>
      </p:sp>
      <p:sp>
        <p:nvSpPr>
          <p:cNvPr id="28683" name="Text Box 87"/>
          <p:cNvSpPr txBox="1">
            <a:spLocks noChangeArrowheads="1"/>
          </p:cNvSpPr>
          <p:nvPr/>
        </p:nvSpPr>
        <p:spPr bwMode="gray">
          <a:xfrm>
            <a:off x="6423025" y="2566988"/>
            <a:ext cx="2365375" cy="9540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400">
                <a:solidFill>
                  <a:srgbClr val="080808"/>
                </a:solidFill>
              </a:rPr>
              <a:t>ANALISIS CRITICO DE</a:t>
            </a:r>
          </a:p>
          <a:p>
            <a:pPr algn="r" eaLnBrk="0" hangingPunct="0"/>
            <a:r>
              <a:rPr lang="en-US" sz="1400">
                <a:solidFill>
                  <a:srgbClr val="080808"/>
                </a:solidFill>
              </a:rPr>
              <a:t>DESEMPEÑO Y COORDINACION ENTRE ACTORES</a:t>
            </a:r>
          </a:p>
        </p:txBody>
      </p:sp>
      <p:sp>
        <p:nvSpPr>
          <p:cNvPr id="28684" name="Line 88"/>
          <p:cNvSpPr>
            <a:spLocks noChangeShapeType="1"/>
          </p:cNvSpPr>
          <p:nvPr/>
        </p:nvSpPr>
        <p:spPr bwMode="auto">
          <a:xfrm>
            <a:off x="1228725" y="2520950"/>
            <a:ext cx="2405063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85" name="Line 89"/>
          <p:cNvSpPr>
            <a:spLocks noChangeShapeType="1"/>
          </p:cNvSpPr>
          <p:nvPr/>
        </p:nvSpPr>
        <p:spPr bwMode="auto">
          <a:xfrm flipH="1">
            <a:off x="5851525" y="5221288"/>
            <a:ext cx="2405063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86" name="Line 90"/>
          <p:cNvSpPr>
            <a:spLocks noChangeShapeType="1"/>
          </p:cNvSpPr>
          <p:nvPr/>
        </p:nvSpPr>
        <p:spPr bwMode="auto">
          <a:xfrm flipH="1">
            <a:off x="6234113" y="2520950"/>
            <a:ext cx="2403475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87" name="Rectangle 9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z="2800" smtClean="0"/>
              <a:t>Reflexión 2: Plan de catástrofe, tema de industria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8" name="Oval 518"/>
          <p:cNvSpPr>
            <a:spLocks noChangeArrowheads="1"/>
          </p:cNvSpPr>
          <p:nvPr/>
        </p:nvSpPr>
        <p:spPr bwMode="gray">
          <a:xfrm>
            <a:off x="4113213" y="5138738"/>
            <a:ext cx="1082675" cy="1071562"/>
          </a:xfrm>
          <a:prstGeom prst="ellipse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28575" algn="ctr">
            <a:solidFill>
              <a:schemeClr val="bg1">
                <a:alpha val="70000"/>
              </a:schemeClr>
            </a:solidFill>
            <a:round/>
            <a:headEnd/>
            <a:tailEnd/>
          </a:ln>
          <a:effectLst>
            <a:outerShdw dist="107763" dir="2700000" algn="ctr" rotWithShape="0">
              <a:schemeClr val="tx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26119" name="Oval 519"/>
          <p:cNvSpPr>
            <a:spLocks noChangeArrowheads="1"/>
          </p:cNvSpPr>
          <p:nvPr/>
        </p:nvSpPr>
        <p:spPr bwMode="gray">
          <a:xfrm>
            <a:off x="581025" y="723900"/>
            <a:ext cx="2759075" cy="2730500"/>
          </a:xfrm>
          <a:prstGeom prst="ellipse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76200" algn="ctr">
            <a:solidFill>
              <a:schemeClr val="bg1">
                <a:alpha val="70000"/>
              </a:schemeClr>
            </a:solidFill>
            <a:round/>
            <a:headEnd/>
            <a:tailEnd/>
          </a:ln>
          <a:effectLst>
            <a:outerShdw dist="107763" dir="2700000" algn="ctr" rotWithShape="0">
              <a:schemeClr val="tx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26120" name="Oval 520"/>
          <p:cNvSpPr>
            <a:spLocks noChangeArrowheads="1"/>
          </p:cNvSpPr>
          <p:nvPr/>
        </p:nvSpPr>
        <p:spPr bwMode="gray">
          <a:xfrm>
            <a:off x="2003425" y="3657600"/>
            <a:ext cx="1911350" cy="1892300"/>
          </a:xfrm>
          <a:prstGeom prst="ellipse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57150" algn="ctr">
            <a:solidFill>
              <a:schemeClr val="bg1">
                <a:alpha val="70000"/>
              </a:schemeClr>
            </a:solidFill>
            <a:round/>
            <a:headEnd/>
            <a:tailEnd/>
          </a:ln>
          <a:effectLst>
            <a:outerShdw dist="107763" dir="2700000" algn="ctr" rotWithShape="0">
              <a:schemeClr val="tx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pic>
        <p:nvPicPr>
          <p:cNvPr id="14" name="Picture 5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50447" y="1814286"/>
            <a:ext cx="3142468" cy="193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9701" name="7 CuadroTexto"/>
          <p:cNvSpPr txBox="1">
            <a:spLocks noChangeArrowheads="1"/>
          </p:cNvSpPr>
          <p:nvPr/>
        </p:nvSpPr>
        <p:spPr bwMode="auto">
          <a:xfrm>
            <a:off x="5791200" y="5545138"/>
            <a:ext cx="28527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/>
              <a:t>Expositor </a:t>
            </a:r>
          </a:p>
          <a:p>
            <a:pPr algn="ctr"/>
            <a:r>
              <a:rPr lang="es-ES"/>
              <a:t>Juan Pablo Valdivieso F.</a:t>
            </a:r>
          </a:p>
          <a:p>
            <a:pPr algn="ctr"/>
            <a:endParaRPr lang="es-ES"/>
          </a:p>
          <a:p>
            <a:pPr algn="ctr"/>
            <a:r>
              <a:rPr lang="es-ES"/>
              <a:t>Sept.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6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8" grpId="0" animBg="1"/>
      <p:bldP spid="26119" grpId="0" animBg="1"/>
      <p:bldP spid="261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Group 422"/>
          <p:cNvGrpSpPr>
            <a:grpSpLocks/>
          </p:cNvGrpSpPr>
          <p:nvPr/>
        </p:nvGrpSpPr>
        <p:grpSpPr bwMode="auto">
          <a:xfrm>
            <a:off x="1727200" y="2940050"/>
            <a:ext cx="1784350" cy="1352550"/>
            <a:chOff x="990" y="2158"/>
            <a:chExt cx="1358" cy="1030"/>
          </a:xfrm>
        </p:grpSpPr>
        <p:sp>
          <p:nvSpPr>
            <p:cNvPr id="302" name="Oval 423"/>
            <p:cNvSpPr>
              <a:spLocks noChangeArrowheads="1"/>
            </p:cNvSpPr>
            <p:nvPr/>
          </p:nvSpPr>
          <p:spPr bwMode="gray">
            <a:xfrm>
              <a:off x="1107" y="2158"/>
              <a:ext cx="1022" cy="1030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0392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60392"/>
                    <a:invGamma/>
                  </a:schemeClr>
                </a:gs>
              </a:gsLst>
              <a:lin ang="2700000" scaled="1"/>
            </a:gradFill>
            <a:ln w="57150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  <p:grpSp>
          <p:nvGrpSpPr>
            <p:cNvPr id="17708" name="Group 424"/>
            <p:cNvGrpSpPr>
              <a:grpSpLocks/>
            </p:cNvGrpSpPr>
            <p:nvPr/>
          </p:nvGrpSpPr>
          <p:grpSpPr bwMode="auto">
            <a:xfrm rot="10082854">
              <a:off x="995" y="2906"/>
              <a:ext cx="928" cy="227"/>
              <a:chOff x="2592" y="1036"/>
              <a:chExt cx="957" cy="233"/>
            </a:xfrm>
          </p:grpSpPr>
          <p:grpSp>
            <p:nvGrpSpPr>
              <p:cNvPr id="17756" name="Group 425"/>
              <p:cNvGrpSpPr>
                <a:grpSpLocks/>
              </p:cNvGrpSpPr>
              <p:nvPr/>
            </p:nvGrpSpPr>
            <p:grpSpPr bwMode="auto">
              <a:xfrm rot="-9970459" flipH="1" flipV="1">
                <a:off x="2592" y="1036"/>
                <a:ext cx="957" cy="233"/>
                <a:chOff x="2529" y="1060"/>
                <a:chExt cx="893" cy="236"/>
              </a:xfrm>
            </p:grpSpPr>
            <p:grpSp>
              <p:nvGrpSpPr>
                <p:cNvPr id="17768" name="Group 426"/>
                <p:cNvGrpSpPr>
                  <a:grpSpLocks/>
                </p:cNvGrpSpPr>
                <p:nvPr/>
              </p:nvGrpSpPr>
              <p:grpSpPr bwMode="auto">
                <a:xfrm>
                  <a:off x="2529" y="1060"/>
                  <a:ext cx="742" cy="186"/>
                  <a:chOff x="1565" y="2568"/>
                  <a:chExt cx="1118" cy="279"/>
                </a:xfrm>
              </p:grpSpPr>
              <p:sp>
                <p:nvSpPr>
                  <p:cNvPr id="17774" name="AutoShape 427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775" name="AutoShape 428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776" name="AutoShape 429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777" name="AutoShape 430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17769" name="Group 431"/>
                <p:cNvGrpSpPr>
                  <a:grpSpLocks/>
                </p:cNvGrpSpPr>
                <p:nvPr/>
              </p:nvGrpSpPr>
              <p:grpSpPr bwMode="auto">
                <a:xfrm rot="1353540">
                  <a:off x="2680" y="1110"/>
                  <a:ext cx="742" cy="186"/>
                  <a:chOff x="1565" y="2568"/>
                  <a:chExt cx="1118" cy="279"/>
                </a:xfrm>
              </p:grpSpPr>
              <p:sp>
                <p:nvSpPr>
                  <p:cNvPr id="17770" name="AutoShape 432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771" name="AutoShape 433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772" name="AutoShape 434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773" name="AutoShape 435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  <p:grpSp>
            <p:nvGrpSpPr>
              <p:cNvPr id="17757" name="Group 436"/>
              <p:cNvGrpSpPr>
                <a:grpSpLocks/>
              </p:cNvGrpSpPr>
              <p:nvPr/>
            </p:nvGrpSpPr>
            <p:grpSpPr bwMode="auto">
              <a:xfrm rot="-9970459" flipH="1" flipV="1">
                <a:off x="2683" y="1066"/>
                <a:ext cx="784" cy="191"/>
                <a:chOff x="2529" y="1060"/>
                <a:chExt cx="893" cy="236"/>
              </a:xfrm>
            </p:grpSpPr>
            <p:grpSp>
              <p:nvGrpSpPr>
                <p:cNvPr id="17758" name="Group 437"/>
                <p:cNvGrpSpPr>
                  <a:grpSpLocks/>
                </p:cNvGrpSpPr>
                <p:nvPr/>
              </p:nvGrpSpPr>
              <p:grpSpPr bwMode="auto">
                <a:xfrm>
                  <a:off x="2529" y="1060"/>
                  <a:ext cx="742" cy="186"/>
                  <a:chOff x="1565" y="2568"/>
                  <a:chExt cx="1118" cy="279"/>
                </a:xfrm>
              </p:grpSpPr>
              <p:sp>
                <p:nvSpPr>
                  <p:cNvPr id="17764" name="AutoShape 438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765" name="AutoShape 439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766" name="AutoShape 440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767" name="AutoShape 441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17759" name="Group 442"/>
                <p:cNvGrpSpPr>
                  <a:grpSpLocks/>
                </p:cNvGrpSpPr>
                <p:nvPr/>
              </p:nvGrpSpPr>
              <p:grpSpPr bwMode="auto">
                <a:xfrm rot="1353540">
                  <a:off x="2680" y="1110"/>
                  <a:ext cx="742" cy="186"/>
                  <a:chOff x="1565" y="2568"/>
                  <a:chExt cx="1118" cy="279"/>
                </a:xfrm>
              </p:grpSpPr>
              <p:sp>
                <p:nvSpPr>
                  <p:cNvPr id="17760" name="AutoShape 443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761" name="AutoShape 444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762" name="AutoShape 445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763" name="AutoShape 446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</p:grpSp>
        <p:grpSp>
          <p:nvGrpSpPr>
            <p:cNvPr id="17709" name="Group 447"/>
            <p:cNvGrpSpPr>
              <a:grpSpLocks/>
            </p:cNvGrpSpPr>
            <p:nvPr/>
          </p:nvGrpSpPr>
          <p:grpSpPr bwMode="auto">
            <a:xfrm rot="-232145">
              <a:off x="1384" y="2245"/>
              <a:ext cx="956" cy="249"/>
              <a:chOff x="1817" y="2457"/>
              <a:chExt cx="987" cy="257"/>
            </a:xfrm>
          </p:grpSpPr>
          <p:grpSp>
            <p:nvGrpSpPr>
              <p:cNvPr id="17710" name="Group 448"/>
              <p:cNvGrpSpPr>
                <a:grpSpLocks/>
              </p:cNvGrpSpPr>
              <p:nvPr/>
            </p:nvGrpSpPr>
            <p:grpSpPr bwMode="auto">
              <a:xfrm rot="513316">
                <a:off x="1817" y="2457"/>
                <a:ext cx="957" cy="233"/>
                <a:chOff x="2592" y="1036"/>
                <a:chExt cx="957" cy="233"/>
              </a:xfrm>
            </p:grpSpPr>
            <p:grpSp>
              <p:nvGrpSpPr>
                <p:cNvPr id="17734" name="Group 449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592" y="1036"/>
                  <a:ext cx="957" cy="233"/>
                  <a:chOff x="2529" y="1060"/>
                  <a:chExt cx="893" cy="236"/>
                </a:xfrm>
              </p:grpSpPr>
              <p:grpSp>
                <p:nvGrpSpPr>
                  <p:cNvPr id="17746" name="Group 450"/>
                  <p:cNvGrpSpPr>
                    <a:grpSpLocks/>
                  </p:cNvGrpSpPr>
                  <p:nvPr/>
                </p:nvGrpSpPr>
                <p:grpSpPr bwMode="auto">
                  <a:xfrm>
                    <a:off x="2529" y="1060"/>
                    <a:ext cx="742" cy="186"/>
                    <a:chOff x="1565" y="2568"/>
                    <a:chExt cx="1118" cy="279"/>
                  </a:xfrm>
                </p:grpSpPr>
                <p:sp>
                  <p:nvSpPr>
                    <p:cNvPr id="17752" name="AutoShape 451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53" name="AutoShape 452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54" name="AutoShape 453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55" name="AutoShape 454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  <p:grpSp>
                <p:nvGrpSpPr>
                  <p:cNvPr id="17747" name="Group 455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0" y="1110"/>
                    <a:ext cx="742" cy="186"/>
                    <a:chOff x="1565" y="2568"/>
                    <a:chExt cx="1118" cy="279"/>
                  </a:xfrm>
                </p:grpSpPr>
                <p:sp>
                  <p:nvSpPr>
                    <p:cNvPr id="17748" name="AutoShape 456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49" name="AutoShape 457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50" name="AutoShape 458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51" name="AutoShape 459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</p:grpSp>
            <p:grpSp>
              <p:nvGrpSpPr>
                <p:cNvPr id="17735" name="Group 460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683" y="1066"/>
                  <a:ext cx="784" cy="191"/>
                  <a:chOff x="2529" y="1060"/>
                  <a:chExt cx="893" cy="236"/>
                </a:xfrm>
              </p:grpSpPr>
              <p:grpSp>
                <p:nvGrpSpPr>
                  <p:cNvPr id="17736" name="Group 461"/>
                  <p:cNvGrpSpPr>
                    <a:grpSpLocks/>
                  </p:cNvGrpSpPr>
                  <p:nvPr/>
                </p:nvGrpSpPr>
                <p:grpSpPr bwMode="auto">
                  <a:xfrm>
                    <a:off x="2529" y="1060"/>
                    <a:ext cx="742" cy="186"/>
                    <a:chOff x="1565" y="2568"/>
                    <a:chExt cx="1118" cy="279"/>
                  </a:xfrm>
                </p:grpSpPr>
                <p:sp>
                  <p:nvSpPr>
                    <p:cNvPr id="17742" name="AutoShape 462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43" name="AutoShape 463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44" name="AutoShape 464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45" name="AutoShape 465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  <p:grpSp>
                <p:nvGrpSpPr>
                  <p:cNvPr id="17737" name="Group 466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0" y="1110"/>
                    <a:ext cx="742" cy="186"/>
                    <a:chOff x="1565" y="2568"/>
                    <a:chExt cx="1118" cy="279"/>
                  </a:xfrm>
                </p:grpSpPr>
                <p:sp>
                  <p:nvSpPr>
                    <p:cNvPr id="17738" name="AutoShape 467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39" name="AutoShape 468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40" name="AutoShape 469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41" name="AutoShape 470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</p:grpSp>
          </p:grpSp>
          <p:grpSp>
            <p:nvGrpSpPr>
              <p:cNvPr id="17711" name="Group 471"/>
              <p:cNvGrpSpPr>
                <a:grpSpLocks/>
              </p:cNvGrpSpPr>
              <p:nvPr/>
            </p:nvGrpSpPr>
            <p:grpSpPr bwMode="auto">
              <a:xfrm rot="513316">
                <a:off x="1847" y="2481"/>
                <a:ext cx="957" cy="233"/>
                <a:chOff x="2592" y="1036"/>
                <a:chExt cx="957" cy="233"/>
              </a:xfrm>
            </p:grpSpPr>
            <p:grpSp>
              <p:nvGrpSpPr>
                <p:cNvPr id="17712" name="Group 472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592" y="1036"/>
                  <a:ext cx="957" cy="233"/>
                  <a:chOff x="2529" y="1060"/>
                  <a:chExt cx="893" cy="236"/>
                </a:xfrm>
              </p:grpSpPr>
              <p:grpSp>
                <p:nvGrpSpPr>
                  <p:cNvPr id="17724" name="Group 473"/>
                  <p:cNvGrpSpPr>
                    <a:grpSpLocks/>
                  </p:cNvGrpSpPr>
                  <p:nvPr/>
                </p:nvGrpSpPr>
                <p:grpSpPr bwMode="auto">
                  <a:xfrm>
                    <a:off x="2529" y="1060"/>
                    <a:ext cx="742" cy="186"/>
                    <a:chOff x="1565" y="2568"/>
                    <a:chExt cx="1118" cy="279"/>
                  </a:xfrm>
                </p:grpSpPr>
                <p:sp>
                  <p:nvSpPr>
                    <p:cNvPr id="17730" name="AutoShape 474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31" name="AutoShape 475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32" name="AutoShape 476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33" name="AutoShape 477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  <p:grpSp>
                <p:nvGrpSpPr>
                  <p:cNvPr id="17725" name="Group 478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0" y="1110"/>
                    <a:ext cx="742" cy="186"/>
                    <a:chOff x="1565" y="2568"/>
                    <a:chExt cx="1118" cy="279"/>
                  </a:xfrm>
                </p:grpSpPr>
                <p:sp>
                  <p:nvSpPr>
                    <p:cNvPr id="17726" name="AutoShape 479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27" name="AutoShape 480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28" name="AutoShape 481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29" name="AutoShape 482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</p:grpSp>
            <p:grpSp>
              <p:nvGrpSpPr>
                <p:cNvPr id="17713" name="Group 483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683" y="1066"/>
                  <a:ext cx="784" cy="191"/>
                  <a:chOff x="2529" y="1060"/>
                  <a:chExt cx="893" cy="236"/>
                </a:xfrm>
              </p:grpSpPr>
              <p:grpSp>
                <p:nvGrpSpPr>
                  <p:cNvPr id="17714" name="Group 484"/>
                  <p:cNvGrpSpPr>
                    <a:grpSpLocks/>
                  </p:cNvGrpSpPr>
                  <p:nvPr/>
                </p:nvGrpSpPr>
                <p:grpSpPr bwMode="auto">
                  <a:xfrm>
                    <a:off x="2529" y="1060"/>
                    <a:ext cx="742" cy="186"/>
                    <a:chOff x="1565" y="2568"/>
                    <a:chExt cx="1118" cy="279"/>
                  </a:xfrm>
                </p:grpSpPr>
                <p:sp>
                  <p:nvSpPr>
                    <p:cNvPr id="17720" name="AutoShape 485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21" name="AutoShape 486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22" name="AutoShape 487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23" name="AutoShape 488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  <p:grpSp>
                <p:nvGrpSpPr>
                  <p:cNvPr id="17715" name="Group 489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0" y="1110"/>
                    <a:ext cx="742" cy="186"/>
                    <a:chOff x="1565" y="2568"/>
                    <a:chExt cx="1118" cy="279"/>
                  </a:xfrm>
                </p:grpSpPr>
                <p:sp>
                  <p:nvSpPr>
                    <p:cNvPr id="17716" name="AutoShape 490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17" name="AutoShape 491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18" name="AutoShape 492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719" name="AutoShape 493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</p:grpSp>
          </p:grpSp>
        </p:grpSp>
      </p:grpSp>
      <p:grpSp>
        <p:nvGrpSpPr>
          <p:cNvPr id="17410" name="Group 374"/>
          <p:cNvGrpSpPr>
            <a:grpSpLocks/>
          </p:cNvGrpSpPr>
          <p:nvPr/>
        </p:nvGrpSpPr>
        <p:grpSpPr bwMode="auto">
          <a:xfrm>
            <a:off x="6159500" y="2978150"/>
            <a:ext cx="1778000" cy="1352550"/>
            <a:chOff x="3322" y="2165"/>
            <a:chExt cx="1354" cy="1031"/>
          </a:xfrm>
        </p:grpSpPr>
        <p:sp>
          <p:nvSpPr>
            <p:cNvPr id="375" name="Oval 375"/>
            <p:cNvSpPr>
              <a:spLocks noChangeArrowheads="1"/>
            </p:cNvSpPr>
            <p:nvPr/>
          </p:nvSpPr>
          <p:spPr bwMode="ltGray">
            <a:xfrm>
              <a:off x="3426" y="2165"/>
              <a:ext cx="1023" cy="1031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69804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57150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  <p:grpSp>
          <p:nvGrpSpPr>
            <p:cNvPr id="17661" name="Group 376"/>
            <p:cNvGrpSpPr>
              <a:grpSpLocks/>
            </p:cNvGrpSpPr>
            <p:nvPr/>
          </p:nvGrpSpPr>
          <p:grpSpPr bwMode="auto">
            <a:xfrm rot="10082854">
              <a:off x="3327" y="2916"/>
              <a:ext cx="926" cy="228"/>
              <a:chOff x="2592" y="1036"/>
              <a:chExt cx="957" cy="233"/>
            </a:xfrm>
          </p:grpSpPr>
          <p:grpSp>
            <p:nvGrpSpPr>
              <p:cNvPr id="17685" name="Group 377"/>
              <p:cNvGrpSpPr>
                <a:grpSpLocks/>
              </p:cNvGrpSpPr>
              <p:nvPr/>
            </p:nvGrpSpPr>
            <p:grpSpPr bwMode="auto">
              <a:xfrm rot="-9970459" flipH="1" flipV="1">
                <a:off x="2592" y="1036"/>
                <a:ext cx="957" cy="233"/>
                <a:chOff x="2529" y="1060"/>
                <a:chExt cx="893" cy="236"/>
              </a:xfrm>
            </p:grpSpPr>
            <p:grpSp>
              <p:nvGrpSpPr>
                <p:cNvPr id="17697" name="Group 378"/>
                <p:cNvGrpSpPr>
                  <a:grpSpLocks/>
                </p:cNvGrpSpPr>
                <p:nvPr/>
              </p:nvGrpSpPr>
              <p:grpSpPr bwMode="auto">
                <a:xfrm>
                  <a:off x="2529" y="1060"/>
                  <a:ext cx="742" cy="186"/>
                  <a:chOff x="1565" y="2568"/>
                  <a:chExt cx="1118" cy="279"/>
                </a:xfrm>
              </p:grpSpPr>
              <p:sp>
                <p:nvSpPr>
                  <p:cNvPr id="17703" name="AutoShape 379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704" name="AutoShape 380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705" name="AutoShape 381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706" name="AutoShape 382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17698" name="Group 383"/>
                <p:cNvGrpSpPr>
                  <a:grpSpLocks/>
                </p:cNvGrpSpPr>
                <p:nvPr/>
              </p:nvGrpSpPr>
              <p:grpSpPr bwMode="auto">
                <a:xfrm rot="1353540">
                  <a:off x="2680" y="1110"/>
                  <a:ext cx="742" cy="186"/>
                  <a:chOff x="1565" y="2568"/>
                  <a:chExt cx="1118" cy="279"/>
                </a:xfrm>
              </p:grpSpPr>
              <p:sp>
                <p:nvSpPr>
                  <p:cNvPr id="17699" name="AutoShape 384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700" name="AutoShape 385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701" name="AutoShape 386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702" name="AutoShape 387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  <p:grpSp>
            <p:nvGrpSpPr>
              <p:cNvPr id="17686" name="Group 388"/>
              <p:cNvGrpSpPr>
                <a:grpSpLocks/>
              </p:cNvGrpSpPr>
              <p:nvPr/>
            </p:nvGrpSpPr>
            <p:grpSpPr bwMode="auto">
              <a:xfrm rot="-9970459" flipH="1" flipV="1">
                <a:off x="2683" y="1066"/>
                <a:ext cx="784" cy="191"/>
                <a:chOff x="2529" y="1060"/>
                <a:chExt cx="893" cy="236"/>
              </a:xfrm>
            </p:grpSpPr>
            <p:grpSp>
              <p:nvGrpSpPr>
                <p:cNvPr id="17687" name="Group 389"/>
                <p:cNvGrpSpPr>
                  <a:grpSpLocks/>
                </p:cNvGrpSpPr>
                <p:nvPr/>
              </p:nvGrpSpPr>
              <p:grpSpPr bwMode="auto">
                <a:xfrm>
                  <a:off x="2529" y="1060"/>
                  <a:ext cx="742" cy="186"/>
                  <a:chOff x="1565" y="2568"/>
                  <a:chExt cx="1118" cy="279"/>
                </a:xfrm>
              </p:grpSpPr>
              <p:sp>
                <p:nvSpPr>
                  <p:cNvPr id="17693" name="AutoShape 390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94" name="AutoShape 391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95" name="AutoShape 392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96" name="AutoShape 393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17688" name="Group 394"/>
                <p:cNvGrpSpPr>
                  <a:grpSpLocks/>
                </p:cNvGrpSpPr>
                <p:nvPr/>
              </p:nvGrpSpPr>
              <p:grpSpPr bwMode="auto">
                <a:xfrm rot="1353540">
                  <a:off x="2680" y="1110"/>
                  <a:ext cx="742" cy="186"/>
                  <a:chOff x="1565" y="2568"/>
                  <a:chExt cx="1118" cy="279"/>
                </a:xfrm>
              </p:grpSpPr>
              <p:sp>
                <p:nvSpPr>
                  <p:cNvPr id="17689" name="AutoShape 395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90" name="AutoShape 396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91" name="AutoShape 397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92" name="AutoShape 398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</p:grpSp>
        <p:grpSp>
          <p:nvGrpSpPr>
            <p:cNvPr id="17662" name="Group 399"/>
            <p:cNvGrpSpPr>
              <a:grpSpLocks/>
            </p:cNvGrpSpPr>
            <p:nvPr/>
          </p:nvGrpSpPr>
          <p:grpSpPr bwMode="auto">
            <a:xfrm rot="344040">
              <a:off x="3741" y="2285"/>
              <a:ext cx="928" cy="228"/>
              <a:chOff x="2592" y="1036"/>
              <a:chExt cx="957" cy="233"/>
            </a:xfrm>
          </p:grpSpPr>
          <p:grpSp>
            <p:nvGrpSpPr>
              <p:cNvPr id="17663" name="Group 400"/>
              <p:cNvGrpSpPr>
                <a:grpSpLocks/>
              </p:cNvGrpSpPr>
              <p:nvPr/>
            </p:nvGrpSpPr>
            <p:grpSpPr bwMode="auto">
              <a:xfrm rot="-9970459" flipH="1" flipV="1">
                <a:off x="2592" y="1036"/>
                <a:ext cx="957" cy="233"/>
                <a:chOff x="2529" y="1060"/>
                <a:chExt cx="893" cy="236"/>
              </a:xfrm>
            </p:grpSpPr>
            <p:grpSp>
              <p:nvGrpSpPr>
                <p:cNvPr id="17675" name="Group 401"/>
                <p:cNvGrpSpPr>
                  <a:grpSpLocks/>
                </p:cNvGrpSpPr>
                <p:nvPr/>
              </p:nvGrpSpPr>
              <p:grpSpPr bwMode="auto">
                <a:xfrm>
                  <a:off x="2529" y="1060"/>
                  <a:ext cx="742" cy="186"/>
                  <a:chOff x="1565" y="2568"/>
                  <a:chExt cx="1118" cy="279"/>
                </a:xfrm>
              </p:grpSpPr>
              <p:sp>
                <p:nvSpPr>
                  <p:cNvPr id="17681" name="AutoShape 402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82" name="AutoShape 403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83" name="AutoShape 404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84" name="AutoShape 405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17676" name="Group 406"/>
                <p:cNvGrpSpPr>
                  <a:grpSpLocks/>
                </p:cNvGrpSpPr>
                <p:nvPr/>
              </p:nvGrpSpPr>
              <p:grpSpPr bwMode="auto">
                <a:xfrm rot="1353540">
                  <a:off x="2680" y="1110"/>
                  <a:ext cx="742" cy="186"/>
                  <a:chOff x="1565" y="2568"/>
                  <a:chExt cx="1118" cy="279"/>
                </a:xfrm>
              </p:grpSpPr>
              <p:sp>
                <p:nvSpPr>
                  <p:cNvPr id="17677" name="AutoShape 407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78" name="AutoShape 408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79" name="AutoShape 409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80" name="AutoShape 410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  <p:grpSp>
            <p:nvGrpSpPr>
              <p:cNvPr id="17664" name="Group 411"/>
              <p:cNvGrpSpPr>
                <a:grpSpLocks/>
              </p:cNvGrpSpPr>
              <p:nvPr/>
            </p:nvGrpSpPr>
            <p:grpSpPr bwMode="auto">
              <a:xfrm rot="-9970459" flipH="1" flipV="1">
                <a:off x="2683" y="1066"/>
                <a:ext cx="784" cy="191"/>
                <a:chOff x="2529" y="1060"/>
                <a:chExt cx="893" cy="236"/>
              </a:xfrm>
            </p:grpSpPr>
            <p:grpSp>
              <p:nvGrpSpPr>
                <p:cNvPr id="17665" name="Group 412"/>
                <p:cNvGrpSpPr>
                  <a:grpSpLocks/>
                </p:cNvGrpSpPr>
                <p:nvPr/>
              </p:nvGrpSpPr>
              <p:grpSpPr bwMode="auto">
                <a:xfrm>
                  <a:off x="2529" y="1060"/>
                  <a:ext cx="742" cy="186"/>
                  <a:chOff x="1565" y="2568"/>
                  <a:chExt cx="1118" cy="279"/>
                </a:xfrm>
              </p:grpSpPr>
              <p:sp>
                <p:nvSpPr>
                  <p:cNvPr id="17671" name="AutoShape 413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72" name="AutoShape 414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73" name="AutoShape 415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74" name="AutoShape 416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17666" name="Group 417"/>
                <p:cNvGrpSpPr>
                  <a:grpSpLocks/>
                </p:cNvGrpSpPr>
                <p:nvPr/>
              </p:nvGrpSpPr>
              <p:grpSpPr bwMode="auto">
                <a:xfrm rot="1353540">
                  <a:off x="2680" y="1110"/>
                  <a:ext cx="742" cy="186"/>
                  <a:chOff x="1565" y="2568"/>
                  <a:chExt cx="1118" cy="279"/>
                </a:xfrm>
              </p:grpSpPr>
              <p:sp>
                <p:nvSpPr>
                  <p:cNvPr id="17667" name="AutoShape 418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68" name="AutoShape 419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69" name="AutoShape 420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70" name="AutoShape 421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1961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</p:grpSp>
      </p:grpSp>
      <p:sp>
        <p:nvSpPr>
          <p:cNvPr id="17411" name="Rectangle 3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z="2800" smtClean="0"/>
              <a:t>El Mercado Asegurador</a:t>
            </a:r>
          </a:p>
        </p:txBody>
      </p:sp>
      <p:sp>
        <p:nvSpPr>
          <p:cNvPr id="17412" name="AutoShape 325"/>
          <p:cNvSpPr>
            <a:spLocks noChangeArrowheads="1"/>
          </p:cNvSpPr>
          <p:nvPr/>
        </p:nvSpPr>
        <p:spPr bwMode="gray">
          <a:xfrm>
            <a:off x="2635250" y="2347913"/>
            <a:ext cx="4041775" cy="3690937"/>
          </a:xfrm>
          <a:prstGeom prst="diamond">
            <a:avLst/>
          </a:prstGeom>
          <a:noFill/>
          <a:ln w="57150" algn="ctr">
            <a:solidFill>
              <a:srgbClr val="808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s-CL"/>
          </a:p>
        </p:txBody>
      </p:sp>
      <p:grpSp>
        <p:nvGrpSpPr>
          <p:cNvPr id="17413" name="Group 326"/>
          <p:cNvGrpSpPr>
            <a:grpSpLocks/>
          </p:cNvGrpSpPr>
          <p:nvPr/>
        </p:nvGrpSpPr>
        <p:grpSpPr bwMode="auto">
          <a:xfrm>
            <a:off x="3892550" y="2057400"/>
            <a:ext cx="1771650" cy="1352550"/>
            <a:chOff x="2180" y="1267"/>
            <a:chExt cx="1350" cy="1030"/>
          </a:xfrm>
        </p:grpSpPr>
        <p:sp>
          <p:nvSpPr>
            <p:cNvPr id="434503" name="Oval 327"/>
            <p:cNvSpPr>
              <a:spLocks noChangeArrowheads="1"/>
            </p:cNvSpPr>
            <p:nvPr/>
          </p:nvSpPr>
          <p:spPr bwMode="ltGray">
            <a:xfrm>
              <a:off x="2301" y="1267"/>
              <a:ext cx="1021" cy="1030"/>
            </a:xfrm>
            <a:prstGeom prst="ellipse">
              <a:avLst/>
            </a:prstGeom>
            <a:gradFill rotWithShape="0">
              <a:gsLst>
                <a:gs pos="0">
                  <a:schemeClr val="hlink">
                    <a:gamma/>
                    <a:shade val="6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57150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  <p:grpSp>
          <p:nvGrpSpPr>
            <p:cNvPr id="17614" name="Group 328"/>
            <p:cNvGrpSpPr>
              <a:grpSpLocks/>
            </p:cNvGrpSpPr>
            <p:nvPr/>
          </p:nvGrpSpPr>
          <p:grpSpPr bwMode="auto">
            <a:xfrm rot="10082854">
              <a:off x="2180" y="2013"/>
              <a:ext cx="926" cy="237"/>
              <a:chOff x="2598" y="1026"/>
              <a:chExt cx="957" cy="242"/>
            </a:xfrm>
          </p:grpSpPr>
          <p:grpSp>
            <p:nvGrpSpPr>
              <p:cNvPr id="17638" name="Group 329"/>
              <p:cNvGrpSpPr>
                <a:grpSpLocks/>
              </p:cNvGrpSpPr>
              <p:nvPr/>
            </p:nvGrpSpPr>
            <p:grpSpPr bwMode="auto">
              <a:xfrm rot="-9970459" flipH="1" flipV="1">
                <a:off x="2598" y="1026"/>
                <a:ext cx="957" cy="242"/>
                <a:chOff x="2532" y="1051"/>
                <a:chExt cx="893" cy="246"/>
              </a:xfrm>
            </p:grpSpPr>
            <p:grpSp>
              <p:nvGrpSpPr>
                <p:cNvPr id="17650" name="Group 330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7656" name="AutoShape 331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57" name="AutoShape 332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58" name="AutoShape 333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59" name="AutoShape 334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17651" name="Group 335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7652" name="AutoShape 336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53" name="AutoShape 337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54" name="AutoShape 338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55" name="AutoShape 339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  <p:grpSp>
            <p:nvGrpSpPr>
              <p:cNvPr id="17639" name="Group 340"/>
              <p:cNvGrpSpPr>
                <a:grpSpLocks/>
              </p:cNvGrpSpPr>
              <p:nvPr/>
            </p:nvGrpSpPr>
            <p:grpSpPr bwMode="auto">
              <a:xfrm rot="-9970459" flipH="1" flipV="1">
                <a:off x="2688" y="1056"/>
                <a:ext cx="784" cy="198"/>
                <a:chOff x="2532" y="1051"/>
                <a:chExt cx="893" cy="246"/>
              </a:xfrm>
            </p:grpSpPr>
            <p:grpSp>
              <p:nvGrpSpPr>
                <p:cNvPr id="17640" name="Group 341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7646" name="AutoShape 342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47" name="AutoShape 343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48" name="AutoShape 344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49" name="AutoShape 345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17641" name="Group 346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7642" name="AutoShape 347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43" name="AutoShape 348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44" name="AutoShape 349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45" name="AutoShape 350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</p:grpSp>
        <p:grpSp>
          <p:nvGrpSpPr>
            <p:cNvPr id="17615" name="Group 351"/>
            <p:cNvGrpSpPr>
              <a:grpSpLocks/>
            </p:cNvGrpSpPr>
            <p:nvPr/>
          </p:nvGrpSpPr>
          <p:grpSpPr bwMode="auto">
            <a:xfrm>
              <a:off x="2604" y="1361"/>
              <a:ext cx="926" cy="237"/>
              <a:chOff x="2598" y="1026"/>
              <a:chExt cx="957" cy="242"/>
            </a:xfrm>
          </p:grpSpPr>
          <p:grpSp>
            <p:nvGrpSpPr>
              <p:cNvPr id="17616" name="Group 352"/>
              <p:cNvGrpSpPr>
                <a:grpSpLocks/>
              </p:cNvGrpSpPr>
              <p:nvPr/>
            </p:nvGrpSpPr>
            <p:grpSpPr bwMode="auto">
              <a:xfrm rot="-9970459" flipH="1" flipV="1">
                <a:off x="2598" y="1026"/>
                <a:ext cx="957" cy="242"/>
                <a:chOff x="2532" y="1051"/>
                <a:chExt cx="893" cy="246"/>
              </a:xfrm>
            </p:grpSpPr>
            <p:grpSp>
              <p:nvGrpSpPr>
                <p:cNvPr id="17628" name="Group 353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7634" name="AutoShape 354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35" name="AutoShape 355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36" name="AutoShape 356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37" name="AutoShape 357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17629" name="Group 358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7630" name="AutoShape 359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31" name="AutoShape 360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32" name="AutoShape 361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33" name="AutoShape 362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  <p:grpSp>
            <p:nvGrpSpPr>
              <p:cNvPr id="17617" name="Group 363"/>
              <p:cNvGrpSpPr>
                <a:grpSpLocks/>
              </p:cNvGrpSpPr>
              <p:nvPr/>
            </p:nvGrpSpPr>
            <p:grpSpPr bwMode="auto">
              <a:xfrm rot="-9970459" flipH="1" flipV="1">
                <a:off x="2688" y="1056"/>
                <a:ext cx="784" cy="198"/>
                <a:chOff x="2532" y="1051"/>
                <a:chExt cx="893" cy="246"/>
              </a:xfrm>
            </p:grpSpPr>
            <p:grpSp>
              <p:nvGrpSpPr>
                <p:cNvPr id="17618" name="Group 364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7624" name="AutoShape 365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25" name="AutoShape 366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26" name="AutoShape 367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27" name="AutoShape 368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17619" name="Group 369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7620" name="AutoShape 370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21" name="AutoShape 371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22" name="AutoShape 372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23" name="AutoShape 373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</p:grpSp>
      </p:grpSp>
      <p:grpSp>
        <p:nvGrpSpPr>
          <p:cNvPr id="17414" name="Group 374"/>
          <p:cNvGrpSpPr>
            <a:grpSpLocks/>
          </p:cNvGrpSpPr>
          <p:nvPr/>
        </p:nvGrpSpPr>
        <p:grpSpPr bwMode="auto">
          <a:xfrm>
            <a:off x="5449888" y="3482975"/>
            <a:ext cx="1778000" cy="1352550"/>
            <a:chOff x="3322" y="2165"/>
            <a:chExt cx="1354" cy="1031"/>
          </a:xfrm>
        </p:grpSpPr>
        <p:sp>
          <p:nvSpPr>
            <p:cNvPr id="434551" name="Oval 375"/>
            <p:cNvSpPr>
              <a:spLocks noChangeArrowheads="1"/>
            </p:cNvSpPr>
            <p:nvPr/>
          </p:nvSpPr>
          <p:spPr bwMode="ltGray">
            <a:xfrm>
              <a:off x="3426" y="2165"/>
              <a:ext cx="1023" cy="1031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69804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57150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  <p:grpSp>
          <p:nvGrpSpPr>
            <p:cNvPr id="17567" name="Group 376"/>
            <p:cNvGrpSpPr>
              <a:grpSpLocks/>
            </p:cNvGrpSpPr>
            <p:nvPr/>
          </p:nvGrpSpPr>
          <p:grpSpPr bwMode="auto">
            <a:xfrm rot="10082854">
              <a:off x="3322" y="2916"/>
              <a:ext cx="926" cy="237"/>
              <a:chOff x="2598" y="1026"/>
              <a:chExt cx="957" cy="242"/>
            </a:xfrm>
          </p:grpSpPr>
          <p:grpSp>
            <p:nvGrpSpPr>
              <p:cNvPr id="17591" name="Group 377"/>
              <p:cNvGrpSpPr>
                <a:grpSpLocks/>
              </p:cNvGrpSpPr>
              <p:nvPr/>
            </p:nvGrpSpPr>
            <p:grpSpPr bwMode="auto">
              <a:xfrm rot="-9970459" flipH="1" flipV="1">
                <a:off x="2598" y="1026"/>
                <a:ext cx="957" cy="242"/>
                <a:chOff x="2532" y="1051"/>
                <a:chExt cx="893" cy="246"/>
              </a:xfrm>
            </p:grpSpPr>
            <p:grpSp>
              <p:nvGrpSpPr>
                <p:cNvPr id="17603" name="Group 378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7609" name="AutoShape 379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10" name="AutoShape 380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11" name="AutoShape 381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12" name="AutoShape 382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17604" name="Group 383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7605" name="AutoShape 384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06" name="AutoShape 385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07" name="AutoShape 386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08" name="AutoShape 387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  <p:grpSp>
            <p:nvGrpSpPr>
              <p:cNvPr id="17592" name="Group 388"/>
              <p:cNvGrpSpPr>
                <a:grpSpLocks/>
              </p:cNvGrpSpPr>
              <p:nvPr/>
            </p:nvGrpSpPr>
            <p:grpSpPr bwMode="auto">
              <a:xfrm rot="-9970459" flipH="1" flipV="1">
                <a:off x="2688" y="1056"/>
                <a:ext cx="784" cy="198"/>
                <a:chOff x="2532" y="1051"/>
                <a:chExt cx="893" cy="246"/>
              </a:xfrm>
            </p:grpSpPr>
            <p:grpSp>
              <p:nvGrpSpPr>
                <p:cNvPr id="17593" name="Group 389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7599" name="AutoShape 390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00" name="AutoShape 391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01" name="AutoShape 392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602" name="AutoShape 393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17594" name="Group 394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7595" name="AutoShape 395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96" name="AutoShape 396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97" name="AutoShape 397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98" name="AutoShape 398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</p:grpSp>
        <p:grpSp>
          <p:nvGrpSpPr>
            <p:cNvPr id="17568" name="Group 399"/>
            <p:cNvGrpSpPr>
              <a:grpSpLocks/>
            </p:cNvGrpSpPr>
            <p:nvPr/>
          </p:nvGrpSpPr>
          <p:grpSpPr bwMode="auto">
            <a:xfrm rot="344040">
              <a:off x="3748" y="2277"/>
              <a:ext cx="928" cy="237"/>
              <a:chOff x="2598" y="1026"/>
              <a:chExt cx="957" cy="242"/>
            </a:xfrm>
          </p:grpSpPr>
          <p:grpSp>
            <p:nvGrpSpPr>
              <p:cNvPr id="17569" name="Group 400"/>
              <p:cNvGrpSpPr>
                <a:grpSpLocks/>
              </p:cNvGrpSpPr>
              <p:nvPr/>
            </p:nvGrpSpPr>
            <p:grpSpPr bwMode="auto">
              <a:xfrm rot="-9970459" flipH="1" flipV="1">
                <a:off x="2598" y="1026"/>
                <a:ext cx="957" cy="242"/>
                <a:chOff x="2532" y="1051"/>
                <a:chExt cx="893" cy="246"/>
              </a:xfrm>
            </p:grpSpPr>
            <p:grpSp>
              <p:nvGrpSpPr>
                <p:cNvPr id="17581" name="Group 401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7587" name="AutoShape 402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88" name="AutoShape 403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89" name="AutoShape 404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90" name="AutoShape 405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17582" name="Group 406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7583" name="AutoShape 407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84" name="AutoShape 408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85" name="AutoShape 409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86" name="AutoShape 410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  <p:grpSp>
            <p:nvGrpSpPr>
              <p:cNvPr id="17570" name="Group 411"/>
              <p:cNvGrpSpPr>
                <a:grpSpLocks/>
              </p:cNvGrpSpPr>
              <p:nvPr/>
            </p:nvGrpSpPr>
            <p:grpSpPr bwMode="auto">
              <a:xfrm rot="-9970459" flipH="1" flipV="1">
                <a:off x="2688" y="1056"/>
                <a:ext cx="784" cy="198"/>
                <a:chOff x="2532" y="1051"/>
                <a:chExt cx="893" cy="246"/>
              </a:xfrm>
            </p:grpSpPr>
            <p:grpSp>
              <p:nvGrpSpPr>
                <p:cNvPr id="17571" name="Group 412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7577" name="AutoShape 413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78" name="AutoShape 414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79" name="AutoShape 415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80" name="AutoShape 416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17572" name="Group 417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7573" name="AutoShape 418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74" name="AutoShape 419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75" name="AutoShape 420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76" name="AutoShape 421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1961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</p:grpSp>
      </p:grpSp>
      <p:grpSp>
        <p:nvGrpSpPr>
          <p:cNvPr id="17415" name="Group 422"/>
          <p:cNvGrpSpPr>
            <a:grpSpLocks/>
          </p:cNvGrpSpPr>
          <p:nvPr/>
        </p:nvGrpSpPr>
        <p:grpSpPr bwMode="auto">
          <a:xfrm>
            <a:off x="2286000" y="3471863"/>
            <a:ext cx="1784350" cy="1352550"/>
            <a:chOff x="990" y="2158"/>
            <a:chExt cx="1358" cy="1030"/>
          </a:xfrm>
        </p:grpSpPr>
        <p:sp>
          <p:nvSpPr>
            <p:cNvPr id="434599" name="Oval 423"/>
            <p:cNvSpPr>
              <a:spLocks noChangeArrowheads="1"/>
            </p:cNvSpPr>
            <p:nvPr/>
          </p:nvSpPr>
          <p:spPr bwMode="gray">
            <a:xfrm>
              <a:off x="1107" y="2158"/>
              <a:ext cx="1022" cy="1030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0392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60392"/>
                    <a:invGamma/>
                  </a:schemeClr>
                </a:gs>
              </a:gsLst>
              <a:lin ang="2700000" scaled="1"/>
            </a:gradFill>
            <a:ln w="57150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  <p:grpSp>
          <p:nvGrpSpPr>
            <p:cNvPr id="17496" name="Group 424"/>
            <p:cNvGrpSpPr>
              <a:grpSpLocks/>
            </p:cNvGrpSpPr>
            <p:nvPr/>
          </p:nvGrpSpPr>
          <p:grpSpPr bwMode="auto">
            <a:xfrm rot="10082854">
              <a:off x="990" y="2907"/>
              <a:ext cx="928" cy="236"/>
              <a:chOff x="2598" y="1026"/>
              <a:chExt cx="957" cy="242"/>
            </a:xfrm>
          </p:grpSpPr>
          <p:grpSp>
            <p:nvGrpSpPr>
              <p:cNvPr id="17544" name="Group 425"/>
              <p:cNvGrpSpPr>
                <a:grpSpLocks/>
              </p:cNvGrpSpPr>
              <p:nvPr/>
            </p:nvGrpSpPr>
            <p:grpSpPr bwMode="auto">
              <a:xfrm rot="-9970459" flipH="1" flipV="1">
                <a:off x="2598" y="1026"/>
                <a:ext cx="957" cy="242"/>
                <a:chOff x="2532" y="1051"/>
                <a:chExt cx="893" cy="246"/>
              </a:xfrm>
            </p:grpSpPr>
            <p:grpSp>
              <p:nvGrpSpPr>
                <p:cNvPr id="17556" name="Group 426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7562" name="AutoShape 427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63" name="AutoShape 428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64" name="AutoShape 429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65" name="AutoShape 430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17557" name="Group 431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7558" name="AutoShape 432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59" name="AutoShape 433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60" name="AutoShape 434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61" name="AutoShape 435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  <p:grpSp>
            <p:nvGrpSpPr>
              <p:cNvPr id="17545" name="Group 436"/>
              <p:cNvGrpSpPr>
                <a:grpSpLocks/>
              </p:cNvGrpSpPr>
              <p:nvPr/>
            </p:nvGrpSpPr>
            <p:grpSpPr bwMode="auto">
              <a:xfrm rot="-9970459" flipH="1" flipV="1">
                <a:off x="2688" y="1056"/>
                <a:ext cx="784" cy="198"/>
                <a:chOff x="2532" y="1051"/>
                <a:chExt cx="893" cy="246"/>
              </a:xfrm>
            </p:grpSpPr>
            <p:grpSp>
              <p:nvGrpSpPr>
                <p:cNvPr id="17546" name="Group 437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7552" name="AutoShape 438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53" name="AutoShape 439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54" name="AutoShape 440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55" name="AutoShape 441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17547" name="Group 442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7548" name="AutoShape 443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49" name="AutoShape 444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50" name="AutoShape 445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551" name="AutoShape 446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</p:grpSp>
        <p:grpSp>
          <p:nvGrpSpPr>
            <p:cNvPr id="17497" name="Group 447"/>
            <p:cNvGrpSpPr>
              <a:grpSpLocks/>
            </p:cNvGrpSpPr>
            <p:nvPr/>
          </p:nvGrpSpPr>
          <p:grpSpPr bwMode="auto">
            <a:xfrm rot="-232145">
              <a:off x="1392" y="2245"/>
              <a:ext cx="956" cy="259"/>
              <a:chOff x="1824" y="2448"/>
              <a:chExt cx="987" cy="266"/>
            </a:xfrm>
          </p:grpSpPr>
          <p:grpSp>
            <p:nvGrpSpPr>
              <p:cNvPr id="17498" name="Group 448"/>
              <p:cNvGrpSpPr>
                <a:grpSpLocks/>
              </p:cNvGrpSpPr>
              <p:nvPr/>
            </p:nvGrpSpPr>
            <p:grpSpPr bwMode="auto">
              <a:xfrm rot="513316">
                <a:off x="1824" y="2448"/>
                <a:ext cx="957" cy="242"/>
                <a:chOff x="2598" y="1026"/>
                <a:chExt cx="957" cy="242"/>
              </a:xfrm>
            </p:grpSpPr>
            <p:grpSp>
              <p:nvGrpSpPr>
                <p:cNvPr id="17522" name="Group 449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598" y="1026"/>
                  <a:ext cx="957" cy="242"/>
                  <a:chOff x="2532" y="1051"/>
                  <a:chExt cx="893" cy="246"/>
                </a:xfrm>
              </p:grpSpPr>
              <p:grpSp>
                <p:nvGrpSpPr>
                  <p:cNvPr id="17534" name="Group 450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17540" name="AutoShape 451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41" name="AutoShape 452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42" name="AutoShape 453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43" name="AutoShape 454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  <p:grpSp>
                <p:nvGrpSpPr>
                  <p:cNvPr id="17535" name="Group 455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17536" name="AutoShape 456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37" name="AutoShape 457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38" name="AutoShape 458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39" name="AutoShape 459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</p:grpSp>
            <p:grpSp>
              <p:nvGrpSpPr>
                <p:cNvPr id="17523" name="Group 460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688" y="1056"/>
                  <a:ext cx="784" cy="198"/>
                  <a:chOff x="2532" y="1051"/>
                  <a:chExt cx="893" cy="246"/>
                </a:xfrm>
              </p:grpSpPr>
              <p:grpSp>
                <p:nvGrpSpPr>
                  <p:cNvPr id="17524" name="Group 461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17530" name="AutoShape 462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31" name="AutoShape 463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32" name="AutoShape 464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33" name="AutoShape 465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  <p:grpSp>
                <p:nvGrpSpPr>
                  <p:cNvPr id="17525" name="Group 466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17526" name="AutoShape 467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27" name="AutoShape 468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28" name="AutoShape 469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29" name="AutoShape 470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</p:grpSp>
          </p:grpSp>
          <p:grpSp>
            <p:nvGrpSpPr>
              <p:cNvPr id="17499" name="Group 471"/>
              <p:cNvGrpSpPr>
                <a:grpSpLocks/>
              </p:cNvGrpSpPr>
              <p:nvPr/>
            </p:nvGrpSpPr>
            <p:grpSpPr bwMode="auto">
              <a:xfrm rot="513316">
                <a:off x="1854" y="2472"/>
                <a:ext cx="957" cy="242"/>
                <a:chOff x="2598" y="1026"/>
                <a:chExt cx="957" cy="242"/>
              </a:xfrm>
            </p:grpSpPr>
            <p:grpSp>
              <p:nvGrpSpPr>
                <p:cNvPr id="17500" name="Group 472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598" y="1026"/>
                  <a:ext cx="957" cy="242"/>
                  <a:chOff x="2532" y="1051"/>
                  <a:chExt cx="893" cy="246"/>
                </a:xfrm>
              </p:grpSpPr>
              <p:grpSp>
                <p:nvGrpSpPr>
                  <p:cNvPr id="17512" name="Group 473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17518" name="AutoShape 474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19" name="AutoShape 475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20" name="AutoShape 476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21" name="AutoShape 477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  <p:grpSp>
                <p:nvGrpSpPr>
                  <p:cNvPr id="17513" name="Group 478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17514" name="AutoShape 479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15" name="AutoShape 480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16" name="AutoShape 481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17" name="AutoShape 482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</p:grpSp>
            <p:grpSp>
              <p:nvGrpSpPr>
                <p:cNvPr id="17501" name="Group 483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688" y="1056"/>
                  <a:ext cx="784" cy="198"/>
                  <a:chOff x="2532" y="1051"/>
                  <a:chExt cx="893" cy="246"/>
                </a:xfrm>
              </p:grpSpPr>
              <p:grpSp>
                <p:nvGrpSpPr>
                  <p:cNvPr id="17502" name="Group 484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17508" name="AutoShape 485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09" name="AutoShape 486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10" name="AutoShape 487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11" name="AutoShape 488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  <p:grpSp>
                <p:nvGrpSpPr>
                  <p:cNvPr id="17503" name="Group 489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17504" name="AutoShape 490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05" name="AutoShape 491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06" name="AutoShape 492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507" name="AutoShape 493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</p:grpSp>
          </p:grpSp>
        </p:grpSp>
      </p:grpSp>
      <p:grpSp>
        <p:nvGrpSpPr>
          <p:cNvPr id="17416" name="Group 494"/>
          <p:cNvGrpSpPr>
            <a:grpSpLocks/>
          </p:cNvGrpSpPr>
          <p:nvPr/>
        </p:nvGrpSpPr>
        <p:grpSpPr bwMode="auto">
          <a:xfrm>
            <a:off x="3951288" y="4999038"/>
            <a:ext cx="1784350" cy="1352550"/>
            <a:chOff x="2163" y="3120"/>
            <a:chExt cx="1358" cy="1030"/>
          </a:xfrm>
        </p:grpSpPr>
        <p:sp>
          <p:nvSpPr>
            <p:cNvPr id="434671" name="Oval 495"/>
            <p:cNvSpPr>
              <a:spLocks noChangeArrowheads="1"/>
            </p:cNvSpPr>
            <p:nvPr/>
          </p:nvSpPr>
          <p:spPr bwMode="ltGray">
            <a:xfrm>
              <a:off x="2280" y="3120"/>
              <a:ext cx="1022" cy="1030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57150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  <p:grpSp>
          <p:nvGrpSpPr>
            <p:cNvPr id="17425" name="Group 496"/>
            <p:cNvGrpSpPr>
              <a:grpSpLocks/>
            </p:cNvGrpSpPr>
            <p:nvPr/>
          </p:nvGrpSpPr>
          <p:grpSpPr bwMode="auto">
            <a:xfrm rot="10082854">
              <a:off x="2163" y="3869"/>
              <a:ext cx="928" cy="236"/>
              <a:chOff x="2598" y="1026"/>
              <a:chExt cx="957" cy="242"/>
            </a:xfrm>
          </p:grpSpPr>
          <p:grpSp>
            <p:nvGrpSpPr>
              <p:cNvPr id="17473" name="Group 497"/>
              <p:cNvGrpSpPr>
                <a:grpSpLocks/>
              </p:cNvGrpSpPr>
              <p:nvPr/>
            </p:nvGrpSpPr>
            <p:grpSpPr bwMode="auto">
              <a:xfrm rot="-9970459" flipH="1" flipV="1">
                <a:off x="2598" y="1026"/>
                <a:ext cx="957" cy="242"/>
                <a:chOff x="2532" y="1051"/>
                <a:chExt cx="893" cy="246"/>
              </a:xfrm>
            </p:grpSpPr>
            <p:grpSp>
              <p:nvGrpSpPr>
                <p:cNvPr id="17485" name="Group 498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7491" name="AutoShape 499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492" name="AutoShape 500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493" name="AutoShape 501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494" name="AutoShape 502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17486" name="Group 503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7487" name="AutoShape 504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488" name="AutoShape 505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489" name="AutoShape 506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490" name="AutoShape 507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  <p:grpSp>
            <p:nvGrpSpPr>
              <p:cNvPr id="17474" name="Group 508"/>
              <p:cNvGrpSpPr>
                <a:grpSpLocks/>
              </p:cNvGrpSpPr>
              <p:nvPr/>
            </p:nvGrpSpPr>
            <p:grpSpPr bwMode="auto">
              <a:xfrm rot="-9970459" flipH="1" flipV="1">
                <a:off x="2688" y="1056"/>
                <a:ext cx="784" cy="198"/>
                <a:chOff x="2532" y="1051"/>
                <a:chExt cx="893" cy="246"/>
              </a:xfrm>
            </p:grpSpPr>
            <p:grpSp>
              <p:nvGrpSpPr>
                <p:cNvPr id="17475" name="Group 509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7481" name="AutoShape 510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482" name="AutoShape 511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483" name="AutoShape 512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484" name="AutoShape 513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17476" name="Group 514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7477" name="AutoShape 515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478" name="AutoShape 516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479" name="AutoShape 517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17480" name="AutoShape 518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</p:grpSp>
        <p:grpSp>
          <p:nvGrpSpPr>
            <p:cNvPr id="17426" name="Group 519"/>
            <p:cNvGrpSpPr>
              <a:grpSpLocks/>
            </p:cNvGrpSpPr>
            <p:nvPr/>
          </p:nvGrpSpPr>
          <p:grpSpPr bwMode="auto">
            <a:xfrm rot="-232145">
              <a:off x="2565" y="3207"/>
              <a:ext cx="956" cy="259"/>
              <a:chOff x="1824" y="2448"/>
              <a:chExt cx="987" cy="266"/>
            </a:xfrm>
          </p:grpSpPr>
          <p:grpSp>
            <p:nvGrpSpPr>
              <p:cNvPr id="17427" name="Group 520"/>
              <p:cNvGrpSpPr>
                <a:grpSpLocks/>
              </p:cNvGrpSpPr>
              <p:nvPr/>
            </p:nvGrpSpPr>
            <p:grpSpPr bwMode="auto">
              <a:xfrm rot="513316">
                <a:off x="1824" y="2448"/>
                <a:ext cx="957" cy="242"/>
                <a:chOff x="2598" y="1026"/>
                <a:chExt cx="957" cy="242"/>
              </a:xfrm>
            </p:grpSpPr>
            <p:grpSp>
              <p:nvGrpSpPr>
                <p:cNvPr id="17451" name="Group 521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598" y="1026"/>
                  <a:ext cx="957" cy="242"/>
                  <a:chOff x="2532" y="1051"/>
                  <a:chExt cx="893" cy="246"/>
                </a:xfrm>
              </p:grpSpPr>
              <p:grpSp>
                <p:nvGrpSpPr>
                  <p:cNvPr id="17463" name="Group 522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17469" name="AutoShape 523"/>
                    <p:cNvSpPr>
                      <a:spLocks noChangeArrowheads="1"/>
                    </p:cNvSpPr>
                    <p:nvPr/>
                  </p:nvSpPr>
                  <p:spPr bwMode="lt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70" name="AutoShape 524"/>
                    <p:cNvSpPr>
                      <a:spLocks noChangeArrowheads="1"/>
                    </p:cNvSpPr>
                    <p:nvPr/>
                  </p:nvSpPr>
                  <p:spPr bwMode="lt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71" name="AutoShape 525"/>
                    <p:cNvSpPr>
                      <a:spLocks noChangeArrowheads="1"/>
                    </p:cNvSpPr>
                    <p:nvPr/>
                  </p:nvSpPr>
                  <p:spPr bwMode="lt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72" name="AutoShape 526"/>
                    <p:cNvSpPr>
                      <a:spLocks noChangeArrowheads="1"/>
                    </p:cNvSpPr>
                    <p:nvPr/>
                  </p:nvSpPr>
                  <p:spPr bwMode="lt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  <p:grpSp>
                <p:nvGrpSpPr>
                  <p:cNvPr id="17464" name="Group 527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17465" name="AutoShape 528"/>
                    <p:cNvSpPr>
                      <a:spLocks noChangeArrowheads="1"/>
                    </p:cNvSpPr>
                    <p:nvPr/>
                  </p:nvSpPr>
                  <p:spPr bwMode="lt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66" name="AutoShape 529"/>
                    <p:cNvSpPr>
                      <a:spLocks noChangeArrowheads="1"/>
                    </p:cNvSpPr>
                    <p:nvPr/>
                  </p:nvSpPr>
                  <p:spPr bwMode="lt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67" name="AutoShape 530"/>
                    <p:cNvSpPr>
                      <a:spLocks noChangeArrowheads="1"/>
                    </p:cNvSpPr>
                    <p:nvPr/>
                  </p:nvSpPr>
                  <p:spPr bwMode="lt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68" name="AutoShape 531"/>
                    <p:cNvSpPr>
                      <a:spLocks noChangeArrowheads="1"/>
                    </p:cNvSpPr>
                    <p:nvPr/>
                  </p:nvSpPr>
                  <p:spPr bwMode="lt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</p:grpSp>
            <p:grpSp>
              <p:nvGrpSpPr>
                <p:cNvPr id="17452" name="Group 532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688" y="1056"/>
                  <a:ext cx="784" cy="198"/>
                  <a:chOff x="2532" y="1051"/>
                  <a:chExt cx="893" cy="246"/>
                </a:xfrm>
              </p:grpSpPr>
              <p:grpSp>
                <p:nvGrpSpPr>
                  <p:cNvPr id="17453" name="Group 533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17459" name="AutoShape 534"/>
                    <p:cNvSpPr>
                      <a:spLocks noChangeArrowheads="1"/>
                    </p:cNvSpPr>
                    <p:nvPr/>
                  </p:nvSpPr>
                  <p:spPr bwMode="lt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60" name="AutoShape 535"/>
                    <p:cNvSpPr>
                      <a:spLocks noChangeArrowheads="1"/>
                    </p:cNvSpPr>
                    <p:nvPr/>
                  </p:nvSpPr>
                  <p:spPr bwMode="lt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61" name="AutoShape 536"/>
                    <p:cNvSpPr>
                      <a:spLocks noChangeArrowheads="1"/>
                    </p:cNvSpPr>
                    <p:nvPr/>
                  </p:nvSpPr>
                  <p:spPr bwMode="lt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62" name="AutoShape 537"/>
                    <p:cNvSpPr>
                      <a:spLocks noChangeArrowheads="1"/>
                    </p:cNvSpPr>
                    <p:nvPr/>
                  </p:nvSpPr>
                  <p:spPr bwMode="lt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  <p:grpSp>
                <p:nvGrpSpPr>
                  <p:cNvPr id="17454" name="Group 538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17455" name="AutoShape 539"/>
                    <p:cNvSpPr>
                      <a:spLocks noChangeArrowheads="1"/>
                    </p:cNvSpPr>
                    <p:nvPr/>
                  </p:nvSpPr>
                  <p:spPr bwMode="lt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56" name="AutoShape 540"/>
                    <p:cNvSpPr>
                      <a:spLocks noChangeArrowheads="1"/>
                    </p:cNvSpPr>
                    <p:nvPr/>
                  </p:nvSpPr>
                  <p:spPr bwMode="lt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57" name="AutoShape 541"/>
                    <p:cNvSpPr>
                      <a:spLocks noChangeArrowheads="1"/>
                    </p:cNvSpPr>
                    <p:nvPr/>
                  </p:nvSpPr>
                  <p:spPr bwMode="lt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58" name="AutoShape 542"/>
                    <p:cNvSpPr>
                      <a:spLocks noChangeArrowheads="1"/>
                    </p:cNvSpPr>
                    <p:nvPr/>
                  </p:nvSpPr>
                  <p:spPr bwMode="lt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</p:grpSp>
          </p:grpSp>
          <p:grpSp>
            <p:nvGrpSpPr>
              <p:cNvPr id="17428" name="Group 543"/>
              <p:cNvGrpSpPr>
                <a:grpSpLocks/>
              </p:cNvGrpSpPr>
              <p:nvPr/>
            </p:nvGrpSpPr>
            <p:grpSpPr bwMode="auto">
              <a:xfrm rot="513316">
                <a:off x="1854" y="2472"/>
                <a:ext cx="957" cy="242"/>
                <a:chOff x="2598" y="1026"/>
                <a:chExt cx="957" cy="242"/>
              </a:xfrm>
            </p:grpSpPr>
            <p:grpSp>
              <p:nvGrpSpPr>
                <p:cNvPr id="17429" name="Group 544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598" y="1026"/>
                  <a:ext cx="957" cy="242"/>
                  <a:chOff x="2532" y="1051"/>
                  <a:chExt cx="893" cy="246"/>
                </a:xfrm>
              </p:grpSpPr>
              <p:grpSp>
                <p:nvGrpSpPr>
                  <p:cNvPr id="17441" name="Group 545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17447" name="AutoShape 546"/>
                    <p:cNvSpPr>
                      <a:spLocks noChangeArrowheads="1"/>
                    </p:cNvSpPr>
                    <p:nvPr/>
                  </p:nvSpPr>
                  <p:spPr bwMode="lt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48" name="AutoShape 547"/>
                    <p:cNvSpPr>
                      <a:spLocks noChangeArrowheads="1"/>
                    </p:cNvSpPr>
                    <p:nvPr/>
                  </p:nvSpPr>
                  <p:spPr bwMode="lt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49" name="AutoShape 548"/>
                    <p:cNvSpPr>
                      <a:spLocks noChangeArrowheads="1"/>
                    </p:cNvSpPr>
                    <p:nvPr/>
                  </p:nvSpPr>
                  <p:spPr bwMode="lt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50" name="AutoShape 549"/>
                    <p:cNvSpPr>
                      <a:spLocks noChangeArrowheads="1"/>
                    </p:cNvSpPr>
                    <p:nvPr/>
                  </p:nvSpPr>
                  <p:spPr bwMode="lt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  <p:grpSp>
                <p:nvGrpSpPr>
                  <p:cNvPr id="17442" name="Group 550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17443" name="AutoShape 551"/>
                    <p:cNvSpPr>
                      <a:spLocks noChangeArrowheads="1"/>
                    </p:cNvSpPr>
                    <p:nvPr/>
                  </p:nvSpPr>
                  <p:spPr bwMode="lt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44" name="AutoShape 552"/>
                    <p:cNvSpPr>
                      <a:spLocks noChangeArrowheads="1"/>
                    </p:cNvSpPr>
                    <p:nvPr/>
                  </p:nvSpPr>
                  <p:spPr bwMode="lt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45" name="AutoShape 553"/>
                    <p:cNvSpPr>
                      <a:spLocks noChangeArrowheads="1"/>
                    </p:cNvSpPr>
                    <p:nvPr/>
                  </p:nvSpPr>
                  <p:spPr bwMode="lt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46" name="AutoShape 554"/>
                    <p:cNvSpPr>
                      <a:spLocks noChangeArrowheads="1"/>
                    </p:cNvSpPr>
                    <p:nvPr/>
                  </p:nvSpPr>
                  <p:spPr bwMode="lt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</p:grpSp>
            <p:grpSp>
              <p:nvGrpSpPr>
                <p:cNvPr id="17430" name="Group 555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688" y="1056"/>
                  <a:ext cx="784" cy="198"/>
                  <a:chOff x="2532" y="1051"/>
                  <a:chExt cx="893" cy="246"/>
                </a:xfrm>
              </p:grpSpPr>
              <p:grpSp>
                <p:nvGrpSpPr>
                  <p:cNvPr id="17431" name="Group 556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17437" name="AutoShape 557"/>
                    <p:cNvSpPr>
                      <a:spLocks noChangeArrowheads="1"/>
                    </p:cNvSpPr>
                    <p:nvPr/>
                  </p:nvSpPr>
                  <p:spPr bwMode="lt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38" name="AutoShape 558"/>
                    <p:cNvSpPr>
                      <a:spLocks noChangeArrowheads="1"/>
                    </p:cNvSpPr>
                    <p:nvPr/>
                  </p:nvSpPr>
                  <p:spPr bwMode="lt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39" name="AutoShape 559"/>
                    <p:cNvSpPr>
                      <a:spLocks noChangeArrowheads="1"/>
                    </p:cNvSpPr>
                    <p:nvPr/>
                  </p:nvSpPr>
                  <p:spPr bwMode="lt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40" name="AutoShape 560"/>
                    <p:cNvSpPr>
                      <a:spLocks noChangeArrowheads="1"/>
                    </p:cNvSpPr>
                    <p:nvPr/>
                  </p:nvSpPr>
                  <p:spPr bwMode="lt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  <p:grpSp>
                <p:nvGrpSpPr>
                  <p:cNvPr id="17432" name="Group 561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17433" name="AutoShape 562"/>
                    <p:cNvSpPr>
                      <a:spLocks noChangeArrowheads="1"/>
                    </p:cNvSpPr>
                    <p:nvPr/>
                  </p:nvSpPr>
                  <p:spPr bwMode="lt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34" name="AutoShape 563"/>
                    <p:cNvSpPr>
                      <a:spLocks noChangeArrowheads="1"/>
                    </p:cNvSpPr>
                    <p:nvPr/>
                  </p:nvSpPr>
                  <p:spPr bwMode="lt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35" name="AutoShape 564"/>
                    <p:cNvSpPr>
                      <a:spLocks noChangeArrowheads="1"/>
                    </p:cNvSpPr>
                    <p:nvPr/>
                  </p:nvSpPr>
                  <p:spPr bwMode="lt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17436" name="AutoShape 565"/>
                    <p:cNvSpPr>
                      <a:spLocks noChangeArrowheads="1"/>
                    </p:cNvSpPr>
                    <p:nvPr/>
                  </p:nvSpPr>
                  <p:spPr bwMode="lt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</p:grpSp>
          </p:grpSp>
        </p:grpSp>
      </p:grpSp>
      <p:sp>
        <p:nvSpPr>
          <p:cNvPr id="434742" name="Rectangle 566"/>
          <p:cNvSpPr>
            <a:spLocks noChangeArrowheads="1"/>
          </p:cNvSpPr>
          <p:nvPr/>
        </p:nvSpPr>
        <p:spPr bwMode="auto">
          <a:xfrm>
            <a:off x="4029075" y="5456238"/>
            <a:ext cx="1403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080808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dirty="0" err="1">
                <a:solidFill>
                  <a:srgbClr val="FEFEFE"/>
                </a:solidFill>
              </a:rPr>
              <a:t>Liquidador</a:t>
            </a:r>
            <a:endParaRPr lang="en-US" dirty="0">
              <a:solidFill>
                <a:srgbClr val="FEFEFE"/>
              </a:solidFill>
            </a:endParaRPr>
          </a:p>
        </p:txBody>
      </p:sp>
      <p:sp>
        <p:nvSpPr>
          <p:cNvPr id="434743" name="Rectangle 567"/>
          <p:cNvSpPr>
            <a:spLocks noChangeArrowheads="1"/>
          </p:cNvSpPr>
          <p:nvPr/>
        </p:nvSpPr>
        <p:spPr bwMode="auto">
          <a:xfrm>
            <a:off x="2357438" y="3919538"/>
            <a:ext cx="15065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080808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dirty="0" err="1">
                <a:solidFill>
                  <a:srgbClr val="FEFEFE"/>
                </a:solidFill>
              </a:rPr>
              <a:t>Asegurador</a:t>
            </a:r>
            <a:endParaRPr lang="en-US" dirty="0">
              <a:solidFill>
                <a:srgbClr val="FEFEFE"/>
              </a:solidFill>
            </a:endParaRPr>
          </a:p>
        </p:txBody>
      </p:sp>
      <p:sp>
        <p:nvSpPr>
          <p:cNvPr id="434744" name="Rectangle 568"/>
          <p:cNvSpPr>
            <a:spLocks noChangeArrowheads="1"/>
          </p:cNvSpPr>
          <p:nvPr/>
        </p:nvSpPr>
        <p:spPr bwMode="auto">
          <a:xfrm>
            <a:off x="4062413" y="2460625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080808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srgbClr val="FEFEFE"/>
                </a:solidFill>
              </a:rPr>
              <a:t>S.V.S.</a:t>
            </a:r>
          </a:p>
        </p:txBody>
      </p:sp>
      <p:sp>
        <p:nvSpPr>
          <p:cNvPr id="434745" name="Rectangle 569"/>
          <p:cNvSpPr>
            <a:spLocks noChangeArrowheads="1"/>
          </p:cNvSpPr>
          <p:nvPr/>
        </p:nvSpPr>
        <p:spPr bwMode="auto">
          <a:xfrm>
            <a:off x="5546725" y="3895725"/>
            <a:ext cx="1441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080808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dirty="0" err="1">
                <a:solidFill>
                  <a:srgbClr val="FEFEFE"/>
                </a:solidFill>
              </a:rPr>
              <a:t>Corredores</a:t>
            </a:r>
            <a:endParaRPr lang="en-US" dirty="0">
              <a:solidFill>
                <a:srgbClr val="FEFEFE"/>
              </a:solidFill>
            </a:endParaRPr>
          </a:p>
        </p:txBody>
      </p:sp>
      <p:sp>
        <p:nvSpPr>
          <p:cNvPr id="434750" name="Rectangle 574"/>
          <p:cNvSpPr>
            <a:spLocks noChangeArrowheads="1"/>
          </p:cNvSpPr>
          <p:nvPr/>
        </p:nvSpPr>
        <p:spPr bwMode="gray">
          <a:xfrm>
            <a:off x="2265363" y="1157288"/>
            <a:ext cx="4876800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28398" dir="3806097" algn="ctr" rotWithShape="0">
              <a:srgbClr val="DDDDDD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E36803"/>
                </a:solidFill>
              </a:rPr>
              <a:t>“</a:t>
            </a:r>
            <a:r>
              <a:rPr lang="en-US" sz="2400" dirty="0" err="1">
                <a:solidFill>
                  <a:srgbClr val="E36803"/>
                </a:solidFill>
              </a:rPr>
              <a:t>Actores</a:t>
            </a:r>
            <a:r>
              <a:rPr lang="en-US" sz="2400" dirty="0">
                <a:solidFill>
                  <a:srgbClr val="E36803"/>
                </a:solidFill>
              </a:rPr>
              <a:t> en un </a:t>
            </a:r>
            <a:r>
              <a:rPr lang="en-US" sz="2400" dirty="0" err="1">
                <a:solidFill>
                  <a:srgbClr val="E36803"/>
                </a:solidFill>
              </a:rPr>
              <a:t>mercado</a:t>
            </a:r>
            <a:r>
              <a:rPr lang="en-US" sz="2400" dirty="0">
                <a:solidFill>
                  <a:srgbClr val="E36803"/>
                </a:solidFill>
              </a:rPr>
              <a:t> </a:t>
            </a:r>
            <a:r>
              <a:rPr lang="en-US" sz="2400" dirty="0" err="1">
                <a:solidFill>
                  <a:srgbClr val="E36803"/>
                </a:solidFill>
              </a:rPr>
              <a:t>regulado</a:t>
            </a:r>
            <a:r>
              <a:rPr lang="en-US" sz="2400" dirty="0">
                <a:solidFill>
                  <a:srgbClr val="E36803"/>
                </a:solidFill>
              </a:rPr>
              <a:t>”</a:t>
            </a:r>
          </a:p>
        </p:txBody>
      </p:sp>
      <p:sp>
        <p:nvSpPr>
          <p:cNvPr id="373" name="Rectangle 567"/>
          <p:cNvSpPr>
            <a:spLocks noChangeArrowheads="1"/>
          </p:cNvSpPr>
          <p:nvPr/>
        </p:nvSpPr>
        <p:spPr bwMode="auto">
          <a:xfrm>
            <a:off x="1797050" y="3195638"/>
            <a:ext cx="15065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080808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400" dirty="0" err="1">
                <a:solidFill>
                  <a:srgbClr val="FEFEFE"/>
                </a:solidFill>
              </a:rPr>
              <a:t>Reasegurador</a:t>
            </a:r>
            <a:endParaRPr lang="en-US" sz="1400" dirty="0">
              <a:solidFill>
                <a:srgbClr val="FEFEFE"/>
              </a:solidFill>
            </a:endParaRPr>
          </a:p>
        </p:txBody>
      </p:sp>
      <p:sp>
        <p:nvSpPr>
          <p:cNvPr id="422" name="Rectangle 569"/>
          <p:cNvSpPr>
            <a:spLocks noChangeArrowheads="1"/>
          </p:cNvSpPr>
          <p:nvPr/>
        </p:nvSpPr>
        <p:spPr bwMode="auto">
          <a:xfrm>
            <a:off x="6296025" y="3227388"/>
            <a:ext cx="14430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080808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400" dirty="0" err="1">
                <a:solidFill>
                  <a:srgbClr val="FEFEFE"/>
                </a:solidFill>
              </a:rPr>
              <a:t>Asegurados</a:t>
            </a:r>
            <a:endParaRPr lang="en-US" sz="1400" dirty="0">
              <a:solidFill>
                <a:srgbClr val="FEFEF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z="2800" smtClean="0"/>
              <a:t>Reflexiones iniciales acerca de la industria</a:t>
            </a:r>
          </a:p>
        </p:txBody>
      </p:sp>
      <p:sp>
        <p:nvSpPr>
          <p:cNvPr id="484357" name="AutoShape 5"/>
          <p:cNvSpPr>
            <a:spLocks noChangeArrowheads="1"/>
          </p:cNvSpPr>
          <p:nvPr/>
        </p:nvSpPr>
        <p:spPr bwMode="gray">
          <a:xfrm>
            <a:off x="1458913" y="1416050"/>
            <a:ext cx="3702050" cy="106680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>
                  <a:gamma/>
                  <a:tint val="76078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pic>
        <p:nvPicPr>
          <p:cNvPr id="18435" name="Picture 6" descr="Picture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5588" y="1454150"/>
            <a:ext cx="792162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4359" name="AutoShape 7"/>
          <p:cNvSpPr>
            <a:spLocks noChangeArrowheads="1"/>
          </p:cNvSpPr>
          <p:nvPr/>
        </p:nvSpPr>
        <p:spPr bwMode="gray">
          <a:xfrm>
            <a:off x="1454150" y="2895600"/>
            <a:ext cx="3702050" cy="106680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hlink">
                  <a:gamma/>
                  <a:tint val="80000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pic>
        <p:nvPicPr>
          <p:cNvPr id="18437" name="Picture 8" descr="Picture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88" y="2936875"/>
            <a:ext cx="79375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4361" name="AutoShape 9"/>
          <p:cNvSpPr>
            <a:spLocks noChangeArrowheads="1"/>
          </p:cNvSpPr>
          <p:nvPr/>
        </p:nvSpPr>
        <p:spPr bwMode="gray">
          <a:xfrm>
            <a:off x="1498600" y="4337050"/>
            <a:ext cx="3702050" cy="106680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folHlink">
                  <a:gamma/>
                  <a:tint val="80000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pic>
        <p:nvPicPr>
          <p:cNvPr id="18439" name="Picture 10" descr="Picture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68450" y="4398963"/>
            <a:ext cx="792163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440" name="Group 11"/>
          <p:cNvGrpSpPr>
            <a:grpSpLocks/>
          </p:cNvGrpSpPr>
          <p:nvPr/>
        </p:nvGrpSpPr>
        <p:grpSpPr bwMode="auto">
          <a:xfrm>
            <a:off x="6708775" y="2430463"/>
            <a:ext cx="1879600" cy="1825625"/>
            <a:chOff x="2457" y="2000"/>
            <a:chExt cx="901" cy="888"/>
          </a:xfrm>
        </p:grpSpPr>
        <p:pic>
          <p:nvPicPr>
            <p:cNvPr id="18486" name="Picture 12" descr="circuler_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ltGray">
            <a:xfrm>
              <a:off x="2457" y="2000"/>
              <a:ext cx="901" cy="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84365" name="Oval 13"/>
            <p:cNvSpPr>
              <a:spLocks noChangeArrowheads="1"/>
            </p:cNvSpPr>
            <p:nvPr/>
          </p:nvSpPr>
          <p:spPr bwMode="ltGray">
            <a:xfrm>
              <a:off x="2457" y="2000"/>
              <a:ext cx="895" cy="888"/>
            </a:xfrm>
            <a:prstGeom prst="ellipse">
              <a:avLst/>
            </a:prstGeom>
            <a:gradFill rotWithShape="1">
              <a:gsLst>
                <a:gs pos="0">
                  <a:srgbClr val="F8F8F8">
                    <a:gamma/>
                    <a:shade val="26275"/>
                    <a:invGamma/>
                    <a:alpha val="89999"/>
                  </a:srgbClr>
                </a:gs>
                <a:gs pos="50000">
                  <a:srgbClr val="F8F8F8">
                    <a:alpha val="45000"/>
                  </a:srgbClr>
                </a:gs>
                <a:gs pos="100000">
                  <a:srgbClr val="F8F8F8">
                    <a:gamma/>
                    <a:shade val="26275"/>
                    <a:invGamma/>
                    <a:alpha val="89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  <p:sp>
          <p:nvSpPr>
            <p:cNvPr id="18490" name="Freeform 14"/>
            <p:cNvSpPr>
              <a:spLocks/>
            </p:cNvSpPr>
            <p:nvPr/>
          </p:nvSpPr>
          <p:spPr bwMode="ltGray">
            <a:xfrm>
              <a:off x="2550" y="2018"/>
              <a:ext cx="703" cy="308"/>
            </a:xfrm>
            <a:custGeom>
              <a:avLst/>
              <a:gdLst>
                <a:gd name="T0" fmla="*/ 692 w 1321"/>
                <a:gd name="T1" fmla="*/ 173 h 712"/>
                <a:gd name="T2" fmla="*/ 701 w 1321"/>
                <a:gd name="T3" fmla="*/ 191 h 712"/>
                <a:gd name="T4" fmla="*/ 703 w 1321"/>
                <a:gd name="T5" fmla="*/ 208 h 712"/>
                <a:gd name="T6" fmla="*/ 700 w 1321"/>
                <a:gd name="T7" fmla="*/ 223 h 712"/>
                <a:gd name="T8" fmla="*/ 691 w 1321"/>
                <a:gd name="T9" fmla="*/ 238 h 712"/>
                <a:gd name="T10" fmla="*/ 677 w 1321"/>
                <a:gd name="T11" fmla="*/ 250 h 712"/>
                <a:gd name="T12" fmla="*/ 659 w 1321"/>
                <a:gd name="T13" fmla="*/ 261 h 712"/>
                <a:gd name="T14" fmla="*/ 636 w 1321"/>
                <a:gd name="T15" fmla="*/ 272 h 712"/>
                <a:gd name="T16" fmla="*/ 610 w 1321"/>
                <a:gd name="T17" fmla="*/ 281 h 712"/>
                <a:gd name="T18" fmla="*/ 581 w 1321"/>
                <a:gd name="T19" fmla="*/ 289 h 712"/>
                <a:gd name="T20" fmla="*/ 549 w 1321"/>
                <a:gd name="T21" fmla="*/ 295 h 712"/>
                <a:gd name="T22" fmla="*/ 515 w 1321"/>
                <a:gd name="T23" fmla="*/ 300 h 712"/>
                <a:gd name="T24" fmla="*/ 477 w 1321"/>
                <a:gd name="T25" fmla="*/ 305 h 712"/>
                <a:gd name="T26" fmla="*/ 439 w 1321"/>
                <a:gd name="T27" fmla="*/ 307 h 712"/>
                <a:gd name="T28" fmla="*/ 423 w 1321"/>
                <a:gd name="T29" fmla="*/ 308 h 712"/>
                <a:gd name="T30" fmla="*/ 253 w 1321"/>
                <a:gd name="T31" fmla="*/ 308 h 712"/>
                <a:gd name="T32" fmla="*/ 251 w 1321"/>
                <a:gd name="T33" fmla="*/ 308 h 712"/>
                <a:gd name="T34" fmla="*/ 218 w 1321"/>
                <a:gd name="T35" fmla="*/ 306 h 712"/>
                <a:gd name="T36" fmla="*/ 185 w 1321"/>
                <a:gd name="T37" fmla="*/ 305 h 712"/>
                <a:gd name="T38" fmla="*/ 154 w 1321"/>
                <a:gd name="T39" fmla="*/ 301 h 712"/>
                <a:gd name="T40" fmla="*/ 125 w 1321"/>
                <a:gd name="T41" fmla="*/ 298 h 712"/>
                <a:gd name="T42" fmla="*/ 99 w 1321"/>
                <a:gd name="T43" fmla="*/ 293 h 712"/>
                <a:gd name="T44" fmla="*/ 75 w 1321"/>
                <a:gd name="T45" fmla="*/ 287 h 712"/>
                <a:gd name="T46" fmla="*/ 54 w 1321"/>
                <a:gd name="T47" fmla="*/ 280 h 712"/>
                <a:gd name="T48" fmla="*/ 36 w 1321"/>
                <a:gd name="T49" fmla="*/ 273 h 712"/>
                <a:gd name="T50" fmla="*/ 21 w 1321"/>
                <a:gd name="T51" fmla="*/ 263 h 712"/>
                <a:gd name="T52" fmla="*/ 10 w 1321"/>
                <a:gd name="T53" fmla="*/ 252 h 712"/>
                <a:gd name="T54" fmla="*/ 3 w 1321"/>
                <a:gd name="T55" fmla="*/ 240 h 712"/>
                <a:gd name="T56" fmla="*/ 0 w 1321"/>
                <a:gd name="T57" fmla="*/ 227 h 712"/>
                <a:gd name="T58" fmla="*/ 0 w 1321"/>
                <a:gd name="T59" fmla="*/ 225 h 712"/>
                <a:gd name="T60" fmla="*/ 2 w 1321"/>
                <a:gd name="T61" fmla="*/ 211 h 712"/>
                <a:gd name="T62" fmla="*/ 9 w 1321"/>
                <a:gd name="T63" fmla="*/ 193 h 712"/>
                <a:gd name="T64" fmla="*/ 27 w 1321"/>
                <a:gd name="T65" fmla="*/ 160 h 712"/>
                <a:gd name="T66" fmla="*/ 50 w 1321"/>
                <a:gd name="T67" fmla="*/ 129 h 712"/>
                <a:gd name="T68" fmla="*/ 78 w 1321"/>
                <a:gd name="T69" fmla="*/ 102 h 712"/>
                <a:gd name="T70" fmla="*/ 109 w 1321"/>
                <a:gd name="T71" fmla="*/ 76 h 712"/>
                <a:gd name="T72" fmla="*/ 144 w 1321"/>
                <a:gd name="T73" fmla="*/ 54 h 712"/>
                <a:gd name="T74" fmla="*/ 181 w 1321"/>
                <a:gd name="T75" fmla="*/ 35 h 712"/>
                <a:gd name="T76" fmla="*/ 221 w 1321"/>
                <a:gd name="T77" fmla="*/ 20 h 712"/>
                <a:gd name="T78" fmla="*/ 264 w 1321"/>
                <a:gd name="T79" fmla="*/ 9 h 712"/>
                <a:gd name="T80" fmla="*/ 309 w 1321"/>
                <a:gd name="T81" fmla="*/ 3 h 712"/>
                <a:gd name="T82" fmla="*/ 355 w 1321"/>
                <a:gd name="T83" fmla="*/ 0 h 712"/>
                <a:gd name="T84" fmla="*/ 355 w 1321"/>
                <a:gd name="T85" fmla="*/ 0 h 712"/>
                <a:gd name="T86" fmla="*/ 404 w 1321"/>
                <a:gd name="T87" fmla="*/ 3 h 712"/>
                <a:gd name="T88" fmla="*/ 451 w 1321"/>
                <a:gd name="T89" fmla="*/ 10 h 712"/>
                <a:gd name="T90" fmla="*/ 496 w 1321"/>
                <a:gd name="T91" fmla="*/ 23 h 712"/>
                <a:gd name="T92" fmla="*/ 537 w 1321"/>
                <a:gd name="T93" fmla="*/ 39 h 712"/>
                <a:gd name="T94" fmla="*/ 576 w 1321"/>
                <a:gd name="T95" fmla="*/ 59 h 712"/>
                <a:gd name="T96" fmla="*/ 611 w 1321"/>
                <a:gd name="T97" fmla="*/ 84 h 712"/>
                <a:gd name="T98" fmla="*/ 643 w 1321"/>
                <a:gd name="T99" fmla="*/ 111 h 712"/>
                <a:gd name="T100" fmla="*/ 669 w 1321"/>
                <a:gd name="T101" fmla="*/ 141 h 712"/>
                <a:gd name="T102" fmla="*/ 692 w 1321"/>
                <a:gd name="T103" fmla="*/ 173 h 712"/>
                <a:gd name="T104" fmla="*/ 692 w 1321"/>
                <a:gd name="T105" fmla="*/ 173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21"/>
                <a:gd name="T160" fmla="*/ 0 h 712"/>
                <a:gd name="T161" fmla="*/ 1321 w 1321"/>
                <a:gd name="T162" fmla="*/ 712 h 71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DDDDDD"/>
                </a:gs>
              </a:gsLst>
              <a:lin ang="54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endParaRPr lang="es-CL"/>
            </a:p>
          </p:txBody>
        </p:sp>
        <p:grpSp>
          <p:nvGrpSpPr>
            <p:cNvPr id="18491" name="Group 15"/>
            <p:cNvGrpSpPr>
              <a:grpSpLocks/>
            </p:cNvGrpSpPr>
            <p:nvPr/>
          </p:nvGrpSpPr>
          <p:grpSpPr bwMode="auto">
            <a:xfrm rot="-1297425" flipH="1" flipV="1">
              <a:off x="2525" y="2693"/>
              <a:ext cx="781" cy="188"/>
              <a:chOff x="2532" y="1051"/>
              <a:chExt cx="893" cy="246"/>
            </a:xfrm>
          </p:grpSpPr>
          <p:grpSp>
            <p:nvGrpSpPr>
              <p:cNvPr id="18492" name="Group 16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8498" name="AutoShape 17"/>
                <p:cNvSpPr>
                  <a:spLocks noChangeArrowheads="1"/>
                </p:cNvSpPr>
                <p:nvPr/>
              </p:nvSpPr>
              <p:spPr bwMode="lt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  <p:sp>
              <p:nvSpPr>
                <p:cNvPr id="18499" name="AutoShape 18"/>
                <p:cNvSpPr>
                  <a:spLocks noChangeArrowheads="1"/>
                </p:cNvSpPr>
                <p:nvPr/>
              </p:nvSpPr>
              <p:spPr bwMode="lt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  <p:sp>
              <p:nvSpPr>
                <p:cNvPr id="18500" name="AutoShape 19"/>
                <p:cNvSpPr>
                  <a:spLocks noChangeArrowheads="1"/>
                </p:cNvSpPr>
                <p:nvPr/>
              </p:nvSpPr>
              <p:spPr bwMode="lt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  <p:sp>
              <p:nvSpPr>
                <p:cNvPr id="18501" name="AutoShape 20"/>
                <p:cNvSpPr>
                  <a:spLocks noChangeArrowheads="1"/>
                </p:cNvSpPr>
                <p:nvPr/>
              </p:nvSpPr>
              <p:spPr bwMode="lt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</p:grpSp>
          <p:grpSp>
            <p:nvGrpSpPr>
              <p:cNvPr id="18493" name="Group 21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8494" name="AutoShape 22"/>
                <p:cNvSpPr>
                  <a:spLocks noChangeArrowheads="1"/>
                </p:cNvSpPr>
                <p:nvPr/>
              </p:nvSpPr>
              <p:spPr bwMode="lt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  <p:sp>
              <p:nvSpPr>
                <p:cNvPr id="18495" name="AutoShape 23"/>
                <p:cNvSpPr>
                  <a:spLocks noChangeArrowheads="1"/>
                </p:cNvSpPr>
                <p:nvPr/>
              </p:nvSpPr>
              <p:spPr bwMode="lt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  <p:sp>
              <p:nvSpPr>
                <p:cNvPr id="18496" name="AutoShape 24"/>
                <p:cNvSpPr>
                  <a:spLocks noChangeArrowheads="1"/>
                </p:cNvSpPr>
                <p:nvPr/>
              </p:nvSpPr>
              <p:spPr bwMode="lt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  <p:sp>
              <p:nvSpPr>
                <p:cNvPr id="18497" name="AutoShape 25"/>
                <p:cNvSpPr>
                  <a:spLocks noChangeArrowheads="1"/>
                </p:cNvSpPr>
                <p:nvPr/>
              </p:nvSpPr>
              <p:spPr bwMode="lt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</p:grpSp>
        </p:grpSp>
      </p:grpSp>
      <p:grpSp>
        <p:nvGrpSpPr>
          <p:cNvPr id="18441" name="Group 26"/>
          <p:cNvGrpSpPr>
            <a:grpSpLocks/>
          </p:cNvGrpSpPr>
          <p:nvPr/>
        </p:nvGrpSpPr>
        <p:grpSpPr bwMode="auto">
          <a:xfrm>
            <a:off x="6688138" y="4772025"/>
            <a:ext cx="1879600" cy="1825625"/>
            <a:chOff x="2457" y="2000"/>
            <a:chExt cx="901" cy="888"/>
          </a:xfrm>
        </p:grpSpPr>
        <p:pic>
          <p:nvPicPr>
            <p:cNvPr id="18470" name="Picture 27" descr="circuler_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ltGray">
            <a:xfrm>
              <a:off x="2457" y="2000"/>
              <a:ext cx="901" cy="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84380" name="Oval 28"/>
            <p:cNvSpPr>
              <a:spLocks noChangeArrowheads="1"/>
            </p:cNvSpPr>
            <p:nvPr/>
          </p:nvSpPr>
          <p:spPr bwMode="ltGray">
            <a:xfrm>
              <a:off x="2457" y="2000"/>
              <a:ext cx="895" cy="888"/>
            </a:xfrm>
            <a:prstGeom prst="ellipse">
              <a:avLst/>
            </a:prstGeom>
            <a:gradFill rotWithShape="1">
              <a:gsLst>
                <a:gs pos="0">
                  <a:srgbClr val="F8F8F8">
                    <a:gamma/>
                    <a:shade val="26275"/>
                    <a:invGamma/>
                    <a:alpha val="89999"/>
                  </a:srgbClr>
                </a:gs>
                <a:gs pos="50000">
                  <a:srgbClr val="F8F8F8">
                    <a:alpha val="45000"/>
                  </a:srgbClr>
                </a:gs>
                <a:gs pos="100000">
                  <a:srgbClr val="F8F8F8">
                    <a:gamma/>
                    <a:shade val="26275"/>
                    <a:invGamma/>
                    <a:alpha val="89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  <p:sp>
          <p:nvSpPr>
            <p:cNvPr id="18474" name="Freeform 29"/>
            <p:cNvSpPr>
              <a:spLocks/>
            </p:cNvSpPr>
            <p:nvPr/>
          </p:nvSpPr>
          <p:spPr bwMode="ltGray">
            <a:xfrm>
              <a:off x="2550" y="2018"/>
              <a:ext cx="703" cy="308"/>
            </a:xfrm>
            <a:custGeom>
              <a:avLst/>
              <a:gdLst>
                <a:gd name="T0" fmla="*/ 692 w 1321"/>
                <a:gd name="T1" fmla="*/ 173 h 712"/>
                <a:gd name="T2" fmla="*/ 701 w 1321"/>
                <a:gd name="T3" fmla="*/ 191 h 712"/>
                <a:gd name="T4" fmla="*/ 703 w 1321"/>
                <a:gd name="T5" fmla="*/ 208 h 712"/>
                <a:gd name="T6" fmla="*/ 700 w 1321"/>
                <a:gd name="T7" fmla="*/ 223 h 712"/>
                <a:gd name="T8" fmla="*/ 691 w 1321"/>
                <a:gd name="T9" fmla="*/ 238 h 712"/>
                <a:gd name="T10" fmla="*/ 677 w 1321"/>
                <a:gd name="T11" fmla="*/ 250 h 712"/>
                <a:gd name="T12" fmla="*/ 659 w 1321"/>
                <a:gd name="T13" fmla="*/ 261 h 712"/>
                <a:gd name="T14" fmla="*/ 636 w 1321"/>
                <a:gd name="T15" fmla="*/ 272 h 712"/>
                <a:gd name="T16" fmla="*/ 610 w 1321"/>
                <a:gd name="T17" fmla="*/ 281 h 712"/>
                <a:gd name="T18" fmla="*/ 581 w 1321"/>
                <a:gd name="T19" fmla="*/ 289 h 712"/>
                <a:gd name="T20" fmla="*/ 549 w 1321"/>
                <a:gd name="T21" fmla="*/ 295 h 712"/>
                <a:gd name="T22" fmla="*/ 515 w 1321"/>
                <a:gd name="T23" fmla="*/ 300 h 712"/>
                <a:gd name="T24" fmla="*/ 477 w 1321"/>
                <a:gd name="T25" fmla="*/ 305 h 712"/>
                <a:gd name="T26" fmla="*/ 439 w 1321"/>
                <a:gd name="T27" fmla="*/ 307 h 712"/>
                <a:gd name="T28" fmla="*/ 423 w 1321"/>
                <a:gd name="T29" fmla="*/ 308 h 712"/>
                <a:gd name="T30" fmla="*/ 253 w 1321"/>
                <a:gd name="T31" fmla="*/ 308 h 712"/>
                <a:gd name="T32" fmla="*/ 251 w 1321"/>
                <a:gd name="T33" fmla="*/ 308 h 712"/>
                <a:gd name="T34" fmla="*/ 218 w 1321"/>
                <a:gd name="T35" fmla="*/ 306 h 712"/>
                <a:gd name="T36" fmla="*/ 185 w 1321"/>
                <a:gd name="T37" fmla="*/ 305 h 712"/>
                <a:gd name="T38" fmla="*/ 154 w 1321"/>
                <a:gd name="T39" fmla="*/ 301 h 712"/>
                <a:gd name="T40" fmla="*/ 125 w 1321"/>
                <a:gd name="T41" fmla="*/ 298 h 712"/>
                <a:gd name="T42" fmla="*/ 99 w 1321"/>
                <a:gd name="T43" fmla="*/ 293 h 712"/>
                <a:gd name="T44" fmla="*/ 75 w 1321"/>
                <a:gd name="T45" fmla="*/ 287 h 712"/>
                <a:gd name="T46" fmla="*/ 54 w 1321"/>
                <a:gd name="T47" fmla="*/ 280 h 712"/>
                <a:gd name="T48" fmla="*/ 36 w 1321"/>
                <a:gd name="T49" fmla="*/ 273 h 712"/>
                <a:gd name="T50" fmla="*/ 21 w 1321"/>
                <a:gd name="T51" fmla="*/ 263 h 712"/>
                <a:gd name="T52" fmla="*/ 10 w 1321"/>
                <a:gd name="T53" fmla="*/ 252 h 712"/>
                <a:gd name="T54" fmla="*/ 3 w 1321"/>
                <a:gd name="T55" fmla="*/ 240 h 712"/>
                <a:gd name="T56" fmla="*/ 0 w 1321"/>
                <a:gd name="T57" fmla="*/ 227 h 712"/>
                <a:gd name="T58" fmla="*/ 0 w 1321"/>
                <a:gd name="T59" fmla="*/ 225 h 712"/>
                <a:gd name="T60" fmla="*/ 2 w 1321"/>
                <a:gd name="T61" fmla="*/ 211 h 712"/>
                <a:gd name="T62" fmla="*/ 9 w 1321"/>
                <a:gd name="T63" fmla="*/ 193 h 712"/>
                <a:gd name="T64" fmla="*/ 27 w 1321"/>
                <a:gd name="T65" fmla="*/ 160 h 712"/>
                <a:gd name="T66" fmla="*/ 50 w 1321"/>
                <a:gd name="T67" fmla="*/ 129 h 712"/>
                <a:gd name="T68" fmla="*/ 78 w 1321"/>
                <a:gd name="T69" fmla="*/ 102 h 712"/>
                <a:gd name="T70" fmla="*/ 109 w 1321"/>
                <a:gd name="T71" fmla="*/ 76 h 712"/>
                <a:gd name="T72" fmla="*/ 144 w 1321"/>
                <a:gd name="T73" fmla="*/ 54 h 712"/>
                <a:gd name="T74" fmla="*/ 181 w 1321"/>
                <a:gd name="T75" fmla="*/ 35 h 712"/>
                <a:gd name="T76" fmla="*/ 221 w 1321"/>
                <a:gd name="T77" fmla="*/ 20 h 712"/>
                <a:gd name="T78" fmla="*/ 264 w 1321"/>
                <a:gd name="T79" fmla="*/ 9 h 712"/>
                <a:gd name="T80" fmla="*/ 309 w 1321"/>
                <a:gd name="T81" fmla="*/ 3 h 712"/>
                <a:gd name="T82" fmla="*/ 355 w 1321"/>
                <a:gd name="T83" fmla="*/ 0 h 712"/>
                <a:gd name="T84" fmla="*/ 355 w 1321"/>
                <a:gd name="T85" fmla="*/ 0 h 712"/>
                <a:gd name="T86" fmla="*/ 404 w 1321"/>
                <a:gd name="T87" fmla="*/ 3 h 712"/>
                <a:gd name="T88" fmla="*/ 451 w 1321"/>
                <a:gd name="T89" fmla="*/ 10 h 712"/>
                <a:gd name="T90" fmla="*/ 496 w 1321"/>
                <a:gd name="T91" fmla="*/ 23 h 712"/>
                <a:gd name="T92" fmla="*/ 537 w 1321"/>
                <a:gd name="T93" fmla="*/ 39 h 712"/>
                <a:gd name="T94" fmla="*/ 576 w 1321"/>
                <a:gd name="T95" fmla="*/ 59 h 712"/>
                <a:gd name="T96" fmla="*/ 611 w 1321"/>
                <a:gd name="T97" fmla="*/ 84 h 712"/>
                <a:gd name="T98" fmla="*/ 643 w 1321"/>
                <a:gd name="T99" fmla="*/ 111 h 712"/>
                <a:gd name="T100" fmla="*/ 669 w 1321"/>
                <a:gd name="T101" fmla="*/ 141 h 712"/>
                <a:gd name="T102" fmla="*/ 692 w 1321"/>
                <a:gd name="T103" fmla="*/ 173 h 712"/>
                <a:gd name="T104" fmla="*/ 692 w 1321"/>
                <a:gd name="T105" fmla="*/ 173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21"/>
                <a:gd name="T160" fmla="*/ 0 h 712"/>
                <a:gd name="T161" fmla="*/ 1321 w 1321"/>
                <a:gd name="T162" fmla="*/ 712 h 71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DDDDDD"/>
                </a:gs>
              </a:gsLst>
              <a:lin ang="54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endParaRPr lang="es-CL"/>
            </a:p>
          </p:txBody>
        </p:sp>
        <p:grpSp>
          <p:nvGrpSpPr>
            <p:cNvPr id="18475" name="Group 30"/>
            <p:cNvGrpSpPr>
              <a:grpSpLocks/>
            </p:cNvGrpSpPr>
            <p:nvPr/>
          </p:nvGrpSpPr>
          <p:grpSpPr bwMode="auto">
            <a:xfrm rot="-1297425" flipH="1" flipV="1">
              <a:off x="2525" y="2693"/>
              <a:ext cx="781" cy="188"/>
              <a:chOff x="2532" y="1051"/>
              <a:chExt cx="893" cy="246"/>
            </a:xfrm>
          </p:grpSpPr>
          <p:grpSp>
            <p:nvGrpSpPr>
              <p:cNvPr id="18476" name="Group 31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8482" name="AutoShape 32"/>
                <p:cNvSpPr>
                  <a:spLocks noChangeArrowheads="1"/>
                </p:cNvSpPr>
                <p:nvPr/>
              </p:nvSpPr>
              <p:spPr bwMode="lt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  <p:sp>
              <p:nvSpPr>
                <p:cNvPr id="18483" name="AutoShape 33"/>
                <p:cNvSpPr>
                  <a:spLocks noChangeArrowheads="1"/>
                </p:cNvSpPr>
                <p:nvPr/>
              </p:nvSpPr>
              <p:spPr bwMode="lt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  <p:sp>
              <p:nvSpPr>
                <p:cNvPr id="18484" name="AutoShape 34"/>
                <p:cNvSpPr>
                  <a:spLocks noChangeArrowheads="1"/>
                </p:cNvSpPr>
                <p:nvPr/>
              </p:nvSpPr>
              <p:spPr bwMode="lt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  <p:sp>
              <p:nvSpPr>
                <p:cNvPr id="18485" name="AutoShape 35"/>
                <p:cNvSpPr>
                  <a:spLocks noChangeArrowheads="1"/>
                </p:cNvSpPr>
                <p:nvPr/>
              </p:nvSpPr>
              <p:spPr bwMode="lt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</p:grpSp>
          <p:grpSp>
            <p:nvGrpSpPr>
              <p:cNvPr id="18477" name="Group 36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8478" name="AutoShape 37"/>
                <p:cNvSpPr>
                  <a:spLocks noChangeArrowheads="1"/>
                </p:cNvSpPr>
                <p:nvPr/>
              </p:nvSpPr>
              <p:spPr bwMode="lt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  <p:sp>
              <p:nvSpPr>
                <p:cNvPr id="18479" name="AutoShape 38"/>
                <p:cNvSpPr>
                  <a:spLocks noChangeArrowheads="1"/>
                </p:cNvSpPr>
                <p:nvPr/>
              </p:nvSpPr>
              <p:spPr bwMode="lt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  <p:sp>
              <p:nvSpPr>
                <p:cNvPr id="18480" name="AutoShape 39"/>
                <p:cNvSpPr>
                  <a:spLocks noChangeArrowheads="1"/>
                </p:cNvSpPr>
                <p:nvPr/>
              </p:nvSpPr>
              <p:spPr bwMode="lt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  <p:sp>
              <p:nvSpPr>
                <p:cNvPr id="18481" name="AutoShape 40"/>
                <p:cNvSpPr>
                  <a:spLocks noChangeArrowheads="1"/>
                </p:cNvSpPr>
                <p:nvPr/>
              </p:nvSpPr>
              <p:spPr bwMode="lt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</p:grpSp>
        </p:grpSp>
      </p:grpSp>
      <p:sp>
        <p:nvSpPr>
          <p:cNvPr id="18442" name="Rectangle 41"/>
          <p:cNvSpPr>
            <a:spLocks noChangeArrowheads="1"/>
          </p:cNvSpPr>
          <p:nvPr/>
        </p:nvSpPr>
        <p:spPr bwMode="white">
          <a:xfrm>
            <a:off x="1585913" y="3055938"/>
            <a:ext cx="3425825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>
                <a:solidFill>
                  <a:srgbClr val="FEFFFF"/>
                </a:solidFill>
              </a:rPr>
              <a:t>Estaba la industria preparada para enfrentar un terremoto?</a:t>
            </a:r>
          </a:p>
        </p:txBody>
      </p:sp>
      <p:sp>
        <p:nvSpPr>
          <p:cNvPr id="18443" name="Rectangle 42"/>
          <p:cNvSpPr>
            <a:spLocks noChangeArrowheads="1"/>
          </p:cNvSpPr>
          <p:nvPr/>
        </p:nvSpPr>
        <p:spPr bwMode="white">
          <a:xfrm>
            <a:off x="1490663" y="1581150"/>
            <a:ext cx="3616325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>
                <a:solidFill>
                  <a:srgbClr val="FEFFFF"/>
                </a:solidFill>
              </a:rPr>
              <a:t>Había conciencia acerca de la probablilidad de catástrofe?</a:t>
            </a:r>
          </a:p>
        </p:txBody>
      </p:sp>
      <p:sp>
        <p:nvSpPr>
          <p:cNvPr id="18444" name="Rectangle 43"/>
          <p:cNvSpPr>
            <a:spLocks noChangeArrowheads="1"/>
          </p:cNvSpPr>
          <p:nvPr/>
        </p:nvSpPr>
        <p:spPr bwMode="white">
          <a:xfrm>
            <a:off x="1641475" y="4492625"/>
            <a:ext cx="3567113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>
                <a:solidFill>
                  <a:srgbClr val="FEFFFF"/>
                </a:solidFill>
              </a:rPr>
              <a:t>Estaban los liquidadores preparados para ese evento?</a:t>
            </a:r>
          </a:p>
        </p:txBody>
      </p:sp>
      <p:sp>
        <p:nvSpPr>
          <p:cNvPr id="484396" name="Text Box 44"/>
          <p:cNvSpPr txBox="1">
            <a:spLocks noChangeArrowheads="1"/>
          </p:cNvSpPr>
          <p:nvPr/>
        </p:nvSpPr>
        <p:spPr bwMode="auto">
          <a:xfrm>
            <a:off x="6689725" y="5305425"/>
            <a:ext cx="1905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50.000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siniestros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4397" name="Text Box 45"/>
          <p:cNvSpPr txBox="1">
            <a:spLocks noChangeArrowheads="1"/>
          </p:cNvSpPr>
          <p:nvPr/>
        </p:nvSpPr>
        <p:spPr bwMode="auto">
          <a:xfrm>
            <a:off x="6548438" y="3211513"/>
            <a:ext cx="19050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(SI)</a:t>
            </a:r>
          </a:p>
        </p:txBody>
      </p:sp>
      <p:sp>
        <p:nvSpPr>
          <p:cNvPr id="18447" name="Freeform 47"/>
          <p:cNvSpPr>
            <a:spLocks/>
          </p:cNvSpPr>
          <p:nvPr/>
        </p:nvSpPr>
        <p:spPr bwMode="invGray">
          <a:xfrm rot="-5400000">
            <a:off x="4980781" y="3998119"/>
            <a:ext cx="1624013" cy="968375"/>
          </a:xfrm>
          <a:custGeom>
            <a:avLst/>
            <a:gdLst>
              <a:gd name="T0" fmla="*/ 0 w 735"/>
              <a:gd name="T1" fmla="*/ 0 h 532"/>
              <a:gd name="T2" fmla="*/ 844045 w 735"/>
              <a:gd name="T3" fmla="*/ 367691 h 532"/>
              <a:gd name="T4" fmla="*/ 1274906 w 735"/>
              <a:gd name="T5" fmla="*/ 367691 h 532"/>
              <a:gd name="T6" fmla="*/ 1407478 w 735"/>
              <a:gd name="T7" fmla="*/ 453243 h 532"/>
              <a:gd name="T8" fmla="*/ 1411897 w 735"/>
              <a:gd name="T9" fmla="*/ 731742 h 532"/>
              <a:gd name="T10" fmla="*/ 1321306 w 735"/>
              <a:gd name="T11" fmla="*/ 728101 h 532"/>
              <a:gd name="T12" fmla="*/ 1478183 w 735"/>
              <a:gd name="T13" fmla="*/ 968375 h 532"/>
              <a:gd name="T14" fmla="*/ 1624013 w 735"/>
              <a:gd name="T15" fmla="*/ 731742 h 532"/>
              <a:gd name="T16" fmla="*/ 1537841 w 735"/>
              <a:gd name="T17" fmla="*/ 731742 h 532"/>
              <a:gd name="T18" fmla="*/ 1533422 w 735"/>
              <a:gd name="T19" fmla="*/ 411377 h 532"/>
              <a:gd name="T20" fmla="*/ 1361078 w 735"/>
              <a:gd name="T21" fmla="*/ 273038 h 532"/>
              <a:gd name="T22" fmla="*/ 740196 w 735"/>
              <a:gd name="T23" fmla="*/ 271218 h 532"/>
              <a:gd name="T24" fmla="*/ 152458 w 735"/>
              <a:gd name="T25" fmla="*/ 0 h 532"/>
              <a:gd name="T26" fmla="*/ 0 w 735"/>
              <a:gd name="T27" fmla="*/ 0 h 53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35"/>
              <a:gd name="T43" fmla="*/ 0 h 532"/>
              <a:gd name="T44" fmla="*/ 735 w 735"/>
              <a:gd name="T45" fmla="*/ 532 h 53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35" h="532">
                <a:moveTo>
                  <a:pt x="0" y="0"/>
                </a:moveTo>
                <a:cubicBezTo>
                  <a:pt x="0" y="0"/>
                  <a:pt x="85" y="216"/>
                  <a:pt x="382" y="202"/>
                </a:cubicBezTo>
                <a:cubicBezTo>
                  <a:pt x="479" y="202"/>
                  <a:pt x="577" y="202"/>
                  <a:pt x="577" y="202"/>
                </a:cubicBezTo>
                <a:cubicBezTo>
                  <a:pt x="577" y="202"/>
                  <a:pt x="639" y="201"/>
                  <a:pt x="637" y="249"/>
                </a:cubicBezTo>
                <a:cubicBezTo>
                  <a:pt x="638" y="325"/>
                  <a:pt x="639" y="402"/>
                  <a:pt x="639" y="402"/>
                </a:cubicBezTo>
                <a:lnTo>
                  <a:pt x="598" y="400"/>
                </a:lnTo>
                <a:lnTo>
                  <a:pt x="669" y="532"/>
                </a:lnTo>
                <a:lnTo>
                  <a:pt x="735" y="402"/>
                </a:lnTo>
                <a:lnTo>
                  <a:pt x="696" y="402"/>
                </a:lnTo>
                <a:cubicBezTo>
                  <a:pt x="696" y="402"/>
                  <a:pt x="695" y="314"/>
                  <a:pt x="694" y="226"/>
                </a:cubicBezTo>
                <a:cubicBezTo>
                  <a:pt x="687" y="160"/>
                  <a:pt x="616" y="150"/>
                  <a:pt x="616" y="150"/>
                </a:cubicBezTo>
                <a:cubicBezTo>
                  <a:pt x="556" y="137"/>
                  <a:pt x="473" y="153"/>
                  <a:pt x="335" y="149"/>
                </a:cubicBezTo>
                <a:cubicBezTo>
                  <a:pt x="110" y="126"/>
                  <a:pt x="69" y="0"/>
                  <a:pt x="69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195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CL"/>
          </a:p>
        </p:txBody>
      </p:sp>
      <p:sp>
        <p:nvSpPr>
          <p:cNvPr id="18448" name="Freeform 48"/>
          <p:cNvSpPr>
            <a:spLocks/>
          </p:cNvSpPr>
          <p:nvPr/>
        </p:nvSpPr>
        <p:spPr bwMode="invGray">
          <a:xfrm rot="-5400000">
            <a:off x="5825331" y="2885282"/>
            <a:ext cx="314325" cy="1096962"/>
          </a:xfrm>
          <a:custGeom>
            <a:avLst/>
            <a:gdLst>
              <a:gd name="T0" fmla="*/ 81902 w 142"/>
              <a:gd name="T1" fmla="*/ 1816 h 604"/>
              <a:gd name="T2" fmla="*/ 99610 w 142"/>
              <a:gd name="T3" fmla="*/ 857228 h 604"/>
              <a:gd name="T4" fmla="*/ 0 w 142"/>
              <a:gd name="T5" fmla="*/ 860861 h 604"/>
              <a:gd name="T6" fmla="*/ 159376 w 142"/>
              <a:gd name="T7" fmla="*/ 1096962 h 604"/>
              <a:gd name="T8" fmla="*/ 314325 w 142"/>
              <a:gd name="T9" fmla="*/ 860861 h 604"/>
              <a:gd name="T10" fmla="*/ 221356 w 142"/>
              <a:gd name="T11" fmla="*/ 860861 h 604"/>
              <a:gd name="T12" fmla="*/ 219142 w 142"/>
              <a:gd name="T13" fmla="*/ 0 h 604"/>
              <a:gd name="T14" fmla="*/ 81902 w 142"/>
              <a:gd name="T15" fmla="*/ 1816 h 60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42"/>
              <a:gd name="T25" fmla="*/ 0 h 604"/>
              <a:gd name="T26" fmla="*/ 142 w 142"/>
              <a:gd name="T27" fmla="*/ 604 h 60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solidFill>
            <a:schemeClr val="accent1">
              <a:alpha val="50195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CL"/>
          </a:p>
        </p:txBody>
      </p:sp>
      <p:sp>
        <p:nvSpPr>
          <p:cNvPr id="18449" name="Freeform 49"/>
          <p:cNvSpPr>
            <a:spLocks/>
          </p:cNvSpPr>
          <p:nvPr/>
        </p:nvSpPr>
        <p:spPr bwMode="invGray">
          <a:xfrm rot="16200000" flipH="1">
            <a:off x="4885531" y="1918494"/>
            <a:ext cx="1624013" cy="968375"/>
          </a:xfrm>
          <a:custGeom>
            <a:avLst/>
            <a:gdLst>
              <a:gd name="T0" fmla="*/ 0 w 735"/>
              <a:gd name="T1" fmla="*/ 0 h 532"/>
              <a:gd name="T2" fmla="*/ 844045 w 735"/>
              <a:gd name="T3" fmla="*/ 367691 h 532"/>
              <a:gd name="T4" fmla="*/ 1274906 w 735"/>
              <a:gd name="T5" fmla="*/ 367691 h 532"/>
              <a:gd name="T6" fmla="*/ 1407478 w 735"/>
              <a:gd name="T7" fmla="*/ 453243 h 532"/>
              <a:gd name="T8" fmla="*/ 1411897 w 735"/>
              <a:gd name="T9" fmla="*/ 731742 h 532"/>
              <a:gd name="T10" fmla="*/ 1321306 w 735"/>
              <a:gd name="T11" fmla="*/ 728101 h 532"/>
              <a:gd name="T12" fmla="*/ 1478183 w 735"/>
              <a:gd name="T13" fmla="*/ 968375 h 532"/>
              <a:gd name="T14" fmla="*/ 1624013 w 735"/>
              <a:gd name="T15" fmla="*/ 731742 h 532"/>
              <a:gd name="T16" fmla="*/ 1537841 w 735"/>
              <a:gd name="T17" fmla="*/ 731742 h 532"/>
              <a:gd name="T18" fmla="*/ 1533422 w 735"/>
              <a:gd name="T19" fmla="*/ 411377 h 532"/>
              <a:gd name="T20" fmla="*/ 1361078 w 735"/>
              <a:gd name="T21" fmla="*/ 273038 h 532"/>
              <a:gd name="T22" fmla="*/ 740196 w 735"/>
              <a:gd name="T23" fmla="*/ 271218 h 532"/>
              <a:gd name="T24" fmla="*/ 152458 w 735"/>
              <a:gd name="T25" fmla="*/ 0 h 532"/>
              <a:gd name="T26" fmla="*/ 0 w 735"/>
              <a:gd name="T27" fmla="*/ 0 h 53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35"/>
              <a:gd name="T43" fmla="*/ 0 h 532"/>
              <a:gd name="T44" fmla="*/ 735 w 735"/>
              <a:gd name="T45" fmla="*/ 532 h 53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35" h="532">
                <a:moveTo>
                  <a:pt x="0" y="0"/>
                </a:moveTo>
                <a:cubicBezTo>
                  <a:pt x="0" y="0"/>
                  <a:pt x="85" y="216"/>
                  <a:pt x="382" y="202"/>
                </a:cubicBezTo>
                <a:cubicBezTo>
                  <a:pt x="479" y="202"/>
                  <a:pt x="577" y="202"/>
                  <a:pt x="577" y="202"/>
                </a:cubicBezTo>
                <a:cubicBezTo>
                  <a:pt x="577" y="202"/>
                  <a:pt x="639" y="201"/>
                  <a:pt x="637" y="249"/>
                </a:cubicBezTo>
                <a:cubicBezTo>
                  <a:pt x="638" y="325"/>
                  <a:pt x="639" y="402"/>
                  <a:pt x="639" y="402"/>
                </a:cubicBezTo>
                <a:lnTo>
                  <a:pt x="598" y="400"/>
                </a:lnTo>
                <a:lnTo>
                  <a:pt x="669" y="532"/>
                </a:lnTo>
                <a:lnTo>
                  <a:pt x="735" y="402"/>
                </a:lnTo>
                <a:lnTo>
                  <a:pt x="696" y="402"/>
                </a:lnTo>
                <a:cubicBezTo>
                  <a:pt x="696" y="402"/>
                  <a:pt x="695" y="314"/>
                  <a:pt x="694" y="226"/>
                </a:cubicBezTo>
                <a:cubicBezTo>
                  <a:pt x="687" y="160"/>
                  <a:pt x="616" y="150"/>
                  <a:pt x="616" y="150"/>
                </a:cubicBezTo>
                <a:cubicBezTo>
                  <a:pt x="556" y="137"/>
                  <a:pt x="473" y="153"/>
                  <a:pt x="335" y="149"/>
                </a:cubicBezTo>
                <a:cubicBezTo>
                  <a:pt x="110" y="126"/>
                  <a:pt x="69" y="0"/>
                  <a:pt x="69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195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CL"/>
          </a:p>
        </p:txBody>
      </p:sp>
      <p:sp>
        <p:nvSpPr>
          <p:cNvPr id="49" name="Text Box 45"/>
          <p:cNvSpPr txBox="1">
            <a:spLocks noChangeArrowheads="1"/>
          </p:cNvSpPr>
          <p:nvPr/>
        </p:nvSpPr>
        <p:spPr bwMode="auto">
          <a:xfrm>
            <a:off x="6838950" y="3035300"/>
            <a:ext cx="19050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</a:p>
        </p:txBody>
      </p:sp>
      <p:sp>
        <p:nvSpPr>
          <p:cNvPr id="18451" name="AutoShape 112"/>
          <p:cNvSpPr>
            <a:spLocks noChangeArrowheads="1"/>
          </p:cNvSpPr>
          <p:nvPr/>
        </p:nvSpPr>
        <p:spPr bwMode="gray">
          <a:xfrm>
            <a:off x="7048500" y="4343400"/>
            <a:ext cx="1273175" cy="450850"/>
          </a:xfrm>
          <a:prstGeom prst="curvedDownArrow">
            <a:avLst>
              <a:gd name="adj1" fmla="val 34959"/>
              <a:gd name="adj2" fmla="val 91438"/>
              <a:gd name="adj3" fmla="val 54884"/>
            </a:avLst>
          </a:prstGeom>
          <a:solidFill>
            <a:schemeClr val="tx1">
              <a:alpha val="36862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CL"/>
          </a:p>
        </p:txBody>
      </p:sp>
      <p:grpSp>
        <p:nvGrpSpPr>
          <p:cNvPr id="51" name="Group 26"/>
          <p:cNvGrpSpPr>
            <a:grpSpLocks/>
          </p:cNvGrpSpPr>
          <p:nvPr/>
        </p:nvGrpSpPr>
        <p:grpSpPr bwMode="auto">
          <a:xfrm>
            <a:off x="2430463" y="1241425"/>
            <a:ext cx="4652962" cy="4468813"/>
            <a:chOff x="2457" y="2000"/>
            <a:chExt cx="901" cy="888"/>
          </a:xfrm>
        </p:grpSpPr>
        <p:pic>
          <p:nvPicPr>
            <p:cNvPr id="18454" name="Picture 27" descr="circuler_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ltGray">
            <a:xfrm>
              <a:off x="2457" y="2000"/>
              <a:ext cx="901" cy="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3" name="Oval 28"/>
            <p:cNvSpPr>
              <a:spLocks noChangeArrowheads="1"/>
            </p:cNvSpPr>
            <p:nvPr/>
          </p:nvSpPr>
          <p:spPr bwMode="ltGray">
            <a:xfrm>
              <a:off x="2457" y="2000"/>
              <a:ext cx="895" cy="888"/>
            </a:xfrm>
            <a:prstGeom prst="ellipse">
              <a:avLst/>
            </a:prstGeom>
            <a:gradFill rotWithShape="1">
              <a:gsLst>
                <a:gs pos="0">
                  <a:srgbClr val="F8F8F8">
                    <a:gamma/>
                    <a:shade val="26275"/>
                    <a:invGamma/>
                    <a:alpha val="89999"/>
                  </a:srgbClr>
                </a:gs>
                <a:gs pos="50000">
                  <a:srgbClr val="F8F8F8">
                    <a:alpha val="45000"/>
                  </a:srgbClr>
                </a:gs>
                <a:gs pos="100000">
                  <a:srgbClr val="F8F8F8">
                    <a:gamma/>
                    <a:shade val="26275"/>
                    <a:invGamma/>
                    <a:alpha val="89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>
                <a:solidFill>
                  <a:srgbClr val="FF0000"/>
                </a:solidFill>
              </a:endParaRPr>
            </a:p>
          </p:txBody>
        </p:sp>
        <p:sp>
          <p:nvSpPr>
            <p:cNvPr id="18458" name="Freeform 29"/>
            <p:cNvSpPr>
              <a:spLocks/>
            </p:cNvSpPr>
            <p:nvPr/>
          </p:nvSpPr>
          <p:spPr bwMode="ltGray">
            <a:xfrm>
              <a:off x="2550" y="2018"/>
              <a:ext cx="703" cy="308"/>
            </a:xfrm>
            <a:custGeom>
              <a:avLst/>
              <a:gdLst>
                <a:gd name="T0" fmla="*/ 692 w 1321"/>
                <a:gd name="T1" fmla="*/ 173 h 712"/>
                <a:gd name="T2" fmla="*/ 701 w 1321"/>
                <a:gd name="T3" fmla="*/ 191 h 712"/>
                <a:gd name="T4" fmla="*/ 703 w 1321"/>
                <a:gd name="T5" fmla="*/ 208 h 712"/>
                <a:gd name="T6" fmla="*/ 700 w 1321"/>
                <a:gd name="T7" fmla="*/ 223 h 712"/>
                <a:gd name="T8" fmla="*/ 691 w 1321"/>
                <a:gd name="T9" fmla="*/ 238 h 712"/>
                <a:gd name="T10" fmla="*/ 677 w 1321"/>
                <a:gd name="T11" fmla="*/ 250 h 712"/>
                <a:gd name="T12" fmla="*/ 659 w 1321"/>
                <a:gd name="T13" fmla="*/ 261 h 712"/>
                <a:gd name="T14" fmla="*/ 636 w 1321"/>
                <a:gd name="T15" fmla="*/ 272 h 712"/>
                <a:gd name="T16" fmla="*/ 610 w 1321"/>
                <a:gd name="T17" fmla="*/ 281 h 712"/>
                <a:gd name="T18" fmla="*/ 581 w 1321"/>
                <a:gd name="T19" fmla="*/ 289 h 712"/>
                <a:gd name="T20" fmla="*/ 549 w 1321"/>
                <a:gd name="T21" fmla="*/ 295 h 712"/>
                <a:gd name="T22" fmla="*/ 515 w 1321"/>
                <a:gd name="T23" fmla="*/ 300 h 712"/>
                <a:gd name="T24" fmla="*/ 477 w 1321"/>
                <a:gd name="T25" fmla="*/ 305 h 712"/>
                <a:gd name="T26" fmla="*/ 439 w 1321"/>
                <a:gd name="T27" fmla="*/ 307 h 712"/>
                <a:gd name="T28" fmla="*/ 423 w 1321"/>
                <a:gd name="T29" fmla="*/ 308 h 712"/>
                <a:gd name="T30" fmla="*/ 253 w 1321"/>
                <a:gd name="T31" fmla="*/ 308 h 712"/>
                <a:gd name="T32" fmla="*/ 251 w 1321"/>
                <a:gd name="T33" fmla="*/ 308 h 712"/>
                <a:gd name="T34" fmla="*/ 218 w 1321"/>
                <a:gd name="T35" fmla="*/ 306 h 712"/>
                <a:gd name="T36" fmla="*/ 185 w 1321"/>
                <a:gd name="T37" fmla="*/ 305 h 712"/>
                <a:gd name="T38" fmla="*/ 154 w 1321"/>
                <a:gd name="T39" fmla="*/ 301 h 712"/>
                <a:gd name="T40" fmla="*/ 125 w 1321"/>
                <a:gd name="T41" fmla="*/ 298 h 712"/>
                <a:gd name="T42" fmla="*/ 99 w 1321"/>
                <a:gd name="T43" fmla="*/ 293 h 712"/>
                <a:gd name="T44" fmla="*/ 75 w 1321"/>
                <a:gd name="T45" fmla="*/ 287 h 712"/>
                <a:gd name="T46" fmla="*/ 54 w 1321"/>
                <a:gd name="T47" fmla="*/ 280 h 712"/>
                <a:gd name="T48" fmla="*/ 36 w 1321"/>
                <a:gd name="T49" fmla="*/ 273 h 712"/>
                <a:gd name="T50" fmla="*/ 21 w 1321"/>
                <a:gd name="T51" fmla="*/ 263 h 712"/>
                <a:gd name="T52" fmla="*/ 10 w 1321"/>
                <a:gd name="T53" fmla="*/ 252 h 712"/>
                <a:gd name="T54" fmla="*/ 3 w 1321"/>
                <a:gd name="T55" fmla="*/ 240 h 712"/>
                <a:gd name="T56" fmla="*/ 0 w 1321"/>
                <a:gd name="T57" fmla="*/ 227 h 712"/>
                <a:gd name="T58" fmla="*/ 0 w 1321"/>
                <a:gd name="T59" fmla="*/ 225 h 712"/>
                <a:gd name="T60" fmla="*/ 2 w 1321"/>
                <a:gd name="T61" fmla="*/ 211 h 712"/>
                <a:gd name="T62" fmla="*/ 9 w 1321"/>
                <a:gd name="T63" fmla="*/ 193 h 712"/>
                <a:gd name="T64" fmla="*/ 27 w 1321"/>
                <a:gd name="T65" fmla="*/ 160 h 712"/>
                <a:gd name="T66" fmla="*/ 50 w 1321"/>
                <a:gd name="T67" fmla="*/ 129 h 712"/>
                <a:gd name="T68" fmla="*/ 78 w 1321"/>
                <a:gd name="T69" fmla="*/ 102 h 712"/>
                <a:gd name="T70" fmla="*/ 109 w 1321"/>
                <a:gd name="T71" fmla="*/ 76 h 712"/>
                <a:gd name="T72" fmla="*/ 144 w 1321"/>
                <a:gd name="T73" fmla="*/ 54 h 712"/>
                <a:gd name="T74" fmla="*/ 181 w 1321"/>
                <a:gd name="T75" fmla="*/ 35 h 712"/>
                <a:gd name="T76" fmla="*/ 221 w 1321"/>
                <a:gd name="T77" fmla="*/ 20 h 712"/>
                <a:gd name="T78" fmla="*/ 264 w 1321"/>
                <a:gd name="T79" fmla="*/ 9 h 712"/>
                <a:gd name="T80" fmla="*/ 309 w 1321"/>
                <a:gd name="T81" fmla="*/ 3 h 712"/>
                <a:gd name="T82" fmla="*/ 355 w 1321"/>
                <a:gd name="T83" fmla="*/ 0 h 712"/>
                <a:gd name="T84" fmla="*/ 355 w 1321"/>
                <a:gd name="T85" fmla="*/ 0 h 712"/>
                <a:gd name="T86" fmla="*/ 404 w 1321"/>
                <a:gd name="T87" fmla="*/ 3 h 712"/>
                <a:gd name="T88" fmla="*/ 451 w 1321"/>
                <a:gd name="T89" fmla="*/ 10 h 712"/>
                <a:gd name="T90" fmla="*/ 496 w 1321"/>
                <a:gd name="T91" fmla="*/ 23 h 712"/>
                <a:gd name="T92" fmla="*/ 537 w 1321"/>
                <a:gd name="T93" fmla="*/ 39 h 712"/>
                <a:gd name="T94" fmla="*/ 576 w 1321"/>
                <a:gd name="T95" fmla="*/ 59 h 712"/>
                <a:gd name="T96" fmla="*/ 611 w 1321"/>
                <a:gd name="T97" fmla="*/ 84 h 712"/>
                <a:gd name="T98" fmla="*/ 643 w 1321"/>
                <a:gd name="T99" fmla="*/ 111 h 712"/>
                <a:gd name="T100" fmla="*/ 669 w 1321"/>
                <a:gd name="T101" fmla="*/ 141 h 712"/>
                <a:gd name="T102" fmla="*/ 692 w 1321"/>
                <a:gd name="T103" fmla="*/ 173 h 712"/>
                <a:gd name="T104" fmla="*/ 692 w 1321"/>
                <a:gd name="T105" fmla="*/ 173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21"/>
                <a:gd name="T160" fmla="*/ 0 h 712"/>
                <a:gd name="T161" fmla="*/ 1321 w 1321"/>
                <a:gd name="T162" fmla="*/ 712 h 71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DDDDDD"/>
                </a:gs>
              </a:gsLst>
              <a:lin ang="54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endParaRPr lang="es-CL">
                <a:solidFill>
                  <a:srgbClr val="FF0000"/>
                </a:solidFill>
              </a:endParaRPr>
            </a:p>
          </p:txBody>
        </p:sp>
        <p:grpSp>
          <p:nvGrpSpPr>
            <p:cNvPr id="18459" name="Group 30"/>
            <p:cNvGrpSpPr>
              <a:grpSpLocks/>
            </p:cNvGrpSpPr>
            <p:nvPr/>
          </p:nvGrpSpPr>
          <p:grpSpPr bwMode="auto">
            <a:xfrm rot="-1297425" flipH="1" flipV="1">
              <a:off x="2522" y="2691"/>
              <a:ext cx="782" cy="181"/>
              <a:chOff x="2529" y="1060"/>
              <a:chExt cx="893" cy="236"/>
            </a:xfrm>
          </p:grpSpPr>
          <p:grpSp>
            <p:nvGrpSpPr>
              <p:cNvPr id="18460" name="Group 31"/>
              <p:cNvGrpSpPr>
                <a:grpSpLocks/>
              </p:cNvGrpSpPr>
              <p:nvPr/>
            </p:nvGrpSpPr>
            <p:grpSpPr bwMode="auto">
              <a:xfrm>
                <a:off x="2529" y="1060"/>
                <a:ext cx="742" cy="186"/>
                <a:chOff x="1565" y="2568"/>
                <a:chExt cx="1118" cy="279"/>
              </a:xfrm>
            </p:grpSpPr>
            <p:sp>
              <p:nvSpPr>
                <p:cNvPr id="18466" name="AutoShape 32"/>
                <p:cNvSpPr>
                  <a:spLocks noChangeArrowheads="1"/>
                </p:cNvSpPr>
                <p:nvPr/>
              </p:nvSpPr>
              <p:spPr bwMode="lt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8467" name="AutoShape 33"/>
                <p:cNvSpPr>
                  <a:spLocks noChangeArrowheads="1"/>
                </p:cNvSpPr>
                <p:nvPr/>
              </p:nvSpPr>
              <p:spPr bwMode="lt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8468" name="AutoShape 34"/>
                <p:cNvSpPr>
                  <a:spLocks noChangeArrowheads="1"/>
                </p:cNvSpPr>
                <p:nvPr/>
              </p:nvSpPr>
              <p:spPr bwMode="lt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8469" name="AutoShape 35"/>
                <p:cNvSpPr>
                  <a:spLocks noChangeArrowheads="1"/>
                </p:cNvSpPr>
                <p:nvPr/>
              </p:nvSpPr>
              <p:spPr bwMode="lt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>
                    <a:solidFill>
                      <a:srgbClr val="FF0000"/>
                    </a:solidFill>
                  </a:endParaRPr>
                </a:p>
              </p:txBody>
            </p:sp>
          </p:grpSp>
          <p:grpSp>
            <p:nvGrpSpPr>
              <p:cNvPr id="18461" name="Group 36"/>
              <p:cNvGrpSpPr>
                <a:grpSpLocks/>
              </p:cNvGrpSpPr>
              <p:nvPr/>
            </p:nvGrpSpPr>
            <p:grpSpPr bwMode="auto">
              <a:xfrm rot="1353540">
                <a:off x="2680" y="1110"/>
                <a:ext cx="742" cy="186"/>
                <a:chOff x="1565" y="2568"/>
                <a:chExt cx="1118" cy="279"/>
              </a:xfrm>
            </p:grpSpPr>
            <p:sp>
              <p:nvSpPr>
                <p:cNvPr id="18462" name="AutoShape 37"/>
                <p:cNvSpPr>
                  <a:spLocks noChangeArrowheads="1"/>
                </p:cNvSpPr>
                <p:nvPr/>
              </p:nvSpPr>
              <p:spPr bwMode="lt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8463" name="AutoShape 38"/>
                <p:cNvSpPr>
                  <a:spLocks noChangeArrowheads="1"/>
                </p:cNvSpPr>
                <p:nvPr/>
              </p:nvSpPr>
              <p:spPr bwMode="lt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8464" name="AutoShape 39"/>
                <p:cNvSpPr>
                  <a:spLocks noChangeArrowheads="1"/>
                </p:cNvSpPr>
                <p:nvPr/>
              </p:nvSpPr>
              <p:spPr bwMode="lt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8465" name="AutoShape 40"/>
                <p:cNvSpPr>
                  <a:spLocks noChangeArrowheads="1"/>
                </p:cNvSpPr>
                <p:nvPr/>
              </p:nvSpPr>
              <p:spPr bwMode="lt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>
                    <a:solidFill>
                      <a:srgbClr val="FF0000"/>
                    </a:solidFill>
                  </a:endParaRPr>
                </a:p>
              </p:txBody>
            </p:sp>
          </p:grpSp>
        </p:grpSp>
      </p:grpSp>
      <p:sp>
        <p:nvSpPr>
          <p:cNvPr id="66" name="Text Box 44"/>
          <p:cNvSpPr txBox="1">
            <a:spLocks noChangeArrowheads="1"/>
          </p:cNvSpPr>
          <p:nvPr/>
        </p:nvSpPr>
        <p:spPr bwMode="auto">
          <a:xfrm>
            <a:off x="2962275" y="2876550"/>
            <a:ext cx="3589338" cy="139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190.000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5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siniestros</a:t>
            </a:r>
            <a:endParaRPr lang="en-US" sz="5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11" name="Freeform 7"/>
          <p:cNvSpPr>
            <a:spLocks/>
          </p:cNvSpPr>
          <p:nvPr/>
        </p:nvSpPr>
        <p:spPr bwMode="gray">
          <a:xfrm>
            <a:off x="1582738" y="2397125"/>
            <a:ext cx="7016750" cy="3106738"/>
          </a:xfrm>
          <a:custGeom>
            <a:avLst/>
            <a:gdLst/>
            <a:ahLst/>
            <a:cxnLst>
              <a:cxn ang="0">
                <a:pos x="496" y="157"/>
              </a:cxn>
              <a:cxn ang="0">
                <a:pos x="0" y="0"/>
              </a:cxn>
              <a:cxn ang="0">
                <a:pos x="231" y="124"/>
              </a:cxn>
              <a:cxn ang="0">
                <a:pos x="4282" y="2025"/>
              </a:cxn>
              <a:cxn ang="0">
                <a:pos x="3974" y="2298"/>
              </a:cxn>
              <a:cxn ang="0">
                <a:pos x="5190" y="2065"/>
              </a:cxn>
              <a:cxn ang="0">
                <a:pos x="5039" y="1268"/>
              </a:cxn>
              <a:cxn ang="0">
                <a:pos x="4748" y="1507"/>
              </a:cxn>
              <a:cxn ang="0">
                <a:pos x="496" y="157"/>
              </a:cxn>
            </a:cxnLst>
            <a:rect l="0" t="0" r="r" b="b"/>
            <a:pathLst>
              <a:path w="5190" h="2298">
                <a:moveTo>
                  <a:pt x="496" y="157"/>
                </a:moveTo>
                <a:lnTo>
                  <a:pt x="0" y="0"/>
                </a:lnTo>
                <a:lnTo>
                  <a:pt x="231" y="124"/>
                </a:lnTo>
                <a:lnTo>
                  <a:pt x="4282" y="2025"/>
                </a:lnTo>
                <a:lnTo>
                  <a:pt x="3974" y="2298"/>
                </a:lnTo>
                <a:lnTo>
                  <a:pt x="5190" y="2065"/>
                </a:lnTo>
                <a:lnTo>
                  <a:pt x="5039" y="1268"/>
                </a:lnTo>
                <a:lnTo>
                  <a:pt x="4748" y="1507"/>
                </a:lnTo>
                <a:lnTo>
                  <a:pt x="496" y="157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0000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0000"/>
                  <a:invGamma/>
                </a:schemeClr>
              </a:gs>
            </a:gsLst>
            <a:lin ang="2700000" scaled="1"/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9458" name="AutoShape 11"/>
          <p:cNvSpPr>
            <a:spLocks noChangeArrowheads="1"/>
          </p:cNvSpPr>
          <p:nvPr/>
        </p:nvSpPr>
        <p:spPr bwMode="gray">
          <a:xfrm>
            <a:off x="3462338" y="3041650"/>
            <a:ext cx="250825" cy="182563"/>
          </a:xfrm>
          <a:prstGeom prst="can">
            <a:avLst>
              <a:gd name="adj" fmla="val 27343"/>
            </a:avLst>
          </a:prstGeom>
          <a:gradFill rotWithShape="1">
            <a:gsLst>
              <a:gs pos="0">
                <a:srgbClr val="008000"/>
              </a:gs>
              <a:gs pos="50000">
                <a:srgbClr val="A4D2A4"/>
              </a:gs>
              <a:gs pos="100000">
                <a:srgbClr val="008000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CL"/>
          </a:p>
        </p:txBody>
      </p:sp>
      <p:sp>
        <p:nvSpPr>
          <p:cNvPr id="19459" name="AutoShape 12"/>
          <p:cNvSpPr>
            <a:spLocks noChangeArrowheads="1"/>
          </p:cNvSpPr>
          <p:nvPr/>
        </p:nvSpPr>
        <p:spPr bwMode="gray">
          <a:xfrm>
            <a:off x="4397375" y="3343275"/>
            <a:ext cx="341313" cy="290513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008000"/>
              </a:gs>
              <a:gs pos="50000">
                <a:srgbClr val="A4D2A4"/>
              </a:gs>
              <a:gs pos="100000">
                <a:srgbClr val="008000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CL"/>
          </a:p>
        </p:txBody>
      </p:sp>
      <p:sp>
        <p:nvSpPr>
          <p:cNvPr id="19460" name="AutoShape 14"/>
          <p:cNvSpPr>
            <a:spLocks noChangeArrowheads="1"/>
          </p:cNvSpPr>
          <p:nvPr/>
        </p:nvSpPr>
        <p:spPr bwMode="gray">
          <a:xfrm>
            <a:off x="6646863" y="3965575"/>
            <a:ext cx="536575" cy="647700"/>
          </a:xfrm>
          <a:prstGeom prst="can">
            <a:avLst>
              <a:gd name="adj" fmla="val 21420"/>
            </a:avLst>
          </a:prstGeom>
          <a:gradFill rotWithShape="1">
            <a:gsLst>
              <a:gs pos="0">
                <a:srgbClr val="008000"/>
              </a:gs>
              <a:gs pos="50000">
                <a:srgbClr val="A4D2A4"/>
              </a:gs>
              <a:gs pos="100000">
                <a:srgbClr val="008000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CL"/>
          </a:p>
        </p:txBody>
      </p:sp>
      <p:sp>
        <p:nvSpPr>
          <p:cNvPr id="19461" name="AutoShape 15"/>
          <p:cNvSpPr>
            <a:spLocks noChangeArrowheads="1"/>
          </p:cNvSpPr>
          <p:nvPr/>
        </p:nvSpPr>
        <p:spPr bwMode="gray">
          <a:xfrm>
            <a:off x="5495925" y="3705225"/>
            <a:ext cx="422275" cy="404813"/>
          </a:xfrm>
          <a:prstGeom prst="can">
            <a:avLst>
              <a:gd name="adj" fmla="val 21667"/>
            </a:avLst>
          </a:prstGeom>
          <a:gradFill rotWithShape="1">
            <a:gsLst>
              <a:gs pos="0">
                <a:srgbClr val="008000"/>
              </a:gs>
              <a:gs pos="50000">
                <a:srgbClr val="A4D2A4"/>
              </a:gs>
              <a:gs pos="100000">
                <a:srgbClr val="008000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CL"/>
          </a:p>
        </p:txBody>
      </p:sp>
      <p:sp>
        <p:nvSpPr>
          <p:cNvPr id="19462" name="Text Box 17"/>
          <p:cNvSpPr txBox="1">
            <a:spLocks noChangeArrowheads="1"/>
          </p:cNvSpPr>
          <p:nvPr/>
        </p:nvSpPr>
        <p:spPr bwMode="black">
          <a:xfrm>
            <a:off x="3179763" y="1928813"/>
            <a:ext cx="866775" cy="368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 1985</a:t>
            </a:r>
          </a:p>
        </p:txBody>
      </p:sp>
      <p:sp>
        <p:nvSpPr>
          <p:cNvPr id="19463" name="Text Box 18"/>
          <p:cNvSpPr txBox="1">
            <a:spLocks noChangeArrowheads="1"/>
          </p:cNvSpPr>
          <p:nvPr/>
        </p:nvSpPr>
        <p:spPr bwMode="black">
          <a:xfrm>
            <a:off x="4132263" y="1916113"/>
            <a:ext cx="866775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2005 </a:t>
            </a:r>
          </a:p>
        </p:txBody>
      </p:sp>
      <p:sp>
        <p:nvSpPr>
          <p:cNvPr id="19464" name="Text Box 19"/>
          <p:cNvSpPr txBox="1">
            <a:spLocks noChangeArrowheads="1"/>
          </p:cNvSpPr>
          <p:nvPr/>
        </p:nvSpPr>
        <p:spPr bwMode="black">
          <a:xfrm>
            <a:off x="5264150" y="1909763"/>
            <a:ext cx="868363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2007 </a:t>
            </a:r>
          </a:p>
        </p:txBody>
      </p:sp>
      <p:sp>
        <p:nvSpPr>
          <p:cNvPr id="19465" name="Text Box 20"/>
          <p:cNvSpPr txBox="1">
            <a:spLocks noChangeArrowheads="1"/>
          </p:cNvSpPr>
          <p:nvPr/>
        </p:nvSpPr>
        <p:spPr bwMode="black">
          <a:xfrm>
            <a:off x="6454775" y="1906588"/>
            <a:ext cx="868363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2008 </a:t>
            </a:r>
          </a:p>
        </p:txBody>
      </p:sp>
      <p:sp>
        <p:nvSpPr>
          <p:cNvPr id="19466" name="Text Box 24"/>
          <p:cNvSpPr txBox="1">
            <a:spLocks noChangeArrowheads="1"/>
          </p:cNvSpPr>
          <p:nvPr/>
        </p:nvSpPr>
        <p:spPr bwMode="gray">
          <a:xfrm>
            <a:off x="1684338" y="3519488"/>
            <a:ext cx="2405062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TERREMOTO ZONA CENTRAL</a:t>
            </a:r>
          </a:p>
        </p:txBody>
      </p:sp>
      <p:sp>
        <p:nvSpPr>
          <p:cNvPr id="19467" name="Text Box 25"/>
          <p:cNvSpPr txBox="1">
            <a:spLocks noChangeArrowheads="1"/>
          </p:cNvSpPr>
          <p:nvPr/>
        </p:nvSpPr>
        <p:spPr bwMode="gray">
          <a:xfrm>
            <a:off x="2579688" y="4057650"/>
            <a:ext cx="2406650" cy="307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TERREMOTO IQUIQUE</a:t>
            </a:r>
          </a:p>
        </p:txBody>
      </p:sp>
      <p:sp>
        <p:nvSpPr>
          <p:cNvPr id="19468" name="Text Box 26"/>
          <p:cNvSpPr txBox="1">
            <a:spLocks noChangeArrowheads="1"/>
          </p:cNvSpPr>
          <p:nvPr/>
        </p:nvSpPr>
        <p:spPr bwMode="gray">
          <a:xfrm>
            <a:off x="3732213" y="4594225"/>
            <a:ext cx="2405062" cy="307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TERREMOTO TOCOPILLA</a:t>
            </a:r>
          </a:p>
        </p:txBody>
      </p:sp>
      <p:sp>
        <p:nvSpPr>
          <p:cNvPr id="19469" name="Text Box 27"/>
          <p:cNvSpPr txBox="1">
            <a:spLocks noChangeArrowheads="1"/>
          </p:cNvSpPr>
          <p:nvPr/>
        </p:nvSpPr>
        <p:spPr bwMode="gray">
          <a:xfrm>
            <a:off x="4621213" y="5214938"/>
            <a:ext cx="2406650" cy="307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VOLCAN CHAITEN</a:t>
            </a:r>
          </a:p>
        </p:txBody>
      </p:sp>
      <p:cxnSp>
        <p:nvCxnSpPr>
          <p:cNvPr id="19470" name="AutoShape 29"/>
          <p:cNvCxnSpPr>
            <a:cxnSpLocks noChangeShapeType="1"/>
            <a:stCxn id="19458" idx="3"/>
            <a:endCxn id="19466" idx="0"/>
          </p:cNvCxnSpPr>
          <p:nvPr/>
        </p:nvCxnSpPr>
        <p:spPr bwMode="gray">
          <a:xfrm rot="5400000">
            <a:off x="3090069" y="3021807"/>
            <a:ext cx="295275" cy="7000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1C1C1C"/>
            </a:solidFill>
            <a:miter lim="800000"/>
            <a:headEnd/>
            <a:tailEnd/>
          </a:ln>
        </p:spPr>
      </p:cxnSp>
      <p:cxnSp>
        <p:nvCxnSpPr>
          <p:cNvPr id="19471" name="AutoShape 30"/>
          <p:cNvCxnSpPr>
            <a:cxnSpLocks noChangeShapeType="1"/>
            <a:stCxn id="19459" idx="3"/>
            <a:endCxn id="19467" idx="0"/>
          </p:cNvCxnSpPr>
          <p:nvPr/>
        </p:nvCxnSpPr>
        <p:spPr bwMode="gray">
          <a:xfrm rot="5400000">
            <a:off x="3963988" y="3452813"/>
            <a:ext cx="423862" cy="7858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1C1C1C"/>
            </a:solidFill>
            <a:miter lim="800000"/>
            <a:headEnd/>
            <a:tailEnd/>
          </a:ln>
        </p:spPr>
      </p:cxnSp>
      <p:cxnSp>
        <p:nvCxnSpPr>
          <p:cNvPr id="19472" name="AutoShape 31"/>
          <p:cNvCxnSpPr>
            <a:cxnSpLocks noChangeShapeType="1"/>
            <a:stCxn id="19461" idx="3"/>
            <a:endCxn id="19468" idx="0"/>
          </p:cNvCxnSpPr>
          <p:nvPr/>
        </p:nvCxnSpPr>
        <p:spPr bwMode="gray">
          <a:xfrm rot="5400000">
            <a:off x="5079207" y="3966369"/>
            <a:ext cx="484187" cy="7715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1C1C1C"/>
            </a:solidFill>
            <a:miter lim="800000"/>
            <a:headEnd/>
            <a:tailEnd/>
          </a:ln>
        </p:spPr>
      </p:cxnSp>
      <p:cxnSp>
        <p:nvCxnSpPr>
          <p:cNvPr id="19473" name="AutoShape 32"/>
          <p:cNvCxnSpPr>
            <a:cxnSpLocks noChangeShapeType="1"/>
            <a:stCxn id="19460" idx="3"/>
            <a:endCxn id="19469" idx="0"/>
          </p:cNvCxnSpPr>
          <p:nvPr/>
        </p:nvCxnSpPr>
        <p:spPr bwMode="gray">
          <a:xfrm rot="5400000">
            <a:off x="6069012" y="4368801"/>
            <a:ext cx="601663" cy="10906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1C1C1C"/>
            </a:solidFill>
            <a:miter lim="800000"/>
            <a:headEnd/>
            <a:tailEnd/>
          </a:ln>
        </p:spPr>
      </p:cxnSp>
      <p:sp>
        <p:nvSpPr>
          <p:cNvPr id="431137" name="AutoShape 33"/>
          <p:cNvSpPr>
            <a:spLocks noChangeArrowheads="1"/>
          </p:cNvSpPr>
          <p:nvPr/>
        </p:nvSpPr>
        <p:spPr bwMode="gray">
          <a:xfrm>
            <a:off x="6646863" y="2441575"/>
            <a:ext cx="536575" cy="1639888"/>
          </a:xfrm>
          <a:prstGeom prst="can">
            <a:avLst>
              <a:gd name="adj" fmla="val 27945"/>
            </a:avLst>
          </a:prstGeom>
          <a:gradFill rotWithShape="1">
            <a:gsLst>
              <a:gs pos="0">
                <a:schemeClr val="folHlink"/>
              </a:gs>
              <a:gs pos="50000">
                <a:schemeClr val="folHlink">
                  <a:gamma/>
                  <a:tint val="35686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431138" name="AutoShape 34"/>
          <p:cNvSpPr>
            <a:spLocks noChangeArrowheads="1"/>
          </p:cNvSpPr>
          <p:nvPr/>
        </p:nvSpPr>
        <p:spPr bwMode="gray">
          <a:xfrm>
            <a:off x="5495925" y="2438400"/>
            <a:ext cx="422275" cy="1358900"/>
          </a:xfrm>
          <a:prstGeom prst="can">
            <a:avLst>
              <a:gd name="adj" fmla="val 27398"/>
            </a:avLst>
          </a:prstGeom>
          <a:gradFill rotWithShape="1">
            <a:gsLst>
              <a:gs pos="0">
                <a:schemeClr val="folHlink"/>
              </a:gs>
              <a:gs pos="50000">
                <a:schemeClr val="folHlink">
                  <a:gamma/>
                  <a:tint val="35686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431139" name="AutoShape 35"/>
          <p:cNvSpPr>
            <a:spLocks noChangeArrowheads="1"/>
          </p:cNvSpPr>
          <p:nvPr/>
        </p:nvSpPr>
        <p:spPr bwMode="gray">
          <a:xfrm>
            <a:off x="4397375" y="2435225"/>
            <a:ext cx="341313" cy="996950"/>
          </a:xfrm>
          <a:prstGeom prst="can">
            <a:avLst>
              <a:gd name="adj" fmla="val 28209"/>
            </a:avLst>
          </a:prstGeom>
          <a:gradFill rotWithShape="1">
            <a:gsLst>
              <a:gs pos="0">
                <a:schemeClr val="folHlink"/>
              </a:gs>
              <a:gs pos="50000">
                <a:schemeClr val="folHlink">
                  <a:gamma/>
                  <a:tint val="35686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431140" name="AutoShape 36"/>
          <p:cNvSpPr>
            <a:spLocks noChangeArrowheads="1"/>
          </p:cNvSpPr>
          <p:nvPr/>
        </p:nvSpPr>
        <p:spPr bwMode="gray">
          <a:xfrm>
            <a:off x="3462338" y="2441575"/>
            <a:ext cx="250825" cy="654050"/>
          </a:xfrm>
          <a:prstGeom prst="can">
            <a:avLst>
              <a:gd name="adj" fmla="val 23806"/>
            </a:avLst>
          </a:prstGeom>
          <a:gradFill rotWithShape="1">
            <a:gsLst>
              <a:gs pos="0">
                <a:schemeClr val="folHlink"/>
              </a:gs>
              <a:gs pos="50000">
                <a:schemeClr val="folHlink">
                  <a:gamma/>
                  <a:tint val="35686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9478" name="Rectangle 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z="2800" smtClean="0"/>
              <a:t>La experiencia previa</a:t>
            </a:r>
          </a:p>
        </p:txBody>
      </p:sp>
      <p:sp>
        <p:nvSpPr>
          <p:cNvPr id="19479" name="Text Box 17"/>
          <p:cNvSpPr txBox="1">
            <a:spLocks noChangeArrowheads="1"/>
          </p:cNvSpPr>
          <p:nvPr/>
        </p:nvSpPr>
        <p:spPr bwMode="black">
          <a:xfrm>
            <a:off x="3179763" y="2149475"/>
            <a:ext cx="866775" cy="307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>
                <a:solidFill>
                  <a:srgbClr val="FF0000"/>
                </a:solidFill>
              </a:rPr>
              <a:t>(5016)</a:t>
            </a:r>
          </a:p>
        </p:txBody>
      </p:sp>
      <p:sp>
        <p:nvSpPr>
          <p:cNvPr id="19480" name="Text Box 17"/>
          <p:cNvSpPr txBox="1">
            <a:spLocks noChangeArrowheads="1"/>
          </p:cNvSpPr>
          <p:nvPr/>
        </p:nvSpPr>
        <p:spPr bwMode="black">
          <a:xfrm>
            <a:off x="4122738" y="2149475"/>
            <a:ext cx="866775" cy="307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>
                <a:solidFill>
                  <a:srgbClr val="FF0000"/>
                </a:solidFill>
              </a:rPr>
              <a:t>(3823)</a:t>
            </a:r>
          </a:p>
        </p:txBody>
      </p:sp>
      <p:sp>
        <p:nvSpPr>
          <p:cNvPr id="19481" name="Text Box 17"/>
          <p:cNvSpPr txBox="1">
            <a:spLocks noChangeArrowheads="1"/>
          </p:cNvSpPr>
          <p:nvPr/>
        </p:nvSpPr>
        <p:spPr bwMode="black">
          <a:xfrm>
            <a:off x="5273675" y="2178050"/>
            <a:ext cx="866775" cy="307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>
                <a:solidFill>
                  <a:srgbClr val="FF0000"/>
                </a:solidFill>
              </a:rPr>
              <a:t>(1200)</a:t>
            </a:r>
          </a:p>
        </p:txBody>
      </p:sp>
      <p:sp>
        <p:nvSpPr>
          <p:cNvPr id="19482" name="Text Box 17"/>
          <p:cNvSpPr txBox="1">
            <a:spLocks noChangeArrowheads="1"/>
          </p:cNvSpPr>
          <p:nvPr/>
        </p:nvSpPr>
        <p:spPr bwMode="black">
          <a:xfrm>
            <a:off x="6423025" y="2163763"/>
            <a:ext cx="866775" cy="307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>
                <a:solidFill>
                  <a:srgbClr val="FF0000"/>
                </a:solidFill>
              </a:rPr>
              <a:t>(942)</a:t>
            </a:r>
          </a:p>
        </p:txBody>
      </p:sp>
      <p:sp>
        <p:nvSpPr>
          <p:cNvPr id="19483" name="Text Box 17"/>
          <p:cNvSpPr txBox="1">
            <a:spLocks noChangeArrowheads="1"/>
          </p:cNvSpPr>
          <p:nvPr/>
        </p:nvSpPr>
        <p:spPr bwMode="black">
          <a:xfrm rot="1309748">
            <a:off x="7154863" y="4570413"/>
            <a:ext cx="1454150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(50.000)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30"/>
          <p:cNvSpPr>
            <a:spLocks noChangeArrowheads="1"/>
          </p:cNvSpPr>
          <p:nvPr/>
        </p:nvSpPr>
        <p:spPr bwMode="gray">
          <a:xfrm>
            <a:off x="1182688" y="1887538"/>
            <a:ext cx="3652837" cy="1503362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scene3d>
            <a:camera prst="legacyPerspectiveBottom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es-CL"/>
          </a:p>
        </p:txBody>
      </p:sp>
      <p:sp>
        <p:nvSpPr>
          <p:cNvPr id="20482" name="Rectangle 231"/>
          <p:cNvSpPr>
            <a:spLocks noChangeArrowheads="1"/>
          </p:cNvSpPr>
          <p:nvPr/>
        </p:nvSpPr>
        <p:spPr bwMode="gray">
          <a:xfrm>
            <a:off x="1106488" y="2027238"/>
            <a:ext cx="3590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FF0066"/>
              </a:buClr>
              <a:buSzPct val="75000"/>
              <a:buFont typeface="Wingdings" pitchFamily="2" charset="2"/>
              <a:buNone/>
            </a:pPr>
            <a:r>
              <a:rPr lang="en-US">
                <a:solidFill>
                  <a:srgbClr val="F8F8F8"/>
                </a:solidFill>
              </a:rPr>
              <a:t>PRODUCTOS / DIVERSIDAD</a:t>
            </a:r>
          </a:p>
        </p:txBody>
      </p:sp>
      <p:sp>
        <p:nvSpPr>
          <p:cNvPr id="20483" name="Rectangle 232"/>
          <p:cNvSpPr>
            <a:spLocks noChangeArrowheads="1"/>
          </p:cNvSpPr>
          <p:nvPr/>
        </p:nvSpPr>
        <p:spPr bwMode="gray">
          <a:xfrm>
            <a:off x="5106988" y="1882775"/>
            <a:ext cx="3786187" cy="1503363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PerspectiveBottom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es-CL"/>
          </a:p>
        </p:txBody>
      </p:sp>
      <p:sp>
        <p:nvSpPr>
          <p:cNvPr id="20484" name="Rectangle 233"/>
          <p:cNvSpPr>
            <a:spLocks noChangeArrowheads="1"/>
          </p:cNvSpPr>
          <p:nvPr/>
        </p:nvSpPr>
        <p:spPr bwMode="gray">
          <a:xfrm>
            <a:off x="7327900" y="1955800"/>
            <a:ext cx="1452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FF0066"/>
              </a:buClr>
              <a:buSzPct val="75000"/>
              <a:buFont typeface="Wingdings" pitchFamily="2" charset="2"/>
              <a:buNone/>
            </a:pPr>
            <a:r>
              <a:rPr lang="en-US">
                <a:solidFill>
                  <a:srgbClr val="F8F8F8"/>
                </a:solidFill>
              </a:rPr>
              <a:t>EXIGENCIA</a:t>
            </a:r>
          </a:p>
        </p:txBody>
      </p:sp>
      <p:sp>
        <p:nvSpPr>
          <p:cNvPr id="20485" name="Rectangle 234"/>
          <p:cNvSpPr>
            <a:spLocks noChangeArrowheads="1"/>
          </p:cNvSpPr>
          <p:nvPr/>
        </p:nvSpPr>
        <p:spPr bwMode="gray">
          <a:xfrm>
            <a:off x="1181100" y="3678238"/>
            <a:ext cx="3652838" cy="1503362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es-CL"/>
          </a:p>
        </p:txBody>
      </p:sp>
      <p:sp>
        <p:nvSpPr>
          <p:cNvPr id="20486" name="Rectangle 235"/>
          <p:cNvSpPr>
            <a:spLocks noChangeArrowheads="1"/>
          </p:cNvSpPr>
          <p:nvPr/>
        </p:nvSpPr>
        <p:spPr bwMode="gray">
          <a:xfrm>
            <a:off x="1243013" y="4697413"/>
            <a:ext cx="1516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FF0066"/>
              </a:buClr>
              <a:buSzPct val="75000"/>
              <a:buFont typeface="Wingdings" pitchFamily="2" charset="2"/>
              <a:buNone/>
            </a:pPr>
            <a:r>
              <a:rPr lang="en-US">
                <a:solidFill>
                  <a:srgbClr val="F8F8F8"/>
                </a:solidFill>
              </a:rPr>
              <a:t>VOLUMEN</a:t>
            </a:r>
          </a:p>
        </p:txBody>
      </p:sp>
      <p:sp>
        <p:nvSpPr>
          <p:cNvPr id="20487" name="Rectangle 236"/>
          <p:cNvSpPr>
            <a:spLocks noChangeArrowheads="1"/>
          </p:cNvSpPr>
          <p:nvPr/>
        </p:nvSpPr>
        <p:spPr bwMode="gray">
          <a:xfrm>
            <a:off x="5111750" y="3679825"/>
            <a:ext cx="3790950" cy="1493838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PerspectiveTop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es-CL"/>
          </a:p>
        </p:txBody>
      </p:sp>
      <p:sp>
        <p:nvSpPr>
          <p:cNvPr id="20488" name="Rectangle 237"/>
          <p:cNvSpPr>
            <a:spLocks noChangeArrowheads="1"/>
          </p:cNvSpPr>
          <p:nvPr/>
        </p:nvSpPr>
        <p:spPr bwMode="gray">
          <a:xfrm>
            <a:off x="6411913" y="4697413"/>
            <a:ext cx="2438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FF0066"/>
              </a:buClr>
              <a:buSzPct val="75000"/>
              <a:buFont typeface="Wingdings" pitchFamily="2" charset="2"/>
              <a:buNone/>
            </a:pPr>
            <a:r>
              <a:rPr lang="en-US">
                <a:solidFill>
                  <a:srgbClr val="F8F8F8"/>
                </a:solidFill>
              </a:rPr>
              <a:t>ESPECIALIZACION</a:t>
            </a:r>
          </a:p>
        </p:txBody>
      </p:sp>
      <p:sp>
        <p:nvSpPr>
          <p:cNvPr id="20489" name="Text Box 239"/>
          <p:cNvSpPr txBox="1">
            <a:spLocks noChangeArrowheads="1"/>
          </p:cNvSpPr>
          <p:nvPr/>
        </p:nvSpPr>
        <p:spPr bwMode="gray">
          <a:xfrm>
            <a:off x="1138238" y="2025650"/>
            <a:ext cx="2870200" cy="14938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</a:pPr>
            <a:endParaRPr lang="en-US" sz="1400" b="0">
              <a:solidFill>
                <a:srgbClr val="F8F8F8"/>
              </a:solidFill>
            </a:endParaRPr>
          </a:p>
          <a:p>
            <a:pPr eaLnBrk="0" hangingPunct="0">
              <a:lnSpc>
                <a:spcPct val="130000"/>
              </a:lnSpc>
              <a:buFontTx/>
              <a:buChar char="-"/>
            </a:pPr>
            <a:r>
              <a:rPr lang="en-US" sz="1400" b="0">
                <a:solidFill>
                  <a:srgbClr val="F8F8F8"/>
                </a:solidFill>
              </a:rPr>
              <a:t> NUMERO DE COMPAÑÍAS</a:t>
            </a:r>
          </a:p>
          <a:p>
            <a:pPr eaLnBrk="0" hangingPunct="0">
              <a:lnSpc>
                <a:spcPct val="130000"/>
              </a:lnSpc>
              <a:buFontTx/>
              <a:buChar char="-"/>
            </a:pPr>
            <a:r>
              <a:rPr lang="en-US" sz="1400" b="0">
                <a:solidFill>
                  <a:srgbClr val="F8F8F8"/>
                </a:solidFill>
              </a:rPr>
              <a:t> VARIEDAD DE POLIZAS Y         CONDICIONES</a:t>
            </a:r>
          </a:p>
          <a:p>
            <a:pPr eaLnBrk="0" hangingPunct="0">
              <a:lnSpc>
                <a:spcPct val="130000"/>
              </a:lnSpc>
            </a:pPr>
            <a:endParaRPr lang="en-US" sz="1400" b="0">
              <a:solidFill>
                <a:srgbClr val="F8F8F8"/>
              </a:solidFill>
            </a:endParaRPr>
          </a:p>
        </p:txBody>
      </p:sp>
      <p:grpSp>
        <p:nvGrpSpPr>
          <p:cNvPr id="20490" name="Group 260"/>
          <p:cNvGrpSpPr>
            <a:grpSpLocks/>
          </p:cNvGrpSpPr>
          <p:nvPr/>
        </p:nvGrpSpPr>
        <p:grpSpPr bwMode="auto">
          <a:xfrm>
            <a:off x="4154488" y="2784475"/>
            <a:ext cx="1660525" cy="1612900"/>
            <a:chOff x="2457" y="2000"/>
            <a:chExt cx="901" cy="888"/>
          </a:xfrm>
        </p:grpSpPr>
        <p:pic>
          <p:nvPicPr>
            <p:cNvPr id="20506" name="Picture 261" descr="circuler_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gray">
            <a:xfrm>
              <a:off x="2457" y="2000"/>
              <a:ext cx="901" cy="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4022" name="Oval 262"/>
            <p:cNvSpPr>
              <a:spLocks noChangeArrowheads="1"/>
            </p:cNvSpPr>
            <p:nvPr/>
          </p:nvSpPr>
          <p:spPr bwMode="gray">
            <a:xfrm>
              <a:off x="2457" y="2000"/>
              <a:ext cx="895" cy="888"/>
            </a:xfrm>
            <a:prstGeom prst="ellipse">
              <a:avLst/>
            </a:prstGeom>
            <a:gradFill rotWithShape="1">
              <a:gsLst>
                <a:gs pos="0">
                  <a:srgbClr val="FFFF99">
                    <a:gamma/>
                    <a:shade val="26275"/>
                    <a:invGamma/>
                    <a:alpha val="89999"/>
                  </a:srgbClr>
                </a:gs>
                <a:gs pos="50000">
                  <a:srgbClr val="FFFF99">
                    <a:alpha val="45000"/>
                  </a:srgbClr>
                </a:gs>
                <a:gs pos="100000">
                  <a:srgbClr val="FFFF99">
                    <a:gamma/>
                    <a:shade val="26275"/>
                    <a:invGamma/>
                    <a:alpha val="89999"/>
                  </a:srgbClr>
                </a:gs>
              </a:gsLst>
              <a:lin ang="5400000" scaled="1"/>
            </a:gradFill>
            <a:ln w="57150" algn="ctr">
              <a:solidFill>
                <a:srgbClr val="F8F8F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  <p:sp>
          <p:nvSpPr>
            <p:cNvPr id="20510" name="Freeform 263"/>
            <p:cNvSpPr>
              <a:spLocks/>
            </p:cNvSpPr>
            <p:nvPr/>
          </p:nvSpPr>
          <p:spPr bwMode="gray">
            <a:xfrm>
              <a:off x="2550" y="2018"/>
              <a:ext cx="703" cy="308"/>
            </a:xfrm>
            <a:custGeom>
              <a:avLst/>
              <a:gdLst>
                <a:gd name="T0" fmla="*/ 692 w 1321"/>
                <a:gd name="T1" fmla="*/ 173 h 712"/>
                <a:gd name="T2" fmla="*/ 701 w 1321"/>
                <a:gd name="T3" fmla="*/ 191 h 712"/>
                <a:gd name="T4" fmla="*/ 703 w 1321"/>
                <a:gd name="T5" fmla="*/ 208 h 712"/>
                <a:gd name="T6" fmla="*/ 700 w 1321"/>
                <a:gd name="T7" fmla="*/ 223 h 712"/>
                <a:gd name="T8" fmla="*/ 691 w 1321"/>
                <a:gd name="T9" fmla="*/ 238 h 712"/>
                <a:gd name="T10" fmla="*/ 677 w 1321"/>
                <a:gd name="T11" fmla="*/ 250 h 712"/>
                <a:gd name="T12" fmla="*/ 659 w 1321"/>
                <a:gd name="T13" fmla="*/ 261 h 712"/>
                <a:gd name="T14" fmla="*/ 636 w 1321"/>
                <a:gd name="T15" fmla="*/ 272 h 712"/>
                <a:gd name="T16" fmla="*/ 610 w 1321"/>
                <a:gd name="T17" fmla="*/ 281 h 712"/>
                <a:gd name="T18" fmla="*/ 581 w 1321"/>
                <a:gd name="T19" fmla="*/ 289 h 712"/>
                <a:gd name="T20" fmla="*/ 549 w 1321"/>
                <a:gd name="T21" fmla="*/ 295 h 712"/>
                <a:gd name="T22" fmla="*/ 515 w 1321"/>
                <a:gd name="T23" fmla="*/ 300 h 712"/>
                <a:gd name="T24" fmla="*/ 477 w 1321"/>
                <a:gd name="T25" fmla="*/ 305 h 712"/>
                <a:gd name="T26" fmla="*/ 439 w 1321"/>
                <a:gd name="T27" fmla="*/ 307 h 712"/>
                <a:gd name="T28" fmla="*/ 423 w 1321"/>
                <a:gd name="T29" fmla="*/ 308 h 712"/>
                <a:gd name="T30" fmla="*/ 253 w 1321"/>
                <a:gd name="T31" fmla="*/ 308 h 712"/>
                <a:gd name="T32" fmla="*/ 251 w 1321"/>
                <a:gd name="T33" fmla="*/ 308 h 712"/>
                <a:gd name="T34" fmla="*/ 218 w 1321"/>
                <a:gd name="T35" fmla="*/ 306 h 712"/>
                <a:gd name="T36" fmla="*/ 185 w 1321"/>
                <a:gd name="T37" fmla="*/ 305 h 712"/>
                <a:gd name="T38" fmla="*/ 154 w 1321"/>
                <a:gd name="T39" fmla="*/ 301 h 712"/>
                <a:gd name="T40" fmla="*/ 125 w 1321"/>
                <a:gd name="T41" fmla="*/ 298 h 712"/>
                <a:gd name="T42" fmla="*/ 99 w 1321"/>
                <a:gd name="T43" fmla="*/ 293 h 712"/>
                <a:gd name="T44" fmla="*/ 75 w 1321"/>
                <a:gd name="T45" fmla="*/ 287 h 712"/>
                <a:gd name="T46" fmla="*/ 54 w 1321"/>
                <a:gd name="T47" fmla="*/ 280 h 712"/>
                <a:gd name="T48" fmla="*/ 36 w 1321"/>
                <a:gd name="T49" fmla="*/ 273 h 712"/>
                <a:gd name="T50" fmla="*/ 21 w 1321"/>
                <a:gd name="T51" fmla="*/ 263 h 712"/>
                <a:gd name="T52" fmla="*/ 10 w 1321"/>
                <a:gd name="T53" fmla="*/ 252 h 712"/>
                <a:gd name="T54" fmla="*/ 3 w 1321"/>
                <a:gd name="T55" fmla="*/ 240 h 712"/>
                <a:gd name="T56" fmla="*/ 0 w 1321"/>
                <a:gd name="T57" fmla="*/ 227 h 712"/>
                <a:gd name="T58" fmla="*/ 0 w 1321"/>
                <a:gd name="T59" fmla="*/ 225 h 712"/>
                <a:gd name="T60" fmla="*/ 2 w 1321"/>
                <a:gd name="T61" fmla="*/ 211 h 712"/>
                <a:gd name="T62" fmla="*/ 9 w 1321"/>
                <a:gd name="T63" fmla="*/ 193 h 712"/>
                <a:gd name="T64" fmla="*/ 27 w 1321"/>
                <a:gd name="T65" fmla="*/ 160 h 712"/>
                <a:gd name="T66" fmla="*/ 50 w 1321"/>
                <a:gd name="T67" fmla="*/ 129 h 712"/>
                <a:gd name="T68" fmla="*/ 78 w 1321"/>
                <a:gd name="T69" fmla="*/ 102 h 712"/>
                <a:gd name="T70" fmla="*/ 109 w 1321"/>
                <a:gd name="T71" fmla="*/ 76 h 712"/>
                <a:gd name="T72" fmla="*/ 144 w 1321"/>
                <a:gd name="T73" fmla="*/ 54 h 712"/>
                <a:gd name="T74" fmla="*/ 181 w 1321"/>
                <a:gd name="T75" fmla="*/ 35 h 712"/>
                <a:gd name="T76" fmla="*/ 221 w 1321"/>
                <a:gd name="T77" fmla="*/ 20 h 712"/>
                <a:gd name="T78" fmla="*/ 264 w 1321"/>
                <a:gd name="T79" fmla="*/ 9 h 712"/>
                <a:gd name="T80" fmla="*/ 309 w 1321"/>
                <a:gd name="T81" fmla="*/ 3 h 712"/>
                <a:gd name="T82" fmla="*/ 355 w 1321"/>
                <a:gd name="T83" fmla="*/ 0 h 712"/>
                <a:gd name="T84" fmla="*/ 355 w 1321"/>
                <a:gd name="T85" fmla="*/ 0 h 712"/>
                <a:gd name="T86" fmla="*/ 404 w 1321"/>
                <a:gd name="T87" fmla="*/ 3 h 712"/>
                <a:gd name="T88" fmla="*/ 451 w 1321"/>
                <a:gd name="T89" fmla="*/ 10 h 712"/>
                <a:gd name="T90" fmla="*/ 496 w 1321"/>
                <a:gd name="T91" fmla="*/ 23 h 712"/>
                <a:gd name="T92" fmla="*/ 537 w 1321"/>
                <a:gd name="T93" fmla="*/ 39 h 712"/>
                <a:gd name="T94" fmla="*/ 576 w 1321"/>
                <a:gd name="T95" fmla="*/ 59 h 712"/>
                <a:gd name="T96" fmla="*/ 611 w 1321"/>
                <a:gd name="T97" fmla="*/ 84 h 712"/>
                <a:gd name="T98" fmla="*/ 643 w 1321"/>
                <a:gd name="T99" fmla="*/ 111 h 712"/>
                <a:gd name="T100" fmla="*/ 669 w 1321"/>
                <a:gd name="T101" fmla="*/ 141 h 712"/>
                <a:gd name="T102" fmla="*/ 692 w 1321"/>
                <a:gd name="T103" fmla="*/ 173 h 712"/>
                <a:gd name="T104" fmla="*/ 692 w 1321"/>
                <a:gd name="T105" fmla="*/ 173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21"/>
                <a:gd name="T160" fmla="*/ 0 h 712"/>
                <a:gd name="T161" fmla="*/ 1321 w 1321"/>
                <a:gd name="T162" fmla="*/ 712 h 71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E2E1B7"/>
                </a:gs>
              </a:gsLst>
              <a:lin ang="54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endParaRPr lang="es-CL"/>
            </a:p>
          </p:txBody>
        </p:sp>
        <p:grpSp>
          <p:nvGrpSpPr>
            <p:cNvPr id="20511" name="Group 264"/>
            <p:cNvGrpSpPr>
              <a:grpSpLocks/>
            </p:cNvGrpSpPr>
            <p:nvPr/>
          </p:nvGrpSpPr>
          <p:grpSpPr bwMode="auto">
            <a:xfrm rot="-1297425" flipH="1" flipV="1">
              <a:off x="2525" y="2693"/>
              <a:ext cx="781" cy="188"/>
              <a:chOff x="2532" y="1051"/>
              <a:chExt cx="893" cy="246"/>
            </a:xfrm>
          </p:grpSpPr>
          <p:grpSp>
            <p:nvGrpSpPr>
              <p:cNvPr id="20512" name="Group 265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20518" name="AutoShape 266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  <p:sp>
              <p:nvSpPr>
                <p:cNvPr id="20519" name="AutoShape 267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  <p:sp>
              <p:nvSpPr>
                <p:cNvPr id="20520" name="AutoShape 268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  <p:sp>
              <p:nvSpPr>
                <p:cNvPr id="20521" name="AutoShape 269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</p:grpSp>
          <p:grpSp>
            <p:nvGrpSpPr>
              <p:cNvPr id="20513" name="Group 270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20514" name="AutoShape 271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  <p:sp>
              <p:nvSpPr>
                <p:cNvPr id="20515" name="AutoShape 272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  <p:sp>
              <p:nvSpPr>
                <p:cNvPr id="20516" name="AutoShape 273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  <p:sp>
              <p:nvSpPr>
                <p:cNvPr id="20517" name="AutoShape 274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</p:grpSp>
        </p:grpSp>
      </p:grpSp>
      <p:sp>
        <p:nvSpPr>
          <p:cNvPr id="20491" name="Text Box 275"/>
          <p:cNvSpPr txBox="1">
            <a:spLocks noChangeArrowheads="1"/>
          </p:cNvSpPr>
          <p:nvPr/>
        </p:nvSpPr>
        <p:spPr bwMode="gray">
          <a:xfrm>
            <a:off x="4100513" y="3267075"/>
            <a:ext cx="1787525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600">
                <a:solidFill>
                  <a:srgbClr val="080808"/>
                </a:solidFill>
              </a:rPr>
              <a:t>Conciencia de catástrofe</a:t>
            </a:r>
          </a:p>
        </p:txBody>
      </p:sp>
      <p:sp>
        <p:nvSpPr>
          <p:cNvPr id="20492" name="Rectangle 27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z="2800" smtClean="0"/>
              <a:t>Situación del mercado de seguros</a:t>
            </a:r>
          </a:p>
        </p:txBody>
      </p:sp>
      <p:sp>
        <p:nvSpPr>
          <p:cNvPr id="20493" name="Text Box 239"/>
          <p:cNvSpPr txBox="1">
            <a:spLocks noChangeArrowheads="1"/>
          </p:cNvSpPr>
          <p:nvPr/>
        </p:nvSpPr>
        <p:spPr bwMode="gray">
          <a:xfrm>
            <a:off x="5749925" y="2228850"/>
            <a:ext cx="3216275" cy="1212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</a:pPr>
            <a:endParaRPr lang="en-US" sz="1400" b="0">
              <a:solidFill>
                <a:srgbClr val="F8F8F8"/>
              </a:solidFill>
            </a:endParaRPr>
          </a:p>
          <a:p>
            <a:pPr eaLnBrk="0" hangingPunct="0">
              <a:lnSpc>
                <a:spcPct val="130000"/>
              </a:lnSpc>
              <a:buFontTx/>
              <a:buChar char="-"/>
            </a:pPr>
            <a:r>
              <a:rPr lang="en-US" sz="1400" b="0">
                <a:solidFill>
                  <a:srgbClr val="F8F8F8"/>
                </a:solidFill>
              </a:rPr>
              <a:t>CLIENTES MÁS CONSCIENTES Y EXIGENTES DE SUS DERECHOS</a:t>
            </a:r>
          </a:p>
          <a:p>
            <a:pPr eaLnBrk="0" hangingPunct="0">
              <a:lnSpc>
                <a:spcPct val="130000"/>
              </a:lnSpc>
            </a:pPr>
            <a:endParaRPr lang="en-US" sz="1400" b="0">
              <a:solidFill>
                <a:srgbClr val="F8F8F8"/>
              </a:solidFill>
            </a:endParaRPr>
          </a:p>
        </p:txBody>
      </p:sp>
      <p:sp>
        <p:nvSpPr>
          <p:cNvPr id="20494" name="Text Box 239"/>
          <p:cNvSpPr txBox="1">
            <a:spLocks noChangeArrowheads="1"/>
          </p:cNvSpPr>
          <p:nvPr/>
        </p:nvSpPr>
        <p:spPr bwMode="gray">
          <a:xfrm>
            <a:off x="1179513" y="3371850"/>
            <a:ext cx="3092450" cy="1492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</a:pPr>
            <a:endParaRPr lang="en-US" sz="1400" b="0">
              <a:solidFill>
                <a:srgbClr val="F8F8F8"/>
              </a:solidFill>
            </a:endParaRPr>
          </a:p>
          <a:p>
            <a:pPr eaLnBrk="0" hangingPunct="0">
              <a:lnSpc>
                <a:spcPct val="130000"/>
              </a:lnSpc>
              <a:buFontTx/>
              <a:buChar char="-"/>
            </a:pPr>
            <a:r>
              <a:rPr lang="en-US" sz="1400" b="0">
                <a:solidFill>
                  <a:srgbClr val="F8F8F8"/>
                </a:solidFill>
              </a:rPr>
              <a:t>CRECIMIENTO SOSTENIDO DE OPERACIONES HIPOTECARIAS</a:t>
            </a:r>
          </a:p>
          <a:p>
            <a:pPr eaLnBrk="0" hangingPunct="0">
              <a:lnSpc>
                <a:spcPct val="130000"/>
              </a:lnSpc>
              <a:buFontTx/>
              <a:buChar char="-"/>
            </a:pPr>
            <a:r>
              <a:rPr lang="en-US" sz="1400" b="0">
                <a:solidFill>
                  <a:srgbClr val="F8F8F8"/>
                </a:solidFill>
              </a:rPr>
              <a:t>NEGOCIO ENCAPSULADO</a:t>
            </a:r>
          </a:p>
          <a:p>
            <a:pPr eaLnBrk="0" hangingPunct="0">
              <a:lnSpc>
                <a:spcPct val="130000"/>
              </a:lnSpc>
            </a:pPr>
            <a:endParaRPr lang="en-US" sz="1400" b="0">
              <a:solidFill>
                <a:srgbClr val="F8F8F8"/>
              </a:solidFill>
            </a:endParaRPr>
          </a:p>
        </p:txBody>
      </p:sp>
      <p:sp>
        <p:nvSpPr>
          <p:cNvPr id="20495" name="Text Box 239"/>
          <p:cNvSpPr txBox="1">
            <a:spLocks noChangeArrowheads="1"/>
          </p:cNvSpPr>
          <p:nvPr/>
        </p:nvSpPr>
        <p:spPr bwMode="gray">
          <a:xfrm>
            <a:off x="5746750" y="3641725"/>
            <a:ext cx="3397250" cy="1492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1400" b="0">
                <a:solidFill>
                  <a:srgbClr val="F8F8F8"/>
                </a:solidFill>
              </a:rPr>
              <a:t>  -LIQUIDADORES SON ORGANIZACIONES CON SERVICIO INTEGRAL, ESPECIALIZADO Y MASIVO</a:t>
            </a:r>
          </a:p>
          <a:p>
            <a:pPr eaLnBrk="0" hangingPunct="0">
              <a:lnSpc>
                <a:spcPct val="130000"/>
              </a:lnSpc>
            </a:pPr>
            <a:endParaRPr lang="en-US" sz="1400" b="0">
              <a:solidFill>
                <a:srgbClr val="F8F8F8"/>
              </a:solidFill>
            </a:endParaRPr>
          </a:p>
        </p:txBody>
      </p:sp>
      <p:grpSp>
        <p:nvGrpSpPr>
          <p:cNvPr id="41" name="40 Grupo"/>
          <p:cNvGrpSpPr>
            <a:grpSpLocks/>
          </p:cNvGrpSpPr>
          <p:nvPr/>
        </p:nvGrpSpPr>
        <p:grpSpPr bwMode="auto">
          <a:xfrm>
            <a:off x="884238" y="974725"/>
            <a:ext cx="8077200" cy="4846638"/>
            <a:chOff x="1066800" y="1173480"/>
            <a:chExt cx="7757160" cy="4846320"/>
          </a:xfrm>
        </p:grpSpPr>
        <p:sp>
          <p:nvSpPr>
            <p:cNvPr id="20497" name="38 Rectángulo"/>
            <p:cNvSpPr>
              <a:spLocks noChangeArrowheads="1"/>
            </p:cNvSpPr>
            <p:nvPr/>
          </p:nvSpPr>
          <p:spPr bwMode="auto">
            <a:xfrm>
              <a:off x="1066800" y="1173480"/>
              <a:ext cx="7757160" cy="4846320"/>
            </a:xfrm>
            <a:prstGeom prst="rect">
              <a:avLst/>
            </a:prstGeom>
            <a:solidFill>
              <a:srgbClr val="FFFFFF">
                <a:alpha val="63921"/>
              </a:srgbClr>
            </a:solidFill>
            <a:ln w="28575" algn="ctr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"/>
            </a:p>
          </p:txBody>
        </p:sp>
        <p:grpSp>
          <p:nvGrpSpPr>
            <p:cNvPr id="20498" name="Group 6"/>
            <p:cNvGrpSpPr>
              <a:grpSpLocks/>
            </p:cNvGrpSpPr>
            <p:nvPr/>
          </p:nvGrpSpPr>
          <p:grpSpPr bwMode="auto">
            <a:xfrm>
              <a:off x="1167130" y="3244616"/>
              <a:ext cx="7613650" cy="2439904"/>
              <a:chOff x="479" y="2711"/>
              <a:chExt cx="4796" cy="1271"/>
            </a:xfrm>
          </p:grpSpPr>
          <p:grpSp>
            <p:nvGrpSpPr>
              <p:cNvPr id="20502" name="Group 7"/>
              <p:cNvGrpSpPr>
                <a:grpSpLocks/>
              </p:cNvGrpSpPr>
              <p:nvPr/>
            </p:nvGrpSpPr>
            <p:grpSpPr bwMode="auto">
              <a:xfrm>
                <a:off x="479" y="2711"/>
                <a:ext cx="4796" cy="1271"/>
                <a:chOff x="479" y="2711"/>
                <a:chExt cx="4796" cy="1271"/>
              </a:xfrm>
            </p:grpSpPr>
            <p:sp>
              <p:nvSpPr>
                <p:cNvPr id="20504" name="AutoShape 8"/>
                <p:cNvSpPr>
                  <a:spLocks noChangeArrowheads="1"/>
                </p:cNvSpPr>
                <p:nvPr/>
              </p:nvSpPr>
              <p:spPr bwMode="gray">
                <a:xfrm flipV="1">
                  <a:off x="549" y="2711"/>
                  <a:ext cx="4653" cy="217"/>
                </a:xfrm>
                <a:custGeom>
                  <a:avLst/>
                  <a:gdLst>
                    <a:gd name="T0" fmla="*/ 952 w 21600"/>
                    <a:gd name="T1" fmla="*/ 1 h 21600"/>
                    <a:gd name="T2" fmla="*/ 501 w 21600"/>
                    <a:gd name="T3" fmla="*/ 2 h 21600"/>
                    <a:gd name="T4" fmla="*/ 50 w 21600"/>
                    <a:gd name="T5" fmla="*/ 1 h 21600"/>
                    <a:gd name="T6" fmla="*/ 501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2878 w 21600"/>
                    <a:gd name="T13" fmla="*/ 2887 h 21600"/>
                    <a:gd name="T14" fmla="*/ 18722 w 21600"/>
                    <a:gd name="T15" fmla="*/ 1871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2158" y="21600"/>
                      </a:lnTo>
                      <a:lnTo>
                        <a:pt x="19442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CAD9E3"/>
                    </a:gs>
                    <a:gs pos="100000">
                      <a:srgbClr val="9DB9CB">
                        <a:alpha val="0"/>
                      </a:srgbClr>
                    </a:gs>
                  </a:gsLst>
                  <a:lin ang="5400000" scaled="1"/>
                </a:gradFill>
                <a:ln w="9525" algn="ctr">
                  <a:noFill/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/>
                  <a:endParaRPr lang="es-CL"/>
                </a:p>
              </p:txBody>
            </p:sp>
            <p:sp>
              <p:nvSpPr>
                <p:cNvPr id="20505" name="AutoShape 9"/>
                <p:cNvSpPr>
                  <a:spLocks noChangeArrowheads="1"/>
                </p:cNvSpPr>
                <p:nvPr/>
              </p:nvSpPr>
              <p:spPr bwMode="gray">
                <a:xfrm>
                  <a:off x="479" y="2932"/>
                  <a:ext cx="4796" cy="1050"/>
                </a:xfrm>
                <a:prstGeom prst="roundRect">
                  <a:avLst>
                    <a:gd name="adj" fmla="val 9514"/>
                  </a:avLst>
                </a:prstGeom>
                <a:gradFill rotWithShape="1">
                  <a:gsLst>
                    <a:gs pos="0">
                      <a:srgbClr val="8198A6"/>
                    </a:gs>
                    <a:gs pos="50000">
                      <a:srgbClr val="9DB9CB"/>
                    </a:gs>
                    <a:gs pos="100000">
                      <a:srgbClr val="8198A6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s-CL"/>
                </a:p>
              </p:txBody>
            </p:sp>
          </p:grpSp>
          <p:sp>
            <p:nvSpPr>
              <p:cNvPr id="20503" name="AutoShape 10"/>
              <p:cNvSpPr>
                <a:spLocks noChangeArrowheads="1"/>
              </p:cNvSpPr>
              <p:nvPr/>
            </p:nvSpPr>
            <p:spPr bwMode="gray">
              <a:xfrm>
                <a:off x="582" y="2959"/>
                <a:ext cx="4530" cy="651"/>
              </a:xfrm>
              <a:prstGeom prst="roundRect">
                <a:avLst>
                  <a:gd name="adj" fmla="val 9782"/>
                </a:avLst>
              </a:prstGeom>
              <a:solidFill>
                <a:schemeClr val="folHlink"/>
              </a:solidFill>
              <a:ln w="28575" algn="ctr">
                <a:solidFill>
                  <a:srgbClr val="F8F8F8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/>
                <a:endParaRPr lang="es-CL"/>
              </a:p>
            </p:txBody>
          </p:sp>
        </p:grpSp>
        <p:sp>
          <p:nvSpPr>
            <p:cNvPr id="20499" name="Text Box 12"/>
            <p:cNvSpPr txBox="1">
              <a:spLocks noChangeArrowheads="1"/>
            </p:cNvSpPr>
            <p:nvPr/>
          </p:nvSpPr>
          <p:spPr bwMode="gray">
            <a:xfrm>
              <a:off x="1644968" y="3881601"/>
              <a:ext cx="6553200" cy="9233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>
                  <a:solidFill>
                    <a:srgbClr val="FEFFFF"/>
                  </a:solidFill>
                </a:rPr>
                <a:t>Personas Naturales   139</a:t>
              </a:r>
            </a:p>
            <a:p>
              <a:pPr eaLnBrk="0" hangingPunct="0"/>
              <a:r>
                <a:rPr lang="en-US">
                  <a:solidFill>
                    <a:srgbClr val="FEFFFF"/>
                  </a:solidFill>
                </a:rPr>
                <a:t>Persona Jurídica         47      (FT = 700 personas)</a:t>
              </a:r>
            </a:p>
            <a:p>
              <a:pPr eaLnBrk="0" hangingPunct="0"/>
              <a:r>
                <a:rPr lang="en-US">
                  <a:solidFill>
                    <a:srgbClr val="FEFFFF"/>
                  </a:solidFill>
                </a:rPr>
                <a:t>Total                             186     (FTT = 900 personas)</a:t>
              </a:r>
            </a:p>
          </p:txBody>
        </p:sp>
        <p:sp>
          <p:nvSpPr>
            <p:cNvPr id="37" name="Rectangle 16"/>
            <p:cNvSpPr>
              <a:spLocks noChangeArrowheads="1"/>
            </p:cNvSpPr>
            <p:nvPr/>
          </p:nvSpPr>
          <p:spPr bwMode="black">
            <a:xfrm>
              <a:off x="2060839" y="2519592"/>
              <a:ext cx="5726394" cy="107784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80808"/>
              </a:outerShdw>
            </a:effectLst>
          </p:spPr>
          <p:txBody>
            <a:bodyPr>
              <a:spAutoFit/>
            </a:bodyPr>
            <a:lstStyle/>
            <a:p>
              <a:pPr algn="ctr" eaLnBrk="0" hangingPunct="0">
                <a:buClr>
                  <a:srgbClr val="FF3300"/>
                </a:buClr>
                <a:buSzPct val="115000"/>
                <a:buFont typeface="Wingdings" pitchFamily="2" charset="2"/>
                <a:buNone/>
                <a:defRPr/>
              </a:pPr>
              <a:r>
                <a:rPr lang="en-US" sz="3200" b="0" dirty="0">
                  <a:solidFill>
                    <a:srgbClr val="F8F8F8"/>
                  </a:solidFill>
                </a:rPr>
                <a:t> </a:t>
              </a:r>
              <a:r>
                <a:rPr lang="en-US" sz="3200" b="0" dirty="0">
                  <a:solidFill>
                    <a:schemeClr val="tx2"/>
                  </a:solidFill>
                </a:rPr>
                <a:t>CATASTRO DE LIQUIDADORES 2009</a:t>
              </a:r>
            </a:p>
          </p:txBody>
        </p:sp>
        <p:sp>
          <p:nvSpPr>
            <p:cNvPr id="20501" name="Text Box 12"/>
            <p:cNvSpPr txBox="1">
              <a:spLocks noChangeArrowheads="1"/>
            </p:cNvSpPr>
            <p:nvPr/>
          </p:nvSpPr>
          <p:spPr bwMode="gray">
            <a:xfrm>
              <a:off x="1660208" y="4948401"/>
              <a:ext cx="6553200" cy="6463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>
                  <a:solidFill>
                    <a:schemeClr val="tx2"/>
                  </a:solidFill>
                </a:rPr>
                <a:t>Zona Terremoto el   85%</a:t>
              </a:r>
            </a:p>
            <a:p>
              <a:pPr eaLnBrk="0" hangingPunct="0"/>
              <a:r>
                <a:rPr lang="en-US">
                  <a:solidFill>
                    <a:schemeClr val="tx2"/>
                  </a:solidFill>
                </a:rPr>
                <a:t>Zona No Terremoto 15%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z="2800" smtClean="0"/>
              <a:t>Los liquidadores durante el terremoto</a:t>
            </a:r>
          </a:p>
        </p:txBody>
      </p:sp>
      <p:sp>
        <p:nvSpPr>
          <p:cNvPr id="489475" name="AutoShape 3"/>
          <p:cNvSpPr>
            <a:spLocks noChangeArrowheads="1"/>
          </p:cNvSpPr>
          <p:nvPr/>
        </p:nvSpPr>
        <p:spPr bwMode="invGray">
          <a:xfrm rot="39573186">
            <a:off x="5033168" y="2647157"/>
            <a:ext cx="696913" cy="254000"/>
          </a:xfrm>
          <a:prstGeom prst="rightArrow">
            <a:avLst>
              <a:gd name="adj1" fmla="val 35167"/>
              <a:gd name="adj2" fmla="val 11110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489476" name="AutoShape 4"/>
          <p:cNvSpPr>
            <a:spLocks noChangeArrowheads="1"/>
          </p:cNvSpPr>
          <p:nvPr/>
        </p:nvSpPr>
        <p:spPr bwMode="invGray">
          <a:xfrm rot="3465783">
            <a:off x="5033168" y="4552157"/>
            <a:ext cx="696913" cy="254000"/>
          </a:xfrm>
          <a:prstGeom prst="rightArrow">
            <a:avLst>
              <a:gd name="adj1" fmla="val 35167"/>
              <a:gd name="adj2" fmla="val 11110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489477" name="AutoShape 5"/>
          <p:cNvSpPr>
            <a:spLocks noChangeArrowheads="1"/>
          </p:cNvSpPr>
          <p:nvPr/>
        </p:nvSpPr>
        <p:spPr bwMode="invGray">
          <a:xfrm rot="35969022">
            <a:off x="3960018" y="2713832"/>
            <a:ext cx="696913" cy="254000"/>
          </a:xfrm>
          <a:prstGeom prst="rightArrow">
            <a:avLst>
              <a:gd name="adj1" fmla="val 35167"/>
              <a:gd name="adj2" fmla="val 11110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489478" name="AutoShape 6"/>
          <p:cNvSpPr>
            <a:spLocks noChangeArrowheads="1"/>
          </p:cNvSpPr>
          <p:nvPr/>
        </p:nvSpPr>
        <p:spPr bwMode="invGray">
          <a:xfrm rot="7535209">
            <a:off x="3925094" y="4521994"/>
            <a:ext cx="698500" cy="255588"/>
          </a:xfrm>
          <a:prstGeom prst="rightArrow">
            <a:avLst>
              <a:gd name="adj1" fmla="val 35167"/>
              <a:gd name="adj2" fmla="val 110670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489479" name="AutoShape 7"/>
          <p:cNvSpPr>
            <a:spLocks noChangeArrowheads="1"/>
          </p:cNvSpPr>
          <p:nvPr/>
        </p:nvSpPr>
        <p:spPr bwMode="invGray">
          <a:xfrm>
            <a:off x="5541963" y="3640138"/>
            <a:ext cx="696912" cy="254000"/>
          </a:xfrm>
          <a:prstGeom prst="rightArrow">
            <a:avLst>
              <a:gd name="adj1" fmla="val 35167"/>
              <a:gd name="adj2" fmla="val 11110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489480" name="AutoShape 8"/>
          <p:cNvSpPr>
            <a:spLocks noChangeArrowheads="1"/>
          </p:cNvSpPr>
          <p:nvPr/>
        </p:nvSpPr>
        <p:spPr bwMode="invGray">
          <a:xfrm rot="-10800000">
            <a:off x="3421063" y="3633788"/>
            <a:ext cx="760412" cy="255587"/>
          </a:xfrm>
          <a:prstGeom prst="rightArrow">
            <a:avLst>
              <a:gd name="adj1" fmla="val 35167"/>
              <a:gd name="adj2" fmla="val 120480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22536" name="Oval 9"/>
          <p:cNvSpPr>
            <a:spLocks noChangeArrowheads="1"/>
          </p:cNvSpPr>
          <p:nvPr/>
        </p:nvSpPr>
        <p:spPr bwMode="gray">
          <a:xfrm>
            <a:off x="3197225" y="2082800"/>
            <a:ext cx="3295650" cy="519113"/>
          </a:xfrm>
          <a:prstGeom prst="ellipse">
            <a:avLst/>
          </a:prstGeom>
          <a:noFill/>
          <a:ln w="38100" algn="ctr">
            <a:solidFill>
              <a:srgbClr val="808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s-CL"/>
          </a:p>
        </p:txBody>
      </p:sp>
      <p:grpSp>
        <p:nvGrpSpPr>
          <p:cNvPr id="22537" name="Group 10"/>
          <p:cNvGrpSpPr>
            <a:grpSpLocks/>
          </p:cNvGrpSpPr>
          <p:nvPr/>
        </p:nvGrpSpPr>
        <p:grpSpPr bwMode="auto">
          <a:xfrm>
            <a:off x="3854450" y="2808288"/>
            <a:ext cx="1779588" cy="1663700"/>
            <a:chOff x="2238" y="1769"/>
            <a:chExt cx="1273" cy="1191"/>
          </a:xfrm>
        </p:grpSpPr>
        <p:sp>
          <p:nvSpPr>
            <p:cNvPr id="22544" name="Oval 11"/>
            <p:cNvSpPr>
              <a:spLocks noChangeArrowheads="1"/>
            </p:cNvSpPr>
            <p:nvPr/>
          </p:nvSpPr>
          <p:spPr bwMode="gray">
            <a:xfrm>
              <a:off x="2238" y="1769"/>
              <a:ext cx="186" cy="372"/>
            </a:xfrm>
            <a:prstGeom prst="ellipse">
              <a:avLst/>
            </a:prstGeom>
            <a:gradFill rotWithShape="1">
              <a:gsLst>
                <a:gs pos="0">
                  <a:srgbClr val="93D4E9"/>
                </a:gs>
                <a:gs pos="50000">
                  <a:srgbClr val="0099CC"/>
                </a:gs>
                <a:gs pos="100000">
                  <a:srgbClr val="93D4E9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endParaRPr lang="es-CL"/>
            </a:p>
          </p:txBody>
        </p:sp>
        <p:sp>
          <p:nvSpPr>
            <p:cNvPr id="22545" name="Oval 12"/>
            <p:cNvSpPr>
              <a:spLocks noChangeArrowheads="1"/>
            </p:cNvSpPr>
            <p:nvPr/>
          </p:nvSpPr>
          <p:spPr bwMode="gray">
            <a:xfrm>
              <a:off x="2327" y="1858"/>
              <a:ext cx="1183" cy="372"/>
            </a:xfrm>
            <a:prstGeom prst="ellipse">
              <a:avLst/>
            </a:prstGeom>
            <a:gradFill rotWithShape="1">
              <a:gsLst>
                <a:gs pos="0">
                  <a:srgbClr val="00536E"/>
                </a:gs>
                <a:gs pos="50000">
                  <a:srgbClr val="0099CC"/>
                </a:gs>
                <a:gs pos="100000">
                  <a:srgbClr val="00536E"/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endParaRPr lang="es-CL"/>
            </a:p>
          </p:txBody>
        </p:sp>
        <p:sp>
          <p:nvSpPr>
            <p:cNvPr id="22546" name="Oval 13"/>
            <p:cNvSpPr>
              <a:spLocks noChangeArrowheads="1"/>
            </p:cNvSpPr>
            <p:nvPr/>
          </p:nvSpPr>
          <p:spPr bwMode="gray">
            <a:xfrm>
              <a:off x="2328" y="1860"/>
              <a:ext cx="1183" cy="372"/>
            </a:xfrm>
            <a:prstGeom prst="ellipse">
              <a:avLst/>
            </a:prstGeom>
            <a:gradFill rotWithShape="1">
              <a:gsLst>
                <a:gs pos="0">
                  <a:srgbClr val="006182"/>
                </a:gs>
                <a:gs pos="100000">
                  <a:srgbClr val="0099CC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endParaRPr lang="es-CL"/>
            </a:p>
          </p:txBody>
        </p:sp>
        <p:sp>
          <p:nvSpPr>
            <p:cNvPr id="22547" name="Oval 14"/>
            <p:cNvSpPr>
              <a:spLocks noChangeArrowheads="1"/>
            </p:cNvSpPr>
            <p:nvPr/>
          </p:nvSpPr>
          <p:spPr bwMode="gray">
            <a:xfrm>
              <a:off x="2391" y="1917"/>
              <a:ext cx="1065" cy="372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endParaRPr lang="es-CL"/>
            </a:p>
          </p:txBody>
        </p:sp>
        <p:grpSp>
          <p:nvGrpSpPr>
            <p:cNvPr id="22548" name="Group 15"/>
            <p:cNvGrpSpPr>
              <a:grpSpLocks/>
            </p:cNvGrpSpPr>
            <p:nvPr/>
          </p:nvGrpSpPr>
          <p:grpSpPr bwMode="auto">
            <a:xfrm>
              <a:off x="2410" y="1929"/>
              <a:ext cx="1031" cy="1031"/>
              <a:chOff x="4166" y="1706"/>
              <a:chExt cx="1252" cy="1252"/>
            </a:xfrm>
          </p:grpSpPr>
          <p:sp>
            <p:nvSpPr>
              <p:cNvPr id="22550" name="Oval 16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/>
                <a:endParaRPr lang="es-CL"/>
              </a:p>
            </p:txBody>
          </p:sp>
          <p:sp>
            <p:nvSpPr>
              <p:cNvPr id="22551" name="Oval 17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/>
                <a:endParaRPr lang="es-CL"/>
              </a:p>
            </p:txBody>
          </p:sp>
          <p:sp>
            <p:nvSpPr>
              <p:cNvPr id="22552" name="Oval 18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/>
                <a:endParaRPr lang="es-CL"/>
              </a:p>
            </p:txBody>
          </p:sp>
          <p:sp>
            <p:nvSpPr>
              <p:cNvPr id="22553" name="Oval 19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/>
                <a:endParaRPr lang="es-CL"/>
              </a:p>
            </p:txBody>
          </p:sp>
        </p:grpSp>
        <p:sp>
          <p:nvSpPr>
            <p:cNvPr id="22549" name="Text Box 20"/>
            <p:cNvSpPr txBox="1">
              <a:spLocks noChangeArrowheads="1"/>
            </p:cNvSpPr>
            <p:nvPr/>
          </p:nvSpPr>
          <p:spPr bwMode="gray">
            <a:xfrm>
              <a:off x="2438" y="2255"/>
              <a:ext cx="1002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s-CL" sz="2400" b="0">
                  <a:solidFill>
                    <a:srgbClr val="080808"/>
                  </a:solidFill>
                </a:rPr>
                <a:t>Desafíos</a:t>
              </a:r>
            </a:p>
          </p:txBody>
        </p:sp>
      </p:grpSp>
      <p:sp>
        <p:nvSpPr>
          <p:cNvPr id="489493" name="AutoShape 21"/>
          <p:cNvSpPr>
            <a:spLocks noChangeArrowheads="1"/>
          </p:cNvSpPr>
          <p:nvPr/>
        </p:nvSpPr>
        <p:spPr bwMode="gray">
          <a:xfrm>
            <a:off x="1055688" y="3503613"/>
            <a:ext cx="2328862" cy="5794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28575">
            <a:solidFill>
              <a:srgbClr val="FEFEFE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0" dirty="0" err="1">
                <a:solidFill>
                  <a:srgbClr val="FEFEFE"/>
                </a:solidFill>
              </a:rPr>
              <a:t>Coordinación</a:t>
            </a:r>
            <a:r>
              <a:rPr lang="en-US" b="0" dirty="0">
                <a:solidFill>
                  <a:srgbClr val="FEFEFE"/>
                </a:solidFill>
              </a:rPr>
              <a:t> con</a:t>
            </a:r>
          </a:p>
          <a:p>
            <a:pPr algn="ctr" eaLnBrk="0" hangingPunct="0">
              <a:defRPr/>
            </a:pPr>
            <a:r>
              <a:rPr lang="en-US" b="0" dirty="0" err="1">
                <a:solidFill>
                  <a:srgbClr val="FEFEFE"/>
                </a:solidFill>
              </a:rPr>
              <a:t>distintos</a:t>
            </a:r>
            <a:r>
              <a:rPr lang="en-US" b="0" dirty="0">
                <a:solidFill>
                  <a:srgbClr val="FEFEFE"/>
                </a:solidFill>
              </a:rPr>
              <a:t> </a:t>
            </a:r>
            <a:r>
              <a:rPr lang="en-US" b="0" dirty="0" err="1">
                <a:solidFill>
                  <a:srgbClr val="FEFEFE"/>
                </a:solidFill>
              </a:rPr>
              <a:t>actores</a:t>
            </a:r>
            <a:endParaRPr lang="en-US" b="0" dirty="0">
              <a:solidFill>
                <a:srgbClr val="FEFEFE"/>
              </a:solidFill>
            </a:endParaRPr>
          </a:p>
        </p:txBody>
      </p:sp>
      <p:sp>
        <p:nvSpPr>
          <p:cNvPr id="489494" name="AutoShape 22"/>
          <p:cNvSpPr>
            <a:spLocks noChangeArrowheads="1"/>
          </p:cNvSpPr>
          <p:nvPr/>
        </p:nvSpPr>
        <p:spPr bwMode="gray">
          <a:xfrm>
            <a:off x="1609725" y="2022475"/>
            <a:ext cx="2378075" cy="6175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28575">
            <a:solidFill>
              <a:srgbClr val="FEFEFE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s-CL" b="0">
                <a:solidFill>
                  <a:srgbClr val="FEFEFE"/>
                </a:solidFill>
              </a:rPr>
              <a:t>Disponer una logística </a:t>
            </a:r>
          </a:p>
          <a:p>
            <a:pPr algn="ctr" eaLnBrk="0" hangingPunct="0">
              <a:defRPr/>
            </a:pPr>
            <a:r>
              <a:rPr lang="es-CL" b="0">
                <a:solidFill>
                  <a:srgbClr val="FEFEFE"/>
                </a:solidFill>
              </a:rPr>
              <a:t>eficiente</a:t>
            </a:r>
          </a:p>
        </p:txBody>
      </p:sp>
      <p:sp>
        <p:nvSpPr>
          <p:cNvPr id="489495" name="AutoShape 23"/>
          <p:cNvSpPr>
            <a:spLocks noChangeArrowheads="1"/>
          </p:cNvSpPr>
          <p:nvPr/>
        </p:nvSpPr>
        <p:spPr bwMode="gray">
          <a:xfrm>
            <a:off x="1430338" y="4738688"/>
            <a:ext cx="2557462" cy="6064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 w="28575">
            <a:solidFill>
              <a:srgbClr val="FEFEFE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s-CL" b="0">
                <a:solidFill>
                  <a:srgbClr val="FEFEFE"/>
                </a:solidFill>
              </a:rPr>
              <a:t>Cumplimiento de plazos</a:t>
            </a:r>
          </a:p>
          <a:p>
            <a:pPr algn="ctr" eaLnBrk="0" hangingPunct="0">
              <a:defRPr/>
            </a:pPr>
            <a:r>
              <a:rPr lang="es-CL" b="0">
                <a:solidFill>
                  <a:srgbClr val="FEFEFE"/>
                </a:solidFill>
              </a:rPr>
              <a:t>y procedimientos</a:t>
            </a:r>
          </a:p>
        </p:txBody>
      </p:sp>
      <p:sp>
        <p:nvSpPr>
          <p:cNvPr id="489496" name="AutoShape 24"/>
          <p:cNvSpPr>
            <a:spLocks noChangeArrowheads="1"/>
          </p:cNvSpPr>
          <p:nvPr/>
        </p:nvSpPr>
        <p:spPr bwMode="gray">
          <a:xfrm>
            <a:off x="6335713" y="3465513"/>
            <a:ext cx="2486025" cy="630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28575">
            <a:solidFill>
              <a:srgbClr val="FEFEFE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s-CL" b="0">
                <a:solidFill>
                  <a:srgbClr val="FEFEFE"/>
                </a:solidFill>
              </a:rPr>
              <a:t>Adaptación de sistemas</a:t>
            </a:r>
          </a:p>
          <a:p>
            <a:pPr algn="ctr" eaLnBrk="0" hangingPunct="0">
              <a:defRPr/>
            </a:pPr>
            <a:r>
              <a:rPr lang="es-CL" b="0">
                <a:solidFill>
                  <a:srgbClr val="FEFEFE"/>
                </a:solidFill>
              </a:rPr>
              <a:t>y procesos</a:t>
            </a:r>
          </a:p>
        </p:txBody>
      </p:sp>
      <p:sp>
        <p:nvSpPr>
          <p:cNvPr id="489497" name="AutoShape 25"/>
          <p:cNvSpPr>
            <a:spLocks noChangeArrowheads="1"/>
          </p:cNvSpPr>
          <p:nvPr/>
        </p:nvSpPr>
        <p:spPr bwMode="gray">
          <a:xfrm>
            <a:off x="5664200" y="1995488"/>
            <a:ext cx="2449513" cy="6445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28575">
            <a:solidFill>
              <a:srgbClr val="FEFEFE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s-CL" b="0">
                <a:solidFill>
                  <a:srgbClr val="FEFEFE"/>
                </a:solidFill>
              </a:rPr>
              <a:t>Instalación rápida en</a:t>
            </a:r>
          </a:p>
          <a:p>
            <a:pPr algn="ctr" eaLnBrk="0" hangingPunct="0">
              <a:defRPr/>
            </a:pPr>
            <a:r>
              <a:rPr lang="es-CL" b="0">
                <a:solidFill>
                  <a:srgbClr val="FEFEFE"/>
                </a:solidFill>
              </a:rPr>
              <a:t>terreno</a:t>
            </a:r>
          </a:p>
        </p:txBody>
      </p:sp>
      <p:sp>
        <p:nvSpPr>
          <p:cNvPr id="489498" name="AutoShape 26"/>
          <p:cNvSpPr>
            <a:spLocks noChangeArrowheads="1"/>
          </p:cNvSpPr>
          <p:nvPr/>
        </p:nvSpPr>
        <p:spPr bwMode="gray">
          <a:xfrm>
            <a:off x="5664200" y="4700588"/>
            <a:ext cx="2500313" cy="6191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28575">
            <a:solidFill>
              <a:srgbClr val="FEFEFE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s-CL" b="0">
                <a:solidFill>
                  <a:srgbClr val="FEFEFE"/>
                </a:solidFill>
              </a:rPr>
              <a:t>Personal adicional</a:t>
            </a:r>
          </a:p>
          <a:p>
            <a:pPr algn="ctr" eaLnBrk="0" hangingPunct="0">
              <a:defRPr/>
            </a:pPr>
            <a:r>
              <a:rPr lang="es-CL" b="0">
                <a:solidFill>
                  <a:srgbClr val="FEFEFE"/>
                </a:solidFill>
              </a:rPr>
              <a:t>especializado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252 Elipse"/>
          <p:cNvSpPr/>
          <p:nvPr/>
        </p:nvSpPr>
        <p:spPr bwMode="auto">
          <a:xfrm>
            <a:off x="3017838" y="2727325"/>
            <a:ext cx="3429000" cy="3033713"/>
          </a:xfrm>
          <a:prstGeom prst="ellipse">
            <a:avLst/>
          </a:prstGeom>
          <a:noFill/>
          <a:ln w="952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3554" name="Rectangle 3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z="2800" smtClean="0"/>
              <a:t>Un circulo virtuoso que se debió fortalecer</a:t>
            </a:r>
          </a:p>
        </p:txBody>
      </p:sp>
      <p:grpSp>
        <p:nvGrpSpPr>
          <p:cNvPr id="23555" name="Group 326"/>
          <p:cNvGrpSpPr>
            <a:grpSpLocks/>
          </p:cNvGrpSpPr>
          <p:nvPr/>
        </p:nvGrpSpPr>
        <p:grpSpPr bwMode="auto">
          <a:xfrm>
            <a:off x="3892550" y="2057400"/>
            <a:ext cx="1771650" cy="1352550"/>
            <a:chOff x="2180" y="1267"/>
            <a:chExt cx="1350" cy="1030"/>
          </a:xfrm>
        </p:grpSpPr>
        <p:sp>
          <p:nvSpPr>
            <p:cNvPr id="434503" name="Oval 327"/>
            <p:cNvSpPr>
              <a:spLocks noChangeArrowheads="1"/>
            </p:cNvSpPr>
            <p:nvPr/>
          </p:nvSpPr>
          <p:spPr bwMode="ltGray">
            <a:xfrm>
              <a:off x="2301" y="1267"/>
              <a:ext cx="1021" cy="1030"/>
            </a:xfrm>
            <a:prstGeom prst="ellipse">
              <a:avLst/>
            </a:prstGeom>
            <a:gradFill rotWithShape="0">
              <a:gsLst>
                <a:gs pos="0">
                  <a:schemeClr val="hlink">
                    <a:gamma/>
                    <a:shade val="6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57150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  <p:grpSp>
          <p:nvGrpSpPr>
            <p:cNvPr id="23757" name="Group 328"/>
            <p:cNvGrpSpPr>
              <a:grpSpLocks/>
            </p:cNvGrpSpPr>
            <p:nvPr/>
          </p:nvGrpSpPr>
          <p:grpSpPr bwMode="auto">
            <a:xfrm rot="10082854">
              <a:off x="2180" y="2013"/>
              <a:ext cx="926" cy="237"/>
              <a:chOff x="2598" y="1026"/>
              <a:chExt cx="957" cy="242"/>
            </a:xfrm>
          </p:grpSpPr>
          <p:grpSp>
            <p:nvGrpSpPr>
              <p:cNvPr id="23781" name="Group 329"/>
              <p:cNvGrpSpPr>
                <a:grpSpLocks/>
              </p:cNvGrpSpPr>
              <p:nvPr/>
            </p:nvGrpSpPr>
            <p:grpSpPr bwMode="auto">
              <a:xfrm rot="-9970459" flipH="1" flipV="1">
                <a:off x="2598" y="1026"/>
                <a:ext cx="957" cy="242"/>
                <a:chOff x="2532" y="1051"/>
                <a:chExt cx="893" cy="246"/>
              </a:xfrm>
            </p:grpSpPr>
            <p:grpSp>
              <p:nvGrpSpPr>
                <p:cNvPr id="23793" name="Group 330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23799" name="AutoShape 331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800" name="AutoShape 332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801" name="AutoShape 333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802" name="AutoShape 334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23794" name="Group 335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23795" name="AutoShape 336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96" name="AutoShape 337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97" name="AutoShape 338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98" name="AutoShape 339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  <p:grpSp>
            <p:nvGrpSpPr>
              <p:cNvPr id="23782" name="Group 340"/>
              <p:cNvGrpSpPr>
                <a:grpSpLocks/>
              </p:cNvGrpSpPr>
              <p:nvPr/>
            </p:nvGrpSpPr>
            <p:grpSpPr bwMode="auto">
              <a:xfrm rot="-9970459" flipH="1" flipV="1">
                <a:off x="2688" y="1056"/>
                <a:ext cx="784" cy="198"/>
                <a:chOff x="2532" y="1051"/>
                <a:chExt cx="893" cy="246"/>
              </a:xfrm>
            </p:grpSpPr>
            <p:grpSp>
              <p:nvGrpSpPr>
                <p:cNvPr id="23783" name="Group 341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23789" name="AutoShape 342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90" name="AutoShape 343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91" name="AutoShape 344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92" name="AutoShape 345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23784" name="Group 346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23785" name="AutoShape 347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86" name="AutoShape 348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87" name="AutoShape 349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88" name="AutoShape 350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</p:grpSp>
        <p:grpSp>
          <p:nvGrpSpPr>
            <p:cNvPr id="23758" name="Group 351"/>
            <p:cNvGrpSpPr>
              <a:grpSpLocks/>
            </p:cNvGrpSpPr>
            <p:nvPr/>
          </p:nvGrpSpPr>
          <p:grpSpPr bwMode="auto">
            <a:xfrm>
              <a:off x="2604" y="1361"/>
              <a:ext cx="926" cy="237"/>
              <a:chOff x="2598" y="1026"/>
              <a:chExt cx="957" cy="242"/>
            </a:xfrm>
          </p:grpSpPr>
          <p:grpSp>
            <p:nvGrpSpPr>
              <p:cNvPr id="23759" name="Group 352"/>
              <p:cNvGrpSpPr>
                <a:grpSpLocks/>
              </p:cNvGrpSpPr>
              <p:nvPr/>
            </p:nvGrpSpPr>
            <p:grpSpPr bwMode="auto">
              <a:xfrm rot="-9970459" flipH="1" flipV="1">
                <a:off x="2598" y="1026"/>
                <a:ext cx="957" cy="242"/>
                <a:chOff x="2532" y="1051"/>
                <a:chExt cx="893" cy="246"/>
              </a:xfrm>
            </p:grpSpPr>
            <p:grpSp>
              <p:nvGrpSpPr>
                <p:cNvPr id="23771" name="Group 353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23777" name="AutoShape 354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78" name="AutoShape 355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79" name="AutoShape 356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80" name="AutoShape 357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23772" name="Group 358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23773" name="AutoShape 359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74" name="AutoShape 360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75" name="AutoShape 361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76" name="AutoShape 362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  <p:grpSp>
            <p:nvGrpSpPr>
              <p:cNvPr id="23760" name="Group 363"/>
              <p:cNvGrpSpPr>
                <a:grpSpLocks/>
              </p:cNvGrpSpPr>
              <p:nvPr/>
            </p:nvGrpSpPr>
            <p:grpSpPr bwMode="auto">
              <a:xfrm rot="-9970459" flipH="1" flipV="1">
                <a:off x="2688" y="1056"/>
                <a:ext cx="784" cy="198"/>
                <a:chOff x="2532" y="1051"/>
                <a:chExt cx="893" cy="246"/>
              </a:xfrm>
            </p:grpSpPr>
            <p:grpSp>
              <p:nvGrpSpPr>
                <p:cNvPr id="23761" name="Group 364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23767" name="AutoShape 365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68" name="AutoShape 366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69" name="AutoShape 367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70" name="AutoShape 368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23762" name="Group 369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23763" name="AutoShape 370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64" name="AutoShape 371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65" name="AutoShape 372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66" name="AutoShape 373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</p:grpSp>
      </p:grpSp>
      <p:grpSp>
        <p:nvGrpSpPr>
          <p:cNvPr id="23556" name="Group 374"/>
          <p:cNvGrpSpPr>
            <a:grpSpLocks/>
          </p:cNvGrpSpPr>
          <p:nvPr/>
        </p:nvGrpSpPr>
        <p:grpSpPr bwMode="auto">
          <a:xfrm>
            <a:off x="5449888" y="3482975"/>
            <a:ext cx="1778000" cy="1352550"/>
            <a:chOff x="3322" y="2165"/>
            <a:chExt cx="1354" cy="1031"/>
          </a:xfrm>
        </p:grpSpPr>
        <p:sp>
          <p:nvSpPr>
            <p:cNvPr id="434551" name="Oval 375"/>
            <p:cNvSpPr>
              <a:spLocks noChangeArrowheads="1"/>
            </p:cNvSpPr>
            <p:nvPr/>
          </p:nvSpPr>
          <p:spPr bwMode="ltGray">
            <a:xfrm>
              <a:off x="3426" y="2165"/>
              <a:ext cx="1023" cy="1031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69804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57150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  <p:grpSp>
          <p:nvGrpSpPr>
            <p:cNvPr id="23710" name="Group 376"/>
            <p:cNvGrpSpPr>
              <a:grpSpLocks/>
            </p:cNvGrpSpPr>
            <p:nvPr/>
          </p:nvGrpSpPr>
          <p:grpSpPr bwMode="auto">
            <a:xfrm rot="10082854">
              <a:off x="3322" y="2916"/>
              <a:ext cx="926" cy="237"/>
              <a:chOff x="2598" y="1026"/>
              <a:chExt cx="957" cy="242"/>
            </a:xfrm>
          </p:grpSpPr>
          <p:grpSp>
            <p:nvGrpSpPr>
              <p:cNvPr id="23734" name="Group 377"/>
              <p:cNvGrpSpPr>
                <a:grpSpLocks/>
              </p:cNvGrpSpPr>
              <p:nvPr/>
            </p:nvGrpSpPr>
            <p:grpSpPr bwMode="auto">
              <a:xfrm rot="-9970459" flipH="1" flipV="1">
                <a:off x="2598" y="1026"/>
                <a:ext cx="957" cy="242"/>
                <a:chOff x="2532" y="1051"/>
                <a:chExt cx="893" cy="246"/>
              </a:xfrm>
            </p:grpSpPr>
            <p:grpSp>
              <p:nvGrpSpPr>
                <p:cNvPr id="23746" name="Group 378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23752" name="AutoShape 379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53" name="AutoShape 380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54" name="AutoShape 381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55" name="AutoShape 382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23747" name="Group 383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23748" name="AutoShape 384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49" name="AutoShape 385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50" name="AutoShape 386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51" name="AutoShape 387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  <p:grpSp>
            <p:nvGrpSpPr>
              <p:cNvPr id="23735" name="Group 388"/>
              <p:cNvGrpSpPr>
                <a:grpSpLocks/>
              </p:cNvGrpSpPr>
              <p:nvPr/>
            </p:nvGrpSpPr>
            <p:grpSpPr bwMode="auto">
              <a:xfrm rot="-9970459" flipH="1" flipV="1">
                <a:off x="2688" y="1056"/>
                <a:ext cx="784" cy="198"/>
                <a:chOff x="2532" y="1051"/>
                <a:chExt cx="893" cy="246"/>
              </a:xfrm>
            </p:grpSpPr>
            <p:grpSp>
              <p:nvGrpSpPr>
                <p:cNvPr id="23736" name="Group 389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23742" name="AutoShape 390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43" name="AutoShape 391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44" name="AutoShape 392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45" name="AutoShape 393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23737" name="Group 394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23738" name="AutoShape 395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39" name="AutoShape 396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40" name="AutoShape 397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41" name="AutoShape 398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</p:grpSp>
        <p:grpSp>
          <p:nvGrpSpPr>
            <p:cNvPr id="23711" name="Group 399"/>
            <p:cNvGrpSpPr>
              <a:grpSpLocks/>
            </p:cNvGrpSpPr>
            <p:nvPr/>
          </p:nvGrpSpPr>
          <p:grpSpPr bwMode="auto">
            <a:xfrm rot="344040">
              <a:off x="3748" y="2277"/>
              <a:ext cx="928" cy="237"/>
              <a:chOff x="2598" y="1026"/>
              <a:chExt cx="957" cy="242"/>
            </a:xfrm>
          </p:grpSpPr>
          <p:grpSp>
            <p:nvGrpSpPr>
              <p:cNvPr id="23712" name="Group 400"/>
              <p:cNvGrpSpPr>
                <a:grpSpLocks/>
              </p:cNvGrpSpPr>
              <p:nvPr/>
            </p:nvGrpSpPr>
            <p:grpSpPr bwMode="auto">
              <a:xfrm rot="-9970459" flipH="1" flipV="1">
                <a:off x="2598" y="1026"/>
                <a:ext cx="957" cy="242"/>
                <a:chOff x="2532" y="1051"/>
                <a:chExt cx="893" cy="246"/>
              </a:xfrm>
            </p:grpSpPr>
            <p:grpSp>
              <p:nvGrpSpPr>
                <p:cNvPr id="23724" name="Group 401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23730" name="AutoShape 402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31" name="AutoShape 403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32" name="AutoShape 404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33" name="AutoShape 405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23725" name="Group 406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23726" name="AutoShape 407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27" name="AutoShape 408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28" name="AutoShape 409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29" name="AutoShape 410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  <p:grpSp>
            <p:nvGrpSpPr>
              <p:cNvPr id="23713" name="Group 411"/>
              <p:cNvGrpSpPr>
                <a:grpSpLocks/>
              </p:cNvGrpSpPr>
              <p:nvPr/>
            </p:nvGrpSpPr>
            <p:grpSpPr bwMode="auto">
              <a:xfrm rot="-9970459" flipH="1" flipV="1">
                <a:off x="2688" y="1056"/>
                <a:ext cx="784" cy="198"/>
                <a:chOff x="2532" y="1051"/>
                <a:chExt cx="893" cy="246"/>
              </a:xfrm>
            </p:grpSpPr>
            <p:grpSp>
              <p:nvGrpSpPr>
                <p:cNvPr id="23714" name="Group 412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23720" name="AutoShape 413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21" name="AutoShape 414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22" name="AutoShape 415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23" name="AutoShape 416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23715" name="Group 417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23716" name="AutoShape 418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17" name="AutoShape 419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18" name="AutoShape 420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19" name="AutoShape 421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1961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</p:grpSp>
      </p:grpSp>
      <p:grpSp>
        <p:nvGrpSpPr>
          <p:cNvPr id="23557" name="Group 422"/>
          <p:cNvGrpSpPr>
            <a:grpSpLocks/>
          </p:cNvGrpSpPr>
          <p:nvPr/>
        </p:nvGrpSpPr>
        <p:grpSpPr bwMode="auto">
          <a:xfrm>
            <a:off x="2286000" y="3471863"/>
            <a:ext cx="1784350" cy="1352550"/>
            <a:chOff x="990" y="2158"/>
            <a:chExt cx="1358" cy="1030"/>
          </a:xfrm>
        </p:grpSpPr>
        <p:sp>
          <p:nvSpPr>
            <p:cNvPr id="434599" name="Oval 423"/>
            <p:cNvSpPr>
              <a:spLocks noChangeArrowheads="1"/>
            </p:cNvSpPr>
            <p:nvPr/>
          </p:nvSpPr>
          <p:spPr bwMode="gray">
            <a:xfrm>
              <a:off x="1107" y="2158"/>
              <a:ext cx="1022" cy="1030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0392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60392"/>
                    <a:invGamma/>
                  </a:schemeClr>
                </a:gs>
              </a:gsLst>
              <a:lin ang="2700000" scaled="1"/>
            </a:gradFill>
            <a:ln w="57150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  <p:grpSp>
          <p:nvGrpSpPr>
            <p:cNvPr id="23639" name="Group 424"/>
            <p:cNvGrpSpPr>
              <a:grpSpLocks/>
            </p:cNvGrpSpPr>
            <p:nvPr/>
          </p:nvGrpSpPr>
          <p:grpSpPr bwMode="auto">
            <a:xfrm rot="10082854">
              <a:off x="990" y="2907"/>
              <a:ext cx="928" cy="236"/>
              <a:chOff x="2598" y="1026"/>
              <a:chExt cx="957" cy="242"/>
            </a:xfrm>
          </p:grpSpPr>
          <p:grpSp>
            <p:nvGrpSpPr>
              <p:cNvPr id="23687" name="Group 425"/>
              <p:cNvGrpSpPr>
                <a:grpSpLocks/>
              </p:cNvGrpSpPr>
              <p:nvPr/>
            </p:nvGrpSpPr>
            <p:grpSpPr bwMode="auto">
              <a:xfrm rot="-9970459" flipH="1" flipV="1">
                <a:off x="2598" y="1026"/>
                <a:ext cx="957" cy="242"/>
                <a:chOff x="2532" y="1051"/>
                <a:chExt cx="893" cy="246"/>
              </a:xfrm>
            </p:grpSpPr>
            <p:grpSp>
              <p:nvGrpSpPr>
                <p:cNvPr id="23699" name="Group 426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23705" name="AutoShape 427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06" name="AutoShape 428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07" name="AutoShape 429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08" name="AutoShape 430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23700" name="Group 431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23701" name="AutoShape 432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02" name="AutoShape 433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03" name="AutoShape 434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704" name="AutoShape 435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  <p:grpSp>
            <p:nvGrpSpPr>
              <p:cNvPr id="23688" name="Group 436"/>
              <p:cNvGrpSpPr>
                <a:grpSpLocks/>
              </p:cNvGrpSpPr>
              <p:nvPr/>
            </p:nvGrpSpPr>
            <p:grpSpPr bwMode="auto">
              <a:xfrm rot="-9970459" flipH="1" flipV="1">
                <a:off x="2688" y="1056"/>
                <a:ext cx="784" cy="198"/>
                <a:chOff x="2532" y="1051"/>
                <a:chExt cx="893" cy="246"/>
              </a:xfrm>
            </p:grpSpPr>
            <p:grpSp>
              <p:nvGrpSpPr>
                <p:cNvPr id="23689" name="Group 437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23695" name="AutoShape 438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696" name="AutoShape 439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697" name="AutoShape 440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698" name="AutoShape 441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23690" name="Group 442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23691" name="AutoShape 443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692" name="AutoShape 444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693" name="AutoShape 445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694" name="AutoShape 446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</p:grpSp>
        <p:grpSp>
          <p:nvGrpSpPr>
            <p:cNvPr id="23640" name="Group 447"/>
            <p:cNvGrpSpPr>
              <a:grpSpLocks/>
            </p:cNvGrpSpPr>
            <p:nvPr/>
          </p:nvGrpSpPr>
          <p:grpSpPr bwMode="auto">
            <a:xfrm rot="-232145">
              <a:off x="1392" y="2245"/>
              <a:ext cx="956" cy="259"/>
              <a:chOff x="1824" y="2448"/>
              <a:chExt cx="987" cy="266"/>
            </a:xfrm>
          </p:grpSpPr>
          <p:grpSp>
            <p:nvGrpSpPr>
              <p:cNvPr id="23641" name="Group 448"/>
              <p:cNvGrpSpPr>
                <a:grpSpLocks/>
              </p:cNvGrpSpPr>
              <p:nvPr/>
            </p:nvGrpSpPr>
            <p:grpSpPr bwMode="auto">
              <a:xfrm rot="513316">
                <a:off x="1824" y="2448"/>
                <a:ext cx="957" cy="242"/>
                <a:chOff x="2598" y="1026"/>
                <a:chExt cx="957" cy="242"/>
              </a:xfrm>
            </p:grpSpPr>
            <p:grpSp>
              <p:nvGrpSpPr>
                <p:cNvPr id="23665" name="Group 449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598" y="1026"/>
                  <a:ext cx="957" cy="242"/>
                  <a:chOff x="2532" y="1051"/>
                  <a:chExt cx="893" cy="246"/>
                </a:xfrm>
              </p:grpSpPr>
              <p:grpSp>
                <p:nvGrpSpPr>
                  <p:cNvPr id="23677" name="Group 450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23683" name="AutoShape 451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84" name="AutoShape 452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85" name="AutoShape 453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86" name="AutoShape 454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  <p:grpSp>
                <p:nvGrpSpPr>
                  <p:cNvPr id="23678" name="Group 455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23679" name="AutoShape 456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80" name="AutoShape 457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81" name="AutoShape 458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82" name="AutoShape 459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</p:grpSp>
            <p:grpSp>
              <p:nvGrpSpPr>
                <p:cNvPr id="23666" name="Group 460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688" y="1056"/>
                  <a:ext cx="784" cy="198"/>
                  <a:chOff x="2532" y="1051"/>
                  <a:chExt cx="893" cy="246"/>
                </a:xfrm>
              </p:grpSpPr>
              <p:grpSp>
                <p:nvGrpSpPr>
                  <p:cNvPr id="23667" name="Group 461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23673" name="AutoShape 462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74" name="AutoShape 463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75" name="AutoShape 464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76" name="AutoShape 465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  <p:grpSp>
                <p:nvGrpSpPr>
                  <p:cNvPr id="23668" name="Group 466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23669" name="AutoShape 467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70" name="AutoShape 468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71" name="AutoShape 469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72" name="AutoShape 470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</p:grpSp>
          </p:grpSp>
          <p:grpSp>
            <p:nvGrpSpPr>
              <p:cNvPr id="23642" name="Group 471"/>
              <p:cNvGrpSpPr>
                <a:grpSpLocks/>
              </p:cNvGrpSpPr>
              <p:nvPr/>
            </p:nvGrpSpPr>
            <p:grpSpPr bwMode="auto">
              <a:xfrm rot="513316">
                <a:off x="1854" y="2472"/>
                <a:ext cx="957" cy="242"/>
                <a:chOff x="2598" y="1026"/>
                <a:chExt cx="957" cy="242"/>
              </a:xfrm>
            </p:grpSpPr>
            <p:grpSp>
              <p:nvGrpSpPr>
                <p:cNvPr id="23643" name="Group 472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598" y="1026"/>
                  <a:ext cx="957" cy="242"/>
                  <a:chOff x="2532" y="1051"/>
                  <a:chExt cx="893" cy="246"/>
                </a:xfrm>
              </p:grpSpPr>
              <p:grpSp>
                <p:nvGrpSpPr>
                  <p:cNvPr id="23655" name="Group 473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23661" name="AutoShape 474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62" name="AutoShape 475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63" name="AutoShape 476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64" name="AutoShape 477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  <p:grpSp>
                <p:nvGrpSpPr>
                  <p:cNvPr id="23656" name="Group 478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23657" name="AutoShape 479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58" name="AutoShape 480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59" name="AutoShape 481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60" name="AutoShape 482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</p:grpSp>
            <p:grpSp>
              <p:nvGrpSpPr>
                <p:cNvPr id="23644" name="Group 483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688" y="1056"/>
                  <a:ext cx="784" cy="198"/>
                  <a:chOff x="2532" y="1051"/>
                  <a:chExt cx="893" cy="246"/>
                </a:xfrm>
              </p:grpSpPr>
              <p:grpSp>
                <p:nvGrpSpPr>
                  <p:cNvPr id="23645" name="Group 484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23651" name="AutoShape 485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52" name="AutoShape 486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53" name="AutoShape 487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54" name="AutoShape 488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  <p:grpSp>
                <p:nvGrpSpPr>
                  <p:cNvPr id="23646" name="Group 489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23647" name="AutoShape 490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48" name="AutoShape 491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49" name="AutoShape 492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50" name="AutoShape 493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</p:grpSp>
          </p:grpSp>
        </p:grpSp>
      </p:grpSp>
      <p:grpSp>
        <p:nvGrpSpPr>
          <p:cNvPr id="23558" name="Group 494"/>
          <p:cNvGrpSpPr>
            <a:grpSpLocks/>
          </p:cNvGrpSpPr>
          <p:nvPr/>
        </p:nvGrpSpPr>
        <p:grpSpPr bwMode="auto">
          <a:xfrm>
            <a:off x="3951288" y="4999038"/>
            <a:ext cx="1784350" cy="1352550"/>
            <a:chOff x="2163" y="3120"/>
            <a:chExt cx="1358" cy="1030"/>
          </a:xfrm>
        </p:grpSpPr>
        <p:sp>
          <p:nvSpPr>
            <p:cNvPr id="434671" name="Oval 495"/>
            <p:cNvSpPr>
              <a:spLocks noChangeArrowheads="1"/>
            </p:cNvSpPr>
            <p:nvPr/>
          </p:nvSpPr>
          <p:spPr bwMode="ltGray">
            <a:xfrm>
              <a:off x="2280" y="3120"/>
              <a:ext cx="1022" cy="1030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57150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  <p:grpSp>
          <p:nvGrpSpPr>
            <p:cNvPr id="23568" name="Group 496"/>
            <p:cNvGrpSpPr>
              <a:grpSpLocks/>
            </p:cNvGrpSpPr>
            <p:nvPr/>
          </p:nvGrpSpPr>
          <p:grpSpPr bwMode="auto">
            <a:xfrm rot="10082854">
              <a:off x="2163" y="3869"/>
              <a:ext cx="928" cy="236"/>
              <a:chOff x="2598" y="1026"/>
              <a:chExt cx="957" cy="242"/>
            </a:xfrm>
          </p:grpSpPr>
          <p:grpSp>
            <p:nvGrpSpPr>
              <p:cNvPr id="23616" name="Group 497"/>
              <p:cNvGrpSpPr>
                <a:grpSpLocks/>
              </p:cNvGrpSpPr>
              <p:nvPr/>
            </p:nvGrpSpPr>
            <p:grpSpPr bwMode="auto">
              <a:xfrm rot="-9970459" flipH="1" flipV="1">
                <a:off x="2598" y="1026"/>
                <a:ext cx="957" cy="242"/>
                <a:chOff x="2532" y="1051"/>
                <a:chExt cx="893" cy="246"/>
              </a:xfrm>
            </p:grpSpPr>
            <p:grpSp>
              <p:nvGrpSpPr>
                <p:cNvPr id="23628" name="Group 498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23634" name="AutoShape 499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635" name="AutoShape 500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636" name="AutoShape 501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637" name="AutoShape 502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23629" name="Group 503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23630" name="AutoShape 504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631" name="AutoShape 505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632" name="AutoShape 506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633" name="AutoShape 507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  <p:grpSp>
            <p:nvGrpSpPr>
              <p:cNvPr id="23617" name="Group 508"/>
              <p:cNvGrpSpPr>
                <a:grpSpLocks/>
              </p:cNvGrpSpPr>
              <p:nvPr/>
            </p:nvGrpSpPr>
            <p:grpSpPr bwMode="auto">
              <a:xfrm rot="-9970459" flipH="1" flipV="1">
                <a:off x="2688" y="1056"/>
                <a:ext cx="784" cy="198"/>
                <a:chOff x="2532" y="1051"/>
                <a:chExt cx="893" cy="246"/>
              </a:xfrm>
            </p:grpSpPr>
            <p:grpSp>
              <p:nvGrpSpPr>
                <p:cNvPr id="23618" name="Group 509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23624" name="AutoShape 510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625" name="AutoShape 511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626" name="AutoShape 512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627" name="AutoShape 513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  <p:grpSp>
              <p:nvGrpSpPr>
                <p:cNvPr id="23619" name="Group 514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23620" name="AutoShape 515"/>
                  <p:cNvSpPr>
                    <a:spLocks noChangeArrowheads="1"/>
                  </p:cNvSpPr>
                  <p:nvPr/>
                </p:nvSpPr>
                <p:spPr bwMode="lt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621" name="AutoShape 516"/>
                  <p:cNvSpPr>
                    <a:spLocks noChangeArrowheads="1"/>
                  </p:cNvSpPr>
                  <p:nvPr/>
                </p:nvSpPr>
                <p:spPr bwMode="lt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622" name="AutoShape 517"/>
                  <p:cNvSpPr>
                    <a:spLocks noChangeArrowheads="1"/>
                  </p:cNvSpPr>
                  <p:nvPr/>
                </p:nvSpPr>
                <p:spPr bwMode="lt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  <p:sp>
                <p:nvSpPr>
                  <p:cNvPr id="23623" name="AutoShape 518"/>
                  <p:cNvSpPr>
                    <a:spLocks noChangeArrowheads="1"/>
                  </p:cNvSpPr>
                  <p:nvPr/>
                </p:nvSpPr>
                <p:spPr bwMode="lt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s-CL"/>
                  </a:p>
                </p:txBody>
              </p:sp>
            </p:grpSp>
          </p:grpSp>
        </p:grpSp>
        <p:grpSp>
          <p:nvGrpSpPr>
            <p:cNvPr id="23569" name="Group 519"/>
            <p:cNvGrpSpPr>
              <a:grpSpLocks/>
            </p:cNvGrpSpPr>
            <p:nvPr/>
          </p:nvGrpSpPr>
          <p:grpSpPr bwMode="auto">
            <a:xfrm rot="-232145">
              <a:off x="2565" y="3207"/>
              <a:ext cx="956" cy="259"/>
              <a:chOff x="1824" y="2448"/>
              <a:chExt cx="987" cy="266"/>
            </a:xfrm>
          </p:grpSpPr>
          <p:grpSp>
            <p:nvGrpSpPr>
              <p:cNvPr id="23570" name="Group 520"/>
              <p:cNvGrpSpPr>
                <a:grpSpLocks/>
              </p:cNvGrpSpPr>
              <p:nvPr/>
            </p:nvGrpSpPr>
            <p:grpSpPr bwMode="auto">
              <a:xfrm rot="513316">
                <a:off x="1824" y="2448"/>
                <a:ext cx="957" cy="242"/>
                <a:chOff x="2598" y="1026"/>
                <a:chExt cx="957" cy="242"/>
              </a:xfrm>
            </p:grpSpPr>
            <p:grpSp>
              <p:nvGrpSpPr>
                <p:cNvPr id="23594" name="Group 521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598" y="1026"/>
                  <a:ext cx="957" cy="242"/>
                  <a:chOff x="2532" y="1051"/>
                  <a:chExt cx="893" cy="246"/>
                </a:xfrm>
              </p:grpSpPr>
              <p:grpSp>
                <p:nvGrpSpPr>
                  <p:cNvPr id="23606" name="Group 522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23612" name="AutoShape 523"/>
                    <p:cNvSpPr>
                      <a:spLocks noChangeArrowheads="1"/>
                    </p:cNvSpPr>
                    <p:nvPr/>
                  </p:nvSpPr>
                  <p:spPr bwMode="lt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13" name="AutoShape 524"/>
                    <p:cNvSpPr>
                      <a:spLocks noChangeArrowheads="1"/>
                    </p:cNvSpPr>
                    <p:nvPr/>
                  </p:nvSpPr>
                  <p:spPr bwMode="lt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14" name="AutoShape 525"/>
                    <p:cNvSpPr>
                      <a:spLocks noChangeArrowheads="1"/>
                    </p:cNvSpPr>
                    <p:nvPr/>
                  </p:nvSpPr>
                  <p:spPr bwMode="lt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15" name="AutoShape 526"/>
                    <p:cNvSpPr>
                      <a:spLocks noChangeArrowheads="1"/>
                    </p:cNvSpPr>
                    <p:nvPr/>
                  </p:nvSpPr>
                  <p:spPr bwMode="lt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  <p:grpSp>
                <p:nvGrpSpPr>
                  <p:cNvPr id="23607" name="Group 527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23608" name="AutoShape 528"/>
                    <p:cNvSpPr>
                      <a:spLocks noChangeArrowheads="1"/>
                    </p:cNvSpPr>
                    <p:nvPr/>
                  </p:nvSpPr>
                  <p:spPr bwMode="lt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09" name="AutoShape 529"/>
                    <p:cNvSpPr>
                      <a:spLocks noChangeArrowheads="1"/>
                    </p:cNvSpPr>
                    <p:nvPr/>
                  </p:nvSpPr>
                  <p:spPr bwMode="lt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10" name="AutoShape 530"/>
                    <p:cNvSpPr>
                      <a:spLocks noChangeArrowheads="1"/>
                    </p:cNvSpPr>
                    <p:nvPr/>
                  </p:nvSpPr>
                  <p:spPr bwMode="lt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11" name="AutoShape 531"/>
                    <p:cNvSpPr>
                      <a:spLocks noChangeArrowheads="1"/>
                    </p:cNvSpPr>
                    <p:nvPr/>
                  </p:nvSpPr>
                  <p:spPr bwMode="lt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</p:grpSp>
            <p:grpSp>
              <p:nvGrpSpPr>
                <p:cNvPr id="23595" name="Group 532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688" y="1056"/>
                  <a:ext cx="784" cy="198"/>
                  <a:chOff x="2532" y="1051"/>
                  <a:chExt cx="893" cy="246"/>
                </a:xfrm>
              </p:grpSpPr>
              <p:grpSp>
                <p:nvGrpSpPr>
                  <p:cNvPr id="23596" name="Group 533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23602" name="AutoShape 534"/>
                    <p:cNvSpPr>
                      <a:spLocks noChangeArrowheads="1"/>
                    </p:cNvSpPr>
                    <p:nvPr/>
                  </p:nvSpPr>
                  <p:spPr bwMode="lt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03" name="AutoShape 535"/>
                    <p:cNvSpPr>
                      <a:spLocks noChangeArrowheads="1"/>
                    </p:cNvSpPr>
                    <p:nvPr/>
                  </p:nvSpPr>
                  <p:spPr bwMode="lt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04" name="AutoShape 536"/>
                    <p:cNvSpPr>
                      <a:spLocks noChangeArrowheads="1"/>
                    </p:cNvSpPr>
                    <p:nvPr/>
                  </p:nvSpPr>
                  <p:spPr bwMode="lt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05" name="AutoShape 537"/>
                    <p:cNvSpPr>
                      <a:spLocks noChangeArrowheads="1"/>
                    </p:cNvSpPr>
                    <p:nvPr/>
                  </p:nvSpPr>
                  <p:spPr bwMode="lt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  <p:grpSp>
                <p:nvGrpSpPr>
                  <p:cNvPr id="23597" name="Group 538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23598" name="AutoShape 539"/>
                    <p:cNvSpPr>
                      <a:spLocks noChangeArrowheads="1"/>
                    </p:cNvSpPr>
                    <p:nvPr/>
                  </p:nvSpPr>
                  <p:spPr bwMode="lt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599" name="AutoShape 540"/>
                    <p:cNvSpPr>
                      <a:spLocks noChangeArrowheads="1"/>
                    </p:cNvSpPr>
                    <p:nvPr/>
                  </p:nvSpPr>
                  <p:spPr bwMode="lt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00" name="AutoShape 541"/>
                    <p:cNvSpPr>
                      <a:spLocks noChangeArrowheads="1"/>
                    </p:cNvSpPr>
                    <p:nvPr/>
                  </p:nvSpPr>
                  <p:spPr bwMode="lt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601" name="AutoShape 542"/>
                    <p:cNvSpPr>
                      <a:spLocks noChangeArrowheads="1"/>
                    </p:cNvSpPr>
                    <p:nvPr/>
                  </p:nvSpPr>
                  <p:spPr bwMode="lt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22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</p:grpSp>
          </p:grpSp>
          <p:grpSp>
            <p:nvGrpSpPr>
              <p:cNvPr id="23571" name="Group 543"/>
              <p:cNvGrpSpPr>
                <a:grpSpLocks/>
              </p:cNvGrpSpPr>
              <p:nvPr/>
            </p:nvGrpSpPr>
            <p:grpSpPr bwMode="auto">
              <a:xfrm rot="513316">
                <a:off x="1854" y="2472"/>
                <a:ext cx="957" cy="242"/>
                <a:chOff x="2598" y="1026"/>
                <a:chExt cx="957" cy="242"/>
              </a:xfrm>
            </p:grpSpPr>
            <p:grpSp>
              <p:nvGrpSpPr>
                <p:cNvPr id="23572" name="Group 544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598" y="1026"/>
                  <a:ext cx="957" cy="242"/>
                  <a:chOff x="2532" y="1051"/>
                  <a:chExt cx="893" cy="246"/>
                </a:xfrm>
              </p:grpSpPr>
              <p:grpSp>
                <p:nvGrpSpPr>
                  <p:cNvPr id="23584" name="Group 545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23590" name="AutoShape 546"/>
                    <p:cNvSpPr>
                      <a:spLocks noChangeArrowheads="1"/>
                    </p:cNvSpPr>
                    <p:nvPr/>
                  </p:nvSpPr>
                  <p:spPr bwMode="lt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591" name="AutoShape 547"/>
                    <p:cNvSpPr>
                      <a:spLocks noChangeArrowheads="1"/>
                    </p:cNvSpPr>
                    <p:nvPr/>
                  </p:nvSpPr>
                  <p:spPr bwMode="lt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592" name="AutoShape 548"/>
                    <p:cNvSpPr>
                      <a:spLocks noChangeArrowheads="1"/>
                    </p:cNvSpPr>
                    <p:nvPr/>
                  </p:nvSpPr>
                  <p:spPr bwMode="lt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593" name="AutoShape 549"/>
                    <p:cNvSpPr>
                      <a:spLocks noChangeArrowheads="1"/>
                    </p:cNvSpPr>
                    <p:nvPr/>
                  </p:nvSpPr>
                  <p:spPr bwMode="lt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  <p:grpSp>
                <p:nvGrpSpPr>
                  <p:cNvPr id="23585" name="Group 550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23586" name="AutoShape 551"/>
                    <p:cNvSpPr>
                      <a:spLocks noChangeArrowheads="1"/>
                    </p:cNvSpPr>
                    <p:nvPr/>
                  </p:nvSpPr>
                  <p:spPr bwMode="lt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587" name="AutoShape 552"/>
                    <p:cNvSpPr>
                      <a:spLocks noChangeArrowheads="1"/>
                    </p:cNvSpPr>
                    <p:nvPr/>
                  </p:nvSpPr>
                  <p:spPr bwMode="lt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588" name="AutoShape 553"/>
                    <p:cNvSpPr>
                      <a:spLocks noChangeArrowheads="1"/>
                    </p:cNvSpPr>
                    <p:nvPr/>
                  </p:nvSpPr>
                  <p:spPr bwMode="lt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589" name="AutoShape 554"/>
                    <p:cNvSpPr>
                      <a:spLocks noChangeArrowheads="1"/>
                    </p:cNvSpPr>
                    <p:nvPr/>
                  </p:nvSpPr>
                  <p:spPr bwMode="lt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</p:grpSp>
            <p:grpSp>
              <p:nvGrpSpPr>
                <p:cNvPr id="23573" name="Group 555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688" y="1056"/>
                  <a:ext cx="784" cy="198"/>
                  <a:chOff x="2532" y="1051"/>
                  <a:chExt cx="893" cy="246"/>
                </a:xfrm>
              </p:grpSpPr>
              <p:grpSp>
                <p:nvGrpSpPr>
                  <p:cNvPr id="23574" name="Group 556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23580" name="AutoShape 557"/>
                    <p:cNvSpPr>
                      <a:spLocks noChangeArrowheads="1"/>
                    </p:cNvSpPr>
                    <p:nvPr/>
                  </p:nvSpPr>
                  <p:spPr bwMode="lt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581" name="AutoShape 558"/>
                    <p:cNvSpPr>
                      <a:spLocks noChangeArrowheads="1"/>
                    </p:cNvSpPr>
                    <p:nvPr/>
                  </p:nvSpPr>
                  <p:spPr bwMode="lt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582" name="AutoShape 559"/>
                    <p:cNvSpPr>
                      <a:spLocks noChangeArrowheads="1"/>
                    </p:cNvSpPr>
                    <p:nvPr/>
                  </p:nvSpPr>
                  <p:spPr bwMode="lt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583" name="AutoShape 560"/>
                    <p:cNvSpPr>
                      <a:spLocks noChangeArrowheads="1"/>
                    </p:cNvSpPr>
                    <p:nvPr/>
                  </p:nvSpPr>
                  <p:spPr bwMode="lt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  <p:grpSp>
                <p:nvGrpSpPr>
                  <p:cNvPr id="23575" name="Group 561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23576" name="AutoShape 562"/>
                    <p:cNvSpPr>
                      <a:spLocks noChangeArrowheads="1"/>
                    </p:cNvSpPr>
                    <p:nvPr/>
                  </p:nvSpPr>
                  <p:spPr bwMode="lt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577" name="AutoShape 563"/>
                    <p:cNvSpPr>
                      <a:spLocks noChangeArrowheads="1"/>
                    </p:cNvSpPr>
                    <p:nvPr/>
                  </p:nvSpPr>
                  <p:spPr bwMode="lt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578" name="AutoShape 564"/>
                    <p:cNvSpPr>
                      <a:spLocks noChangeArrowheads="1"/>
                    </p:cNvSpPr>
                    <p:nvPr/>
                  </p:nvSpPr>
                  <p:spPr bwMode="lt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  <p:sp>
                  <p:nvSpPr>
                    <p:cNvPr id="23579" name="AutoShape 565"/>
                    <p:cNvSpPr>
                      <a:spLocks noChangeArrowheads="1"/>
                    </p:cNvSpPr>
                    <p:nvPr/>
                  </p:nvSpPr>
                  <p:spPr bwMode="lt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961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s-CL"/>
                    </a:p>
                  </p:txBody>
                </p:sp>
              </p:grpSp>
            </p:grpSp>
          </p:grpSp>
        </p:grpSp>
      </p:grpSp>
      <p:sp>
        <p:nvSpPr>
          <p:cNvPr id="434742" name="Rectangle 566"/>
          <p:cNvSpPr>
            <a:spLocks noChangeArrowheads="1"/>
          </p:cNvSpPr>
          <p:nvPr/>
        </p:nvSpPr>
        <p:spPr bwMode="auto">
          <a:xfrm>
            <a:off x="4100513" y="5402263"/>
            <a:ext cx="1403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080808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CL" dirty="0">
                <a:solidFill>
                  <a:srgbClr val="FEFEFE"/>
                </a:solidFill>
              </a:rPr>
              <a:t>Liquidador</a:t>
            </a:r>
          </a:p>
        </p:txBody>
      </p:sp>
      <p:sp>
        <p:nvSpPr>
          <p:cNvPr id="434743" name="Rectangle 567"/>
          <p:cNvSpPr>
            <a:spLocks noChangeArrowheads="1"/>
          </p:cNvSpPr>
          <p:nvPr/>
        </p:nvSpPr>
        <p:spPr bwMode="auto">
          <a:xfrm>
            <a:off x="2357438" y="3919538"/>
            <a:ext cx="15065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080808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CL">
                <a:solidFill>
                  <a:srgbClr val="FEFEFE"/>
                </a:solidFill>
              </a:rPr>
              <a:t>Asegurador</a:t>
            </a:r>
          </a:p>
        </p:txBody>
      </p:sp>
      <p:sp>
        <p:nvSpPr>
          <p:cNvPr id="434744" name="Rectangle 568"/>
          <p:cNvSpPr>
            <a:spLocks noChangeArrowheads="1"/>
          </p:cNvSpPr>
          <p:nvPr/>
        </p:nvSpPr>
        <p:spPr bwMode="auto">
          <a:xfrm>
            <a:off x="4048125" y="2522538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080808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srgbClr val="FEFEFE"/>
                </a:solidFill>
              </a:rPr>
              <a:t>S.V.S.</a:t>
            </a:r>
          </a:p>
        </p:txBody>
      </p:sp>
      <p:sp>
        <p:nvSpPr>
          <p:cNvPr id="434745" name="Rectangle 569"/>
          <p:cNvSpPr>
            <a:spLocks noChangeArrowheads="1"/>
          </p:cNvSpPr>
          <p:nvPr/>
        </p:nvSpPr>
        <p:spPr bwMode="auto">
          <a:xfrm>
            <a:off x="5584825" y="3944938"/>
            <a:ext cx="1443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080808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CL">
                <a:solidFill>
                  <a:srgbClr val="FEFEFE"/>
                </a:solidFill>
              </a:rPr>
              <a:t>Asegurado</a:t>
            </a:r>
          </a:p>
        </p:txBody>
      </p:sp>
      <p:sp>
        <p:nvSpPr>
          <p:cNvPr id="23563" name="Text Box 570"/>
          <p:cNvSpPr txBox="1">
            <a:spLocks noChangeArrowheads="1"/>
          </p:cNvSpPr>
          <p:nvPr/>
        </p:nvSpPr>
        <p:spPr bwMode="gray">
          <a:xfrm>
            <a:off x="6721475" y="3895725"/>
            <a:ext cx="2422525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CL" sz="1600">
                <a:solidFill>
                  <a:srgbClr val="020202"/>
                </a:solidFill>
              </a:rPr>
              <a:t>Solicitar resultados</a:t>
            </a:r>
          </a:p>
          <a:p>
            <a:pPr algn="ctr" eaLnBrk="0" hangingPunct="0"/>
            <a:r>
              <a:rPr lang="es-CL" sz="1600">
                <a:solidFill>
                  <a:srgbClr val="020202"/>
                </a:solidFill>
              </a:rPr>
              <a:t>rápidos y efectivos</a:t>
            </a:r>
          </a:p>
        </p:txBody>
      </p:sp>
      <p:sp>
        <p:nvSpPr>
          <p:cNvPr id="23564" name="Rectangle 572"/>
          <p:cNvSpPr>
            <a:spLocks noChangeArrowheads="1"/>
          </p:cNvSpPr>
          <p:nvPr/>
        </p:nvSpPr>
        <p:spPr bwMode="auto">
          <a:xfrm>
            <a:off x="825500" y="3576638"/>
            <a:ext cx="15240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rgbClr val="FFFF66"/>
              </a:buClr>
              <a:buFont typeface="Wingdings" pitchFamily="2" charset="2"/>
              <a:buNone/>
            </a:pPr>
            <a:r>
              <a:rPr lang="es-CL" sz="1600">
                <a:solidFill>
                  <a:srgbClr val="010101"/>
                </a:solidFill>
              </a:rPr>
              <a:t>Proveer información y coordinarse / liquidador</a:t>
            </a:r>
          </a:p>
        </p:txBody>
      </p:sp>
      <p:sp>
        <p:nvSpPr>
          <p:cNvPr id="23565" name="Rectangle 573"/>
          <p:cNvSpPr>
            <a:spLocks noChangeArrowheads="1"/>
          </p:cNvSpPr>
          <p:nvPr/>
        </p:nvSpPr>
        <p:spPr bwMode="auto">
          <a:xfrm>
            <a:off x="4027488" y="1430338"/>
            <a:ext cx="15240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rgbClr val="FFFF66"/>
              </a:buClr>
              <a:buFont typeface="Wingdings" pitchFamily="2" charset="2"/>
              <a:buNone/>
            </a:pPr>
            <a:r>
              <a:rPr lang="es-CL" sz="1600">
                <a:solidFill>
                  <a:srgbClr val="010101"/>
                </a:solidFill>
              </a:rPr>
              <a:t>Fiscalizar y orientar</a:t>
            </a:r>
          </a:p>
        </p:txBody>
      </p:sp>
      <p:sp>
        <p:nvSpPr>
          <p:cNvPr id="23566" name="Rectangle 576"/>
          <p:cNvSpPr>
            <a:spLocks noChangeArrowheads="1"/>
          </p:cNvSpPr>
          <p:nvPr/>
        </p:nvSpPr>
        <p:spPr bwMode="auto">
          <a:xfrm>
            <a:off x="3663950" y="6273800"/>
            <a:ext cx="2127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rgbClr val="FFFF66"/>
              </a:buClr>
              <a:buFont typeface="Wingdings" pitchFamily="2" charset="2"/>
              <a:buNone/>
            </a:pPr>
            <a:r>
              <a:rPr lang="es-CL" sz="1600">
                <a:solidFill>
                  <a:srgbClr val="010101"/>
                </a:solidFill>
              </a:rPr>
              <a:t>Aplicar procesos eficientes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5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z="2800" smtClean="0"/>
              <a:t>Siniestros habitacionales e industriales-comerciales: dos caminos paralelos</a:t>
            </a:r>
          </a:p>
        </p:txBody>
      </p:sp>
      <p:sp>
        <p:nvSpPr>
          <p:cNvPr id="428286" name="AutoShape 254"/>
          <p:cNvSpPr>
            <a:spLocks noChangeArrowheads="1"/>
          </p:cNvSpPr>
          <p:nvPr/>
        </p:nvSpPr>
        <p:spPr bwMode="ltGray">
          <a:xfrm>
            <a:off x="5221288" y="1897063"/>
            <a:ext cx="3524250" cy="3524250"/>
          </a:xfrm>
          <a:prstGeom prst="roundRect">
            <a:avLst>
              <a:gd name="adj" fmla="val 4134"/>
            </a:avLst>
          </a:prstGeom>
          <a:gradFill rotWithShape="1">
            <a:gsLst>
              <a:gs pos="0">
                <a:schemeClr val="accent1">
                  <a:gamma/>
                  <a:shade val="69804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12700" algn="ctr">
            <a:noFill/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428287" name="AutoShape 255"/>
          <p:cNvSpPr>
            <a:spLocks noChangeArrowheads="1"/>
          </p:cNvSpPr>
          <p:nvPr/>
        </p:nvSpPr>
        <p:spPr bwMode="ltGray">
          <a:xfrm>
            <a:off x="1536700" y="1885950"/>
            <a:ext cx="3352800" cy="3535363"/>
          </a:xfrm>
          <a:prstGeom prst="roundRect">
            <a:avLst>
              <a:gd name="adj" fmla="val 4134"/>
            </a:avLst>
          </a:prstGeom>
          <a:gradFill rotWithShape="1">
            <a:gsLst>
              <a:gs pos="0">
                <a:schemeClr val="folHlink">
                  <a:gamma/>
                  <a:shade val="69804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69804"/>
                  <a:invGamma/>
                </a:schemeClr>
              </a:gs>
            </a:gsLst>
            <a:lin ang="5400000" scaled="1"/>
          </a:gradFill>
          <a:ln w="12700" algn="ctr">
            <a:noFill/>
            <a:round/>
            <a:headEnd/>
            <a:tailEnd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s-CL"/>
          </a:p>
        </p:txBody>
      </p:sp>
      <p:grpSp>
        <p:nvGrpSpPr>
          <p:cNvPr id="1030" name="Group 256"/>
          <p:cNvGrpSpPr>
            <a:grpSpLocks/>
          </p:cNvGrpSpPr>
          <p:nvPr/>
        </p:nvGrpSpPr>
        <p:grpSpPr bwMode="auto">
          <a:xfrm>
            <a:off x="5365750" y="1631950"/>
            <a:ext cx="3232150" cy="527050"/>
            <a:chOff x="3166" y="618"/>
            <a:chExt cx="2042" cy="363"/>
          </a:xfrm>
        </p:grpSpPr>
        <p:sp>
          <p:nvSpPr>
            <p:cNvPr id="1046" name="AutoShape 257"/>
            <p:cNvSpPr>
              <a:spLocks noChangeArrowheads="1"/>
            </p:cNvSpPr>
            <p:nvPr/>
          </p:nvSpPr>
          <p:spPr bwMode="ltGray">
            <a:xfrm>
              <a:off x="3166" y="618"/>
              <a:ext cx="2042" cy="363"/>
            </a:xfrm>
            <a:prstGeom prst="roundRect">
              <a:avLst>
                <a:gd name="adj" fmla="val 17509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CL"/>
            </a:p>
          </p:txBody>
        </p:sp>
        <p:sp>
          <p:nvSpPr>
            <p:cNvPr id="428290" name="AutoShape 258"/>
            <p:cNvSpPr>
              <a:spLocks noChangeArrowheads="1"/>
            </p:cNvSpPr>
            <p:nvPr/>
          </p:nvSpPr>
          <p:spPr bwMode="ltGray">
            <a:xfrm>
              <a:off x="3178" y="878"/>
              <a:ext cx="2007" cy="8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3333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  <p:sp>
          <p:nvSpPr>
            <p:cNvPr id="428291" name="AutoShape 259"/>
            <p:cNvSpPr>
              <a:spLocks noChangeArrowheads="1"/>
            </p:cNvSpPr>
            <p:nvPr/>
          </p:nvSpPr>
          <p:spPr bwMode="ltGray">
            <a:xfrm>
              <a:off x="3178" y="629"/>
              <a:ext cx="2007" cy="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>
                    <a:gamma/>
                    <a:tint val="24314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</p:grpSp>
      <p:grpSp>
        <p:nvGrpSpPr>
          <p:cNvPr id="1031" name="Group 260"/>
          <p:cNvGrpSpPr>
            <a:grpSpLocks/>
          </p:cNvGrpSpPr>
          <p:nvPr/>
        </p:nvGrpSpPr>
        <p:grpSpPr bwMode="auto">
          <a:xfrm>
            <a:off x="1625600" y="1624013"/>
            <a:ext cx="3208338" cy="527050"/>
            <a:chOff x="497" y="1093"/>
            <a:chExt cx="2042" cy="363"/>
          </a:xfrm>
        </p:grpSpPr>
        <p:sp>
          <p:nvSpPr>
            <p:cNvPr id="1043" name="AutoShape 261"/>
            <p:cNvSpPr>
              <a:spLocks noChangeArrowheads="1"/>
            </p:cNvSpPr>
            <p:nvPr/>
          </p:nvSpPr>
          <p:spPr bwMode="gray">
            <a:xfrm>
              <a:off x="497" y="1093"/>
              <a:ext cx="2042" cy="363"/>
            </a:xfrm>
            <a:prstGeom prst="roundRect">
              <a:avLst>
                <a:gd name="adj" fmla="val 17509"/>
              </a:avLst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CL"/>
            </a:p>
          </p:txBody>
        </p:sp>
        <p:sp>
          <p:nvSpPr>
            <p:cNvPr id="1044" name="AutoShape 262"/>
            <p:cNvSpPr>
              <a:spLocks noChangeArrowheads="1"/>
            </p:cNvSpPr>
            <p:nvPr/>
          </p:nvSpPr>
          <p:spPr bwMode="gray">
            <a:xfrm>
              <a:off x="509" y="1353"/>
              <a:ext cx="2007" cy="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9B14F">
                    <a:alpha val="0"/>
                  </a:srgbClr>
                </a:gs>
                <a:gs pos="100000">
                  <a:srgbClr val="C8DFB7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CL"/>
            </a:p>
          </p:txBody>
        </p:sp>
        <p:sp>
          <p:nvSpPr>
            <p:cNvPr id="1045" name="AutoShape 263"/>
            <p:cNvSpPr>
              <a:spLocks noChangeArrowheads="1"/>
            </p:cNvSpPr>
            <p:nvPr/>
          </p:nvSpPr>
          <p:spPr bwMode="gray">
            <a:xfrm>
              <a:off x="509" y="1104"/>
              <a:ext cx="2007" cy="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2E5C4"/>
                </a:gs>
                <a:gs pos="100000">
                  <a:srgbClr val="79B14F">
                    <a:alpha val="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CL"/>
            </a:p>
          </p:txBody>
        </p:sp>
      </p:grpSp>
      <p:sp>
        <p:nvSpPr>
          <p:cNvPr id="1032" name="Text Box 264"/>
          <p:cNvSpPr txBox="1">
            <a:spLocks noChangeArrowheads="1"/>
          </p:cNvSpPr>
          <p:nvPr/>
        </p:nvSpPr>
        <p:spPr bwMode="white">
          <a:xfrm>
            <a:off x="1454150" y="1639888"/>
            <a:ext cx="34925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2000">
                <a:solidFill>
                  <a:srgbClr val="FEFFFF"/>
                </a:solidFill>
              </a:rPr>
              <a:t>Cantidad vs/ monto</a:t>
            </a:r>
          </a:p>
        </p:txBody>
      </p:sp>
      <p:sp>
        <p:nvSpPr>
          <p:cNvPr id="1033" name="Text Box 265"/>
          <p:cNvSpPr txBox="1">
            <a:spLocks noChangeArrowheads="1"/>
          </p:cNvSpPr>
          <p:nvPr/>
        </p:nvSpPr>
        <p:spPr bwMode="white">
          <a:xfrm>
            <a:off x="5519738" y="1639888"/>
            <a:ext cx="2716212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sz="2000">
                <a:solidFill>
                  <a:srgbClr val="FEFFFF"/>
                </a:solidFill>
              </a:rPr>
              <a:t>Características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431925" y="2152650"/>
          <a:ext cx="3460750" cy="3363913"/>
        </p:xfrm>
        <a:graphic>
          <a:graphicData uri="http://schemas.openxmlformats.org/presentationml/2006/ole">
            <p:oleObj spid="_x0000_s1026" name="Gráfico" r:id="rId3" imgW="4152895" imgH="4067105" progId="MSGraph.Chart.8">
              <p:embed followColorScheme="full"/>
            </p:oleObj>
          </a:graphicData>
        </a:graphic>
      </p:graphicFrame>
      <p:sp>
        <p:nvSpPr>
          <p:cNvPr id="1034" name="Line 269"/>
          <p:cNvSpPr>
            <a:spLocks noChangeShapeType="1"/>
          </p:cNvSpPr>
          <p:nvPr/>
        </p:nvSpPr>
        <p:spPr bwMode="gray">
          <a:xfrm>
            <a:off x="5526088" y="2246313"/>
            <a:ext cx="0" cy="2946400"/>
          </a:xfrm>
          <a:prstGeom prst="line">
            <a:avLst/>
          </a:prstGeom>
          <a:noFill/>
          <a:ln w="12700">
            <a:solidFill>
              <a:srgbClr val="FEFFFF">
                <a:alpha val="50195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35" name="Group 270"/>
          <p:cNvGrpSpPr>
            <a:grpSpLocks/>
          </p:cNvGrpSpPr>
          <p:nvPr/>
        </p:nvGrpSpPr>
        <p:grpSpPr bwMode="auto">
          <a:xfrm>
            <a:off x="5449888" y="2443163"/>
            <a:ext cx="153987" cy="152400"/>
            <a:chOff x="2928" y="2208"/>
            <a:chExt cx="262" cy="262"/>
          </a:xfrm>
        </p:grpSpPr>
        <p:sp>
          <p:nvSpPr>
            <p:cNvPr id="428303" name="Oval 271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  <p:sp>
          <p:nvSpPr>
            <p:cNvPr id="1042" name="Oval 272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rgbClr val="686620"/>
                </a:gs>
                <a:gs pos="100000">
                  <a:srgbClr val="9F9E71"/>
                </a:gs>
              </a:gsLst>
              <a:lin ang="270000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CL"/>
            </a:p>
          </p:txBody>
        </p:sp>
      </p:grpSp>
      <p:grpSp>
        <p:nvGrpSpPr>
          <p:cNvPr id="1036" name="Group 276"/>
          <p:cNvGrpSpPr>
            <a:grpSpLocks/>
          </p:cNvGrpSpPr>
          <p:nvPr/>
        </p:nvGrpSpPr>
        <p:grpSpPr bwMode="auto">
          <a:xfrm>
            <a:off x="5462588" y="4195763"/>
            <a:ext cx="153987" cy="153987"/>
            <a:chOff x="2928" y="2208"/>
            <a:chExt cx="262" cy="262"/>
          </a:xfrm>
        </p:grpSpPr>
        <p:sp>
          <p:nvSpPr>
            <p:cNvPr id="428309" name="Oval 277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  <p:sp>
          <p:nvSpPr>
            <p:cNvPr id="1040" name="Oval 278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rgbClr val="686620"/>
                </a:gs>
                <a:gs pos="100000">
                  <a:srgbClr val="9F9E71"/>
                </a:gs>
              </a:gsLst>
              <a:lin ang="270000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CL"/>
            </a:p>
          </p:txBody>
        </p:sp>
      </p:grpSp>
      <p:sp>
        <p:nvSpPr>
          <p:cNvPr id="1037" name="Rectangle 279"/>
          <p:cNvSpPr>
            <a:spLocks noChangeArrowheads="1"/>
          </p:cNvSpPr>
          <p:nvPr/>
        </p:nvSpPr>
        <p:spPr bwMode="auto">
          <a:xfrm>
            <a:off x="5572125" y="2336800"/>
            <a:ext cx="235267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s-CL">
                <a:solidFill>
                  <a:srgbClr val="FFFF99"/>
                </a:solidFill>
              </a:rPr>
              <a:t>Casa-habitación:</a:t>
            </a:r>
          </a:p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s-CL" sz="1400">
                <a:solidFill>
                  <a:srgbClr val="FFFF99"/>
                </a:solidFill>
              </a:rPr>
              <a:t>-Representa el 95% del </a:t>
            </a:r>
          </a:p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s-CL" sz="1400">
                <a:solidFill>
                  <a:srgbClr val="FFFF99"/>
                </a:solidFill>
              </a:rPr>
              <a:t>  volumen total</a:t>
            </a:r>
          </a:p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s-CL" sz="1400">
                <a:solidFill>
                  <a:srgbClr val="FFFF99"/>
                </a:solidFill>
              </a:rPr>
              <a:t>-Casos de gran atención</a:t>
            </a:r>
          </a:p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s-CL" sz="1400">
                <a:solidFill>
                  <a:srgbClr val="FFFF99"/>
                </a:solidFill>
              </a:rPr>
              <a:t> mediática</a:t>
            </a:r>
          </a:p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s-CL" sz="1400">
                <a:solidFill>
                  <a:srgbClr val="FFFF99"/>
                </a:solidFill>
              </a:rPr>
              <a:t>-Prioridad de la autoridad</a:t>
            </a:r>
          </a:p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endParaRPr lang="es-CL">
              <a:solidFill>
                <a:srgbClr val="FFFF99"/>
              </a:solidFill>
            </a:endParaRPr>
          </a:p>
        </p:txBody>
      </p:sp>
      <p:sp>
        <p:nvSpPr>
          <p:cNvPr id="1038" name="Rectangle 281"/>
          <p:cNvSpPr>
            <a:spLocks noChangeArrowheads="1"/>
          </p:cNvSpPr>
          <p:nvPr/>
        </p:nvSpPr>
        <p:spPr bwMode="auto">
          <a:xfrm>
            <a:off x="5522913" y="4067175"/>
            <a:ext cx="3030537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s-CL">
                <a:solidFill>
                  <a:srgbClr val="FFFF99"/>
                </a:solidFill>
              </a:rPr>
              <a:t> Industriales-comerciales:</a:t>
            </a:r>
          </a:p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s-CL" sz="1400">
                <a:solidFill>
                  <a:srgbClr val="FFFF99"/>
                </a:solidFill>
              </a:rPr>
              <a:t>-De mayor duración</a:t>
            </a:r>
          </a:p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s-CL" sz="1400">
                <a:solidFill>
                  <a:srgbClr val="FFFF99"/>
                </a:solidFill>
              </a:rPr>
              <a:t>-Pérdidas más relevantes</a:t>
            </a:r>
          </a:p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s-CL" sz="1400">
                <a:solidFill>
                  <a:srgbClr val="FFFF99"/>
                </a:solidFill>
              </a:rPr>
              <a:t>-Asegurados con más </a:t>
            </a:r>
          </a:p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s-CL" sz="1400">
                <a:solidFill>
                  <a:srgbClr val="FFFF99"/>
                </a:solidFill>
              </a:rPr>
              <a:t>  experiencia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5" name="Group 32"/>
          <p:cNvGrpSpPr>
            <a:grpSpLocks/>
          </p:cNvGrpSpPr>
          <p:nvPr/>
        </p:nvGrpSpPr>
        <p:grpSpPr bwMode="auto">
          <a:xfrm>
            <a:off x="6391275" y="1320800"/>
            <a:ext cx="2170113" cy="754063"/>
            <a:chOff x="3838" y="1442"/>
            <a:chExt cx="1489" cy="2054"/>
          </a:xfrm>
        </p:grpSpPr>
        <p:sp>
          <p:nvSpPr>
            <p:cNvPr id="26656" name="AutoShape 28"/>
            <p:cNvSpPr>
              <a:spLocks noChangeArrowheads="1"/>
            </p:cNvSpPr>
            <p:nvPr/>
          </p:nvSpPr>
          <p:spPr bwMode="gray">
            <a:xfrm>
              <a:off x="3840" y="1442"/>
              <a:ext cx="1487" cy="2054"/>
            </a:xfrm>
            <a:prstGeom prst="roundRect">
              <a:avLst>
                <a:gd name="adj" fmla="val 12574"/>
              </a:avLst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CL"/>
            </a:p>
          </p:txBody>
        </p:sp>
        <p:sp>
          <p:nvSpPr>
            <p:cNvPr id="34" name="AutoShape 29"/>
            <p:cNvSpPr>
              <a:spLocks noChangeArrowheads="1"/>
            </p:cNvSpPr>
            <p:nvPr/>
          </p:nvSpPr>
          <p:spPr bwMode="gray">
            <a:xfrm>
              <a:off x="3838" y="2964"/>
              <a:ext cx="1481" cy="528"/>
            </a:xfrm>
            <a:prstGeom prst="roundRect">
              <a:avLst>
                <a:gd name="adj" fmla="val 32134"/>
              </a:avLst>
            </a:prstGeom>
            <a:gradFill rotWithShape="1">
              <a:gsLst>
                <a:gs pos="0">
                  <a:schemeClr val="folHlink">
                    <a:alpha val="0"/>
                  </a:schemeClr>
                </a:gs>
                <a:gs pos="100000">
                  <a:schemeClr val="folHlink">
                    <a:gamma/>
                    <a:tint val="41176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  <p:sp>
          <p:nvSpPr>
            <p:cNvPr id="35" name="AutoShape 30"/>
            <p:cNvSpPr>
              <a:spLocks noChangeArrowheads="1"/>
            </p:cNvSpPr>
            <p:nvPr/>
          </p:nvSpPr>
          <p:spPr bwMode="gray">
            <a:xfrm>
              <a:off x="3851" y="1446"/>
              <a:ext cx="1462" cy="532"/>
            </a:xfrm>
            <a:prstGeom prst="roundRect">
              <a:avLst>
                <a:gd name="adj" fmla="val 31319"/>
              </a:avLst>
            </a:prstGeom>
            <a:gradFill rotWithShape="1">
              <a:gsLst>
                <a:gs pos="0">
                  <a:schemeClr val="folHlink">
                    <a:gamma/>
                    <a:tint val="33333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</p:grpSp>
      <p:grpSp>
        <p:nvGrpSpPr>
          <p:cNvPr id="26626" name="Group 31"/>
          <p:cNvGrpSpPr>
            <a:grpSpLocks/>
          </p:cNvGrpSpPr>
          <p:nvPr/>
        </p:nvGrpSpPr>
        <p:grpSpPr bwMode="auto">
          <a:xfrm>
            <a:off x="4054475" y="1538288"/>
            <a:ext cx="2170113" cy="885825"/>
            <a:chOff x="2234" y="1634"/>
            <a:chExt cx="1489" cy="1862"/>
          </a:xfrm>
        </p:grpSpPr>
        <p:sp>
          <p:nvSpPr>
            <p:cNvPr id="26653" name="AutoShape 24"/>
            <p:cNvSpPr>
              <a:spLocks noChangeArrowheads="1"/>
            </p:cNvSpPr>
            <p:nvPr/>
          </p:nvSpPr>
          <p:spPr bwMode="gray">
            <a:xfrm>
              <a:off x="2236" y="1634"/>
              <a:ext cx="1487" cy="1862"/>
            </a:xfrm>
            <a:prstGeom prst="roundRect">
              <a:avLst>
                <a:gd name="adj" fmla="val 12574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CL"/>
            </a:p>
          </p:txBody>
        </p:sp>
        <p:sp>
          <p:nvSpPr>
            <p:cNvPr id="30" name="AutoShape 25"/>
            <p:cNvSpPr>
              <a:spLocks noChangeArrowheads="1"/>
            </p:cNvSpPr>
            <p:nvPr/>
          </p:nvSpPr>
          <p:spPr bwMode="gray">
            <a:xfrm>
              <a:off x="2234" y="3012"/>
              <a:ext cx="1488" cy="481"/>
            </a:xfrm>
            <a:prstGeom prst="roundRect">
              <a:avLst>
                <a:gd name="adj" fmla="val 42588"/>
              </a:avLst>
            </a:prstGeom>
            <a:gradFill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1176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  <p:sp>
          <p:nvSpPr>
            <p:cNvPr id="31" name="AutoShape 26"/>
            <p:cNvSpPr>
              <a:spLocks noChangeArrowheads="1"/>
            </p:cNvSpPr>
            <p:nvPr/>
          </p:nvSpPr>
          <p:spPr bwMode="gray">
            <a:xfrm>
              <a:off x="2241" y="1641"/>
              <a:ext cx="1476" cy="477"/>
            </a:xfrm>
            <a:prstGeom prst="roundRect">
              <a:avLst>
                <a:gd name="adj" fmla="val 35907"/>
              </a:avLst>
            </a:prstGeom>
            <a:gradFill rotWithShape="1">
              <a:gsLst>
                <a:gs pos="0">
                  <a:schemeClr val="accent2">
                    <a:gamma/>
                    <a:tint val="33333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</p:grpSp>
      <p:grpSp>
        <p:nvGrpSpPr>
          <p:cNvPr id="26627" name="Group 22"/>
          <p:cNvGrpSpPr>
            <a:grpSpLocks/>
          </p:cNvGrpSpPr>
          <p:nvPr/>
        </p:nvGrpSpPr>
        <p:grpSpPr bwMode="auto">
          <a:xfrm>
            <a:off x="1704975" y="2179638"/>
            <a:ext cx="2170113" cy="693737"/>
            <a:chOff x="797" y="1945"/>
            <a:chExt cx="1489" cy="1584"/>
          </a:xfrm>
        </p:grpSpPr>
        <p:sp>
          <p:nvSpPr>
            <p:cNvPr id="26650" name="AutoShape 17"/>
            <p:cNvSpPr>
              <a:spLocks noChangeArrowheads="1"/>
            </p:cNvSpPr>
            <p:nvPr/>
          </p:nvSpPr>
          <p:spPr bwMode="gray">
            <a:xfrm>
              <a:off x="799" y="1945"/>
              <a:ext cx="1487" cy="1584"/>
            </a:xfrm>
            <a:prstGeom prst="roundRect">
              <a:avLst>
                <a:gd name="adj" fmla="val 12574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CL"/>
            </a:p>
          </p:txBody>
        </p:sp>
        <p:sp>
          <p:nvSpPr>
            <p:cNvPr id="26" name="AutoShape 19"/>
            <p:cNvSpPr>
              <a:spLocks noChangeArrowheads="1"/>
            </p:cNvSpPr>
            <p:nvPr/>
          </p:nvSpPr>
          <p:spPr bwMode="gray">
            <a:xfrm>
              <a:off x="797" y="3119"/>
              <a:ext cx="1488" cy="406"/>
            </a:xfrm>
            <a:prstGeom prst="roundRect">
              <a:avLst>
                <a:gd name="adj" fmla="val 49755"/>
              </a:avLst>
            </a:prstGeom>
            <a:gradFill rotWithShape="1">
              <a:gsLst>
                <a:gs pos="0">
                  <a:schemeClr val="hlink">
                    <a:alpha val="0"/>
                  </a:schemeClr>
                </a:gs>
                <a:gs pos="100000">
                  <a:schemeClr val="hlink">
                    <a:gamma/>
                    <a:tint val="41176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  <p:sp>
          <p:nvSpPr>
            <p:cNvPr id="27" name="AutoShape 20"/>
            <p:cNvSpPr>
              <a:spLocks noChangeArrowheads="1"/>
            </p:cNvSpPr>
            <p:nvPr/>
          </p:nvSpPr>
          <p:spPr bwMode="gray">
            <a:xfrm>
              <a:off x="817" y="1949"/>
              <a:ext cx="1463" cy="410"/>
            </a:xfrm>
            <a:prstGeom prst="roundRect">
              <a:avLst>
                <a:gd name="adj" fmla="val 38727"/>
              </a:avLst>
            </a:prstGeom>
            <a:gradFill rotWithShape="1">
              <a:gsLst>
                <a:gs pos="0">
                  <a:schemeClr val="hlink">
                    <a:gamma/>
                    <a:tint val="3333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</p:grpSp>
      <p:grpSp>
        <p:nvGrpSpPr>
          <p:cNvPr id="26628" name="Group 32"/>
          <p:cNvGrpSpPr>
            <a:grpSpLocks/>
          </p:cNvGrpSpPr>
          <p:nvPr/>
        </p:nvGrpSpPr>
        <p:grpSpPr bwMode="auto">
          <a:xfrm>
            <a:off x="6376988" y="2235200"/>
            <a:ext cx="2170112" cy="3919538"/>
            <a:chOff x="3838" y="1442"/>
            <a:chExt cx="1489" cy="2054"/>
          </a:xfrm>
        </p:grpSpPr>
        <p:sp>
          <p:nvSpPr>
            <p:cNvPr id="26647" name="AutoShape 28"/>
            <p:cNvSpPr>
              <a:spLocks noChangeArrowheads="1"/>
            </p:cNvSpPr>
            <p:nvPr/>
          </p:nvSpPr>
          <p:spPr bwMode="gray">
            <a:xfrm>
              <a:off x="3840" y="1442"/>
              <a:ext cx="1487" cy="2054"/>
            </a:xfrm>
            <a:prstGeom prst="roundRect">
              <a:avLst>
                <a:gd name="adj" fmla="val 12574"/>
              </a:avLst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CL"/>
            </a:p>
          </p:txBody>
        </p:sp>
        <p:sp>
          <p:nvSpPr>
            <p:cNvPr id="477213" name="AutoShape 29"/>
            <p:cNvSpPr>
              <a:spLocks noChangeArrowheads="1"/>
            </p:cNvSpPr>
            <p:nvPr/>
          </p:nvSpPr>
          <p:spPr bwMode="gray">
            <a:xfrm>
              <a:off x="3838" y="2963"/>
              <a:ext cx="1481" cy="529"/>
            </a:xfrm>
            <a:prstGeom prst="roundRect">
              <a:avLst>
                <a:gd name="adj" fmla="val 32134"/>
              </a:avLst>
            </a:prstGeom>
            <a:gradFill rotWithShape="1">
              <a:gsLst>
                <a:gs pos="0">
                  <a:schemeClr val="folHlink">
                    <a:alpha val="0"/>
                  </a:schemeClr>
                </a:gs>
                <a:gs pos="100000">
                  <a:schemeClr val="folHlink">
                    <a:gamma/>
                    <a:tint val="41176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  <p:sp>
          <p:nvSpPr>
            <p:cNvPr id="477214" name="AutoShape 30"/>
            <p:cNvSpPr>
              <a:spLocks noChangeArrowheads="1"/>
            </p:cNvSpPr>
            <p:nvPr/>
          </p:nvSpPr>
          <p:spPr bwMode="gray">
            <a:xfrm>
              <a:off x="3851" y="1448"/>
              <a:ext cx="1462" cy="530"/>
            </a:xfrm>
            <a:prstGeom prst="roundRect">
              <a:avLst>
                <a:gd name="adj" fmla="val 31319"/>
              </a:avLst>
            </a:prstGeom>
            <a:gradFill rotWithShape="1">
              <a:gsLst>
                <a:gs pos="0">
                  <a:schemeClr val="folHlink">
                    <a:gamma/>
                    <a:tint val="33333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</p:grpSp>
      <p:grpSp>
        <p:nvGrpSpPr>
          <p:cNvPr id="26629" name="Group 31"/>
          <p:cNvGrpSpPr>
            <a:grpSpLocks/>
          </p:cNvGrpSpPr>
          <p:nvPr/>
        </p:nvGrpSpPr>
        <p:grpSpPr bwMode="auto">
          <a:xfrm>
            <a:off x="4040188" y="2484438"/>
            <a:ext cx="2170112" cy="3683000"/>
            <a:chOff x="2234" y="1634"/>
            <a:chExt cx="1489" cy="1862"/>
          </a:xfrm>
        </p:grpSpPr>
        <p:sp>
          <p:nvSpPr>
            <p:cNvPr id="26644" name="AutoShape 24"/>
            <p:cNvSpPr>
              <a:spLocks noChangeArrowheads="1"/>
            </p:cNvSpPr>
            <p:nvPr/>
          </p:nvSpPr>
          <p:spPr bwMode="gray">
            <a:xfrm>
              <a:off x="2236" y="1634"/>
              <a:ext cx="1487" cy="1862"/>
            </a:xfrm>
            <a:prstGeom prst="roundRect">
              <a:avLst>
                <a:gd name="adj" fmla="val 12574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CL"/>
            </a:p>
          </p:txBody>
        </p:sp>
        <p:sp>
          <p:nvSpPr>
            <p:cNvPr id="477209" name="AutoShape 25"/>
            <p:cNvSpPr>
              <a:spLocks noChangeArrowheads="1"/>
            </p:cNvSpPr>
            <p:nvPr/>
          </p:nvSpPr>
          <p:spPr bwMode="gray">
            <a:xfrm>
              <a:off x="2234" y="3013"/>
              <a:ext cx="1488" cy="479"/>
            </a:xfrm>
            <a:prstGeom prst="roundRect">
              <a:avLst>
                <a:gd name="adj" fmla="val 42588"/>
              </a:avLst>
            </a:prstGeom>
            <a:gradFill rotWithShape="1"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1176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  <p:sp>
          <p:nvSpPr>
            <p:cNvPr id="477210" name="AutoShape 26"/>
            <p:cNvSpPr>
              <a:spLocks noChangeArrowheads="1"/>
            </p:cNvSpPr>
            <p:nvPr/>
          </p:nvSpPr>
          <p:spPr bwMode="gray">
            <a:xfrm>
              <a:off x="2241" y="1640"/>
              <a:ext cx="1476" cy="479"/>
            </a:xfrm>
            <a:prstGeom prst="roundRect">
              <a:avLst>
                <a:gd name="adj" fmla="val 35907"/>
              </a:avLst>
            </a:prstGeom>
            <a:gradFill rotWithShape="1">
              <a:gsLst>
                <a:gs pos="0">
                  <a:schemeClr val="accent2">
                    <a:gamma/>
                    <a:tint val="33333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</p:grpSp>
      <p:grpSp>
        <p:nvGrpSpPr>
          <p:cNvPr id="26630" name="Group 22"/>
          <p:cNvGrpSpPr>
            <a:grpSpLocks/>
          </p:cNvGrpSpPr>
          <p:nvPr/>
        </p:nvGrpSpPr>
        <p:grpSpPr bwMode="auto">
          <a:xfrm>
            <a:off x="1733550" y="2947988"/>
            <a:ext cx="2170113" cy="3219450"/>
            <a:chOff x="797" y="1945"/>
            <a:chExt cx="1489" cy="1584"/>
          </a:xfrm>
        </p:grpSpPr>
        <p:sp>
          <p:nvSpPr>
            <p:cNvPr id="26641" name="AutoShape 17"/>
            <p:cNvSpPr>
              <a:spLocks noChangeArrowheads="1"/>
            </p:cNvSpPr>
            <p:nvPr/>
          </p:nvSpPr>
          <p:spPr bwMode="gray">
            <a:xfrm>
              <a:off x="799" y="1945"/>
              <a:ext cx="1487" cy="1584"/>
            </a:xfrm>
            <a:prstGeom prst="roundRect">
              <a:avLst>
                <a:gd name="adj" fmla="val 12574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CL"/>
            </a:p>
          </p:txBody>
        </p:sp>
        <p:sp>
          <p:nvSpPr>
            <p:cNvPr id="477203" name="AutoShape 19"/>
            <p:cNvSpPr>
              <a:spLocks noChangeArrowheads="1"/>
            </p:cNvSpPr>
            <p:nvPr/>
          </p:nvSpPr>
          <p:spPr bwMode="gray">
            <a:xfrm>
              <a:off x="797" y="3118"/>
              <a:ext cx="1488" cy="408"/>
            </a:xfrm>
            <a:prstGeom prst="roundRect">
              <a:avLst>
                <a:gd name="adj" fmla="val 49755"/>
              </a:avLst>
            </a:prstGeom>
            <a:gradFill rotWithShape="1">
              <a:gsLst>
                <a:gs pos="0">
                  <a:schemeClr val="hlink">
                    <a:alpha val="0"/>
                  </a:schemeClr>
                </a:gs>
                <a:gs pos="100000">
                  <a:schemeClr val="hlink">
                    <a:gamma/>
                    <a:tint val="41176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  <p:sp>
          <p:nvSpPr>
            <p:cNvPr id="477204" name="AutoShape 20"/>
            <p:cNvSpPr>
              <a:spLocks noChangeArrowheads="1"/>
            </p:cNvSpPr>
            <p:nvPr/>
          </p:nvSpPr>
          <p:spPr bwMode="gray">
            <a:xfrm>
              <a:off x="817" y="1950"/>
              <a:ext cx="1463" cy="408"/>
            </a:xfrm>
            <a:prstGeom prst="roundRect">
              <a:avLst>
                <a:gd name="adj" fmla="val 38727"/>
              </a:avLst>
            </a:prstGeom>
            <a:gradFill rotWithShape="1">
              <a:gsLst>
                <a:gs pos="0">
                  <a:schemeClr val="hlink">
                    <a:gamma/>
                    <a:tint val="3333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CL"/>
            </a:p>
          </p:txBody>
        </p:sp>
      </p:grpSp>
      <p:sp>
        <p:nvSpPr>
          <p:cNvPr id="26631" name="WordArt 6"/>
          <p:cNvSpPr>
            <a:spLocks noChangeArrowheads="1" noChangeShapeType="1" noTextEdit="1"/>
          </p:cNvSpPr>
          <p:nvPr/>
        </p:nvSpPr>
        <p:spPr bwMode="gray">
          <a:xfrm>
            <a:off x="1860550" y="3279775"/>
            <a:ext cx="452438" cy="4302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noFill/>
                  <a:round/>
                  <a:headEnd/>
                  <a:tailEnd/>
                </a:ln>
                <a:solidFill>
                  <a:srgbClr val="FFFFFF">
                    <a:alpha val="50195"/>
                  </a:srgbClr>
                </a:solidFill>
                <a:latin typeface="Arial Black"/>
              </a:rPr>
              <a:t>01</a:t>
            </a:r>
          </a:p>
        </p:txBody>
      </p:sp>
      <p:sp>
        <p:nvSpPr>
          <p:cNvPr id="26632" name="WordArt 7"/>
          <p:cNvSpPr>
            <a:spLocks noChangeArrowheads="1" noChangeShapeType="1" noTextEdit="1"/>
          </p:cNvSpPr>
          <p:nvPr/>
        </p:nvSpPr>
        <p:spPr bwMode="gray">
          <a:xfrm>
            <a:off x="4159250" y="2857500"/>
            <a:ext cx="4540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noFill/>
                  <a:round/>
                  <a:headEnd/>
                  <a:tailEnd/>
                </a:ln>
                <a:solidFill>
                  <a:srgbClr val="FFFFFF">
                    <a:alpha val="50195"/>
                  </a:srgbClr>
                </a:solidFill>
                <a:latin typeface="Arial Black"/>
              </a:rPr>
              <a:t>02</a:t>
            </a:r>
          </a:p>
        </p:txBody>
      </p:sp>
      <p:sp>
        <p:nvSpPr>
          <p:cNvPr id="26633" name="WordArt 8"/>
          <p:cNvSpPr>
            <a:spLocks noChangeArrowheads="1" noChangeShapeType="1" noTextEdit="1"/>
          </p:cNvSpPr>
          <p:nvPr/>
        </p:nvSpPr>
        <p:spPr bwMode="gray">
          <a:xfrm>
            <a:off x="6464300" y="2582863"/>
            <a:ext cx="4540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noFill/>
                  <a:round/>
                  <a:headEnd/>
                  <a:tailEnd/>
                </a:ln>
                <a:solidFill>
                  <a:srgbClr val="FFFFFF">
                    <a:alpha val="50195"/>
                  </a:srgbClr>
                </a:solidFill>
                <a:latin typeface="Arial Black"/>
              </a:rPr>
              <a:t>03</a:t>
            </a:r>
          </a:p>
        </p:txBody>
      </p:sp>
      <p:sp>
        <p:nvSpPr>
          <p:cNvPr id="26634" name="Text Box 9"/>
          <p:cNvSpPr txBox="1">
            <a:spLocks noChangeArrowheads="1"/>
          </p:cNvSpPr>
          <p:nvPr/>
        </p:nvSpPr>
        <p:spPr bwMode="gray">
          <a:xfrm>
            <a:off x="1752600" y="3787775"/>
            <a:ext cx="2163763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1600">
                <a:solidFill>
                  <a:srgbClr val="FFFFFF"/>
                </a:solidFill>
              </a:rPr>
              <a:t>POLIZAS  Y PROCESOS NO ESTANDARES</a:t>
            </a:r>
          </a:p>
          <a:p>
            <a:pPr marL="120650" indent="-12065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1600">
                <a:solidFill>
                  <a:srgbClr val="FFFFFF"/>
                </a:solidFill>
              </a:rPr>
              <a:t>BASES DE DATOS INSUFICIENTES Y RETRASADAS</a:t>
            </a:r>
          </a:p>
          <a:p>
            <a:pPr marL="120650" indent="-12065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1600">
                <a:solidFill>
                  <a:srgbClr val="FFFFFF"/>
                </a:solidFill>
              </a:rPr>
              <a:t>PROCESOS DISTINTOS SEGUN BASES DE DATOS</a:t>
            </a:r>
          </a:p>
          <a:p>
            <a:pPr marL="120650" indent="-12065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endParaRPr lang="en-US" sz="1600" b="0">
              <a:solidFill>
                <a:srgbClr val="FFFFFF"/>
              </a:solidFill>
            </a:endParaRPr>
          </a:p>
        </p:txBody>
      </p:sp>
      <p:sp>
        <p:nvSpPr>
          <p:cNvPr id="26635" name="Text Box 10"/>
          <p:cNvSpPr txBox="1">
            <a:spLocks noChangeArrowheads="1"/>
          </p:cNvSpPr>
          <p:nvPr/>
        </p:nvSpPr>
        <p:spPr bwMode="gray">
          <a:xfrm>
            <a:off x="4138613" y="3390900"/>
            <a:ext cx="1957387" cy="312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1600">
                <a:solidFill>
                  <a:srgbClr val="FFFFFF"/>
                </a:solidFill>
              </a:rPr>
              <a:t>CADA  ACTOR RESGUARDA SUS INTERESES</a:t>
            </a:r>
          </a:p>
          <a:p>
            <a:pPr marL="120650" indent="-12065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1600">
                <a:solidFill>
                  <a:srgbClr val="FFFFFF"/>
                </a:solidFill>
              </a:rPr>
              <a:t>EXPOSICION PUBLICA: PRESION PARA CUMPLIR PLAZOS Y CANTIDADES</a:t>
            </a:r>
          </a:p>
          <a:p>
            <a:pPr marL="120650" indent="-12065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1600">
                <a:solidFill>
                  <a:srgbClr val="FFFFFF"/>
                </a:solidFill>
              </a:rPr>
              <a:t>PRORROGAS RESTRINGIDAS</a:t>
            </a:r>
          </a:p>
          <a:p>
            <a:pPr marL="120650" indent="-12065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1600" b="0">
                <a:solidFill>
                  <a:srgbClr val="FFFFFF"/>
                </a:solidFill>
              </a:rPr>
              <a:t>Click to add Text</a:t>
            </a:r>
          </a:p>
        </p:txBody>
      </p:sp>
      <p:sp>
        <p:nvSpPr>
          <p:cNvPr id="26636" name="Text Box 11"/>
          <p:cNvSpPr txBox="1">
            <a:spLocks noChangeArrowheads="1"/>
          </p:cNvSpPr>
          <p:nvPr/>
        </p:nvSpPr>
        <p:spPr bwMode="gray">
          <a:xfrm>
            <a:off x="6402388" y="3116263"/>
            <a:ext cx="2111375" cy="277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1600">
                <a:solidFill>
                  <a:srgbClr val="FFFFFF"/>
                </a:solidFill>
              </a:rPr>
              <a:t>ALTA DEMANDA POR PERSONAL ESPECIALIZADO</a:t>
            </a:r>
          </a:p>
          <a:p>
            <a:pPr marL="120650" indent="-12065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1600">
                <a:solidFill>
                  <a:srgbClr val="FFFFFF"/>
                </a:solidFill>
              </a:rPr>
              <a:t>ACCESO A ZONA CERO RETRASADO POR SEGURIDAD</a:t>
            </a:r>
          </a:p>
          <a:p>
            <a:pPr marL="120650" indent="-12065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1600">
                <a:solidFill>
                  <a:srgbClr val="FFFFFF"/>
                </a:solidFill>
              </a:rPr>
              <a:t>ELEVADOS COSTOS  DE OPERACION Y FINANCIEROS</a:t>
            </a:r>
          </a:p>
        </p:txBody>
      </p:sp>
      <p:sp>
        <p:nvSpPr>
          <p:cNvPr id="26637" name="Text Box 12"/>
          <p:cNvSpPr txBox="1">
            <a:spLocks noChangeArrowheads="1"/>
          </p:cNvSpPr>
          <p:nvPr/>
        </p:nvSpPr>
        <p:spPr bwMode="black">
          <a:xfrm>
            <a:off x="1765300" y="2365375"/>
            <a:ext cx="2047875" cy="339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</a:rPr>
              <a:t>INFORMACION</a:t>
            </a:r>
          </a:p>
        </p:txBody>
      </p:sp>
      <p:sp>
        <p:nvSpPr>
          <p:cNvPr id="26638" name="Text Box 13"/>
          <p:cNvSpPr txBox="1">
            <a:spLocks noChangeArrowheads="1"/>
          </p:cNvSpPr>
          <p:nvPr/>
        </p:nvSpPr>
        <p:spPr bwMode="black">
          <a:xfrm>
            <a:off x="4097338" y="1603375"/>
            <a:ext cx="2035175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</a:rPr>
              <a:t>INTERESES</a:t>
            </a:r>
          </a:p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</a:rPr>
              <a:t>CONTRAPUESTOS</a:t>
            </a:r>
          </a:p>
        </p:txBody>
      </p:sp>
      <p:sp>
        <p:nvSpPr>
          <p:cNvPr id="26639" name="Text Box 14"/>
          <p:cNvSpPr txBox="1">
            <a:spLocks noChangeArrowheads="1"/>
          </p:cNvSpPr>
          <p:nvPr/>
        </p:nvSpPr>
        <p:spPr bwMode="black">
          <a:xfrm>
            <a:off x="6635750" y="1454150"/>
            <a:ext cx="160655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</a:rPr>
              <a:t>RECURSOS</a:t>
            </a:r>
          </a:p>
        </p:txBody>
      </p:sp>
      <p:sp>
        <p:nvSpPr>
          <p:cNvPr id="26640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z="2800" smtClean="0"/>
              <a:t>Obstáculos para una eficiente liquidación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37TGp_bizpeople_light_ani">
  <a:themeElements>
    <a:clrScheme name="437TGp_bizpeople_light_ani 1">
      <a:dk1>
        <a:srgbClr val="30311D"/>
      </a:dk1>
      <a:lt1>
        <a:srgbClr val="FFFFFF"/>
      </a:lt1>
      <a:dk2>
        <a:srgbClr val="003366"/>
      </a:dk2>
      <a:lt2>
        <a:srgbClr val="DDDDDD"/>
      </a:lt2>
      <a:accent1>
        <a:srgbClr val="7E52CC"/>
      </a:accent1>
      <a:accent2>
        <a:srgbClr val="4A9ACC"/>
      </a:accent2>
      <a:accent3>
        <a:srgbClr val="FFFFFF"/>
      </a:accent3>
      <a:accent4>
        <a:srgbClr val="272817"/>
      </a:accent4>
      <a:accent5>
        <a:srgbClr val="C0B3E2"/>
      </a:accent5>
      <a:accent6>
        <a:srgbClr val="428BB9"/>
      </a:accent6>
      <a:hlink>
        <a:srgbClr val="4582A7"/>
      </a:hlink>
      <a:folHlink>
        <a:srgbClr val="B2AF7A"/>
      </a:folHlink>
    </a:clrScheme>
    <a:fontScheme name="437TGp_bizpeople_light_a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857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857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37TGp_bizpeople_light_ani 1">
        <a:dk1>
          <a:srgbClr val="30311D"/>
        </a:dk1>
        <a:lt1>
          <a:srgbClr val="FFFFFF"/>
        </a:lt1>
        <a:dk2>
          <a:srgbClr val="003366"/>
        </a:dk2>
        <a:lt2>
          <a:srgbClr val="DDDDDD"/>
        </a:lt2>
        <a:accent1>
          <a:srgbClr val="7E52CC"/>
        </a:accent1>
        <a:accent2>
          <a:srgbClr val="4A9ACC"/>
        </a:accent2>
        <a:accent3>
          <a:srgbClr val="FFFFFF"/>
        </a:accent3>
        <a:accent4>
          <a:srgbClr val="272817"/>
        </a:accent4>
        <a:accent5>
          <a:srgbClr val="C0B3E2"/>
        </a:accent5>
        <a:accent6>
          <a:srgbClr val="428BB9"/>
        </a:accent6>
        <a:hlink>
          <a:srgbClr val="4582A7"/>
        </a:hlink>
        <a:folHlink>
          <a:srgbClr val="B2AF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2">
        <a:dk1>
          <a:srgbClr val="000000"/>
        </a:dk1>
        <a:lt1>
          <a:srgbClr val="FFFFFF"/>
        </a:lt1>
        <a:dk2>
          <a:srgbClr val="702424"/>
        </a:dk2>
        <a:lt2>
          <a:srgbClr val="C0C0C0"/>
        </a:lt2>
        <a:accent1>
          <a:srgbClr val="54BBBE"/>
        </a:accent1>
        <a:accent2>
          <a:srgbClr val="E49514"/>
        </a:accent2>
        <a:accent3>
          <a:srgbClr val="FFFFFF"/>
        </a:accent3>
        <a:accent4>
          <a:srgbClr val="000000"/>
        </a:accent4>
        <a:accent5>
          <a:srgbClr val="B3DADB"/>
        </a:accent5>
        <a:accent6>
          <a:srgbClr val="CF8711"/>
        </a:accent6>
        <a:hlink>
          <a:srgbClr val="6C9A42"/>
        </a:hlink>
        <a:folHlink>
          <a:srgbClr val="82ABB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3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438ACB"/>
        </a:accent1>
        <a:accent2>
          <a:srgbClr val="32A287"/>
        </a:accent2>
        <a:accent3>
          <a:srgbClr val="FFFFFF"/>
        </a:accent3>
        <a:accent4>
          <a:srgbClr val="002A56"/>
        </a:accent4>
        <a:accent5>
          <a:srgbClr val="B0C4E2"/>
        </a:accent5>
        <a:accent6>
          <a:srgbClr val="2C927A"/>
        </a:accent6>
        <a:hlink>
          <a:srgbClr val="729943"/>
        </a:hlink>
        <a:folHlink>
          <a:srgbClr val="82B4B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437TGp_bizpeople_light_ani</Template>
  <TotalTime>253</TotalTime>
  <Words>400</Words>
  <Application>Microsoft Office PowerPoint</Application>
  <PresentationFormat>On-screen Show (4:3)</PresentationFormat>
  <Paragraphs>147</Paragraphs>
  <Slides>12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Plantilla de diseño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Wingdings</vt:lpstr>
      <vt:lpstr>Verdana</vt:lpstr>
      <vt:lpstr>437TGp_bizpeople_light_ani</vt:lpstr>
      <vt:lpstr>437TGp_bizpeople_light_ani</vt:lpstr>
      <vt:lpstr>Gráfico</vt:lpstr>
      <vt:lpstr> Gestión de Siniestros frente a desastres naturales</vt:lpstr>
      <vt:lpstr>El Mercado Asegurador</vt:lpstr>
      <vt:lpstr>Reflexiones iniciales acerca de la industria</vt:lpstr>
      <vt:lpstr>La experiencia previa</vt:lpstr>
      <vt:lpstr>Situación del mercado de seguros</vt:lpstr>
      <vt:lpstr>Los liquidadores durante el terremoto</vt:lpstr>
      <vt:lpstr>Un circulo virtuoso que se debió fortalecer</vt:lpstr>
      <vt:lpstr>Siniestros habitacionales e industriales-comerciales: dos caminos paralelos</vt:lpstr>
      <vt:lpstr>Obstáculos para una eficiente liquidación</vt:lpstr>
      <vt:lpstr>Reflexión 1: catástrofe con tratamiento de industria</vt:lpstr>
      <vt:lpstr>Reflexión 2: Plan de catástrofe, tema de industria</vt:lpstr>
      <vt:lpstr>Diapositiva 12</vt:lpstr>
    </vt:vector>
  </TitlesOfParts>
  <Company>jpv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rapiolaza</dc:creator>
  <cp:lastModifiedBy>VPezoa</cp:lastModifiedBy>
  <cp:revision>40</cp:revision>
  <dcterms:created xsi:type="dcterms:W3CDTF">2010-08-31T18:09:44Z</dcterms:created>
  <dcterms:modified xsi:type="dcterms:W3CDTF">2010-09-02T17:20:47Z</dcterms:modified>
</cp:coreProperties>
</file>